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64" r:id="rId6"/>
    <p:sldId id="265" r:id="rId7"/>
    <p:sldId id="266" r:id="rId8"/>
    <p:sldId id="267" r:id="rId9"/>
    <p:sldId id="260" r:id="rId10"/>
    <p:sldId id="269" r:id="rId11"/>
    <p:sldId id="268" r:id="rId12"/>
    <p:sldId id="261" r:id="rId13"/>
    <p:sldId id="262" r:id="rId14"/>
    <p:sldId id="25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1994196-B99F-4713-B04E-822CD083F1E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9427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spTree>
    <p:extLst>
      <p:ext uri="{BB962C8B-B14F-4D97-AF65-F5344CB8AC3E}">
        <p14:creationId xmlns:p14="http://schemas.microsoft.com/office/powerpoint/2010/main" val="1395142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98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52883C-F934-422E-9BA7-14CC5F029A5B}"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94196-B99F-4713-B04E-822CD083F1ED}" type="slidenum">
              <a:rPr lang="en-US" smtClean="0"/>
              <a:t>‹#›</a:t>
            </a:fld>
            <a:endParaRPr lang="en-US"/>
          </a:p>
        </p:txBody>
      </p:sp>
    </p:spTree>
    <p:extLst>
      <p:ext uri="{BB962C8B-B14F-4D97-AF65-F5344CB8AC3E}">
        <p14:creationId xmlns:p14="http://schemas.microsoft.com/office/powerpoint/2010/main" val="3194309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52883C-F934-422E-9BA7-14CC5F029A5B}" type="datetimeFigureOut">
              <a:rPr lang="en-US" smtClean="0"/>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94196-B99F-4713-B04E-822CD083F1E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0235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52883C-F934-422E-9BA7-14CC5F029A5B}" type="datetimeFigureOut">
              <a:rPr lang="en-US" smtClean="0"/>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994196-B99F-4713-B04E-822CD083F1E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3583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52883C-F934-422E-9BA7-14CC5F029A5B}" type="datetimeFigureOut">
              <a:rPr lang="en-US" smtClean="0"/>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994196-B99F-4713-B04E-822CD083F1ED}" type="slidenum">
              <a:rPr lang="en-US" smtClean="0"/>
              <a:t>‹#›</a:t>
            </a:fld>
            <a:endParaRPr lang="en-US"/>
          </a:p>
        </p:txBody>
      </p:sp>
    </p:spTree>
    <p:extLst>
      <p:ext uri="{BB962C8B-B14F-4D97-AF65-F5344CB8AC3E}">
        <p14:creationId xmlns:p14="http://schemas.microsoft.com/office/powerpoint/2010/main" val="2431600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52883C-F934-422E-9BA7-14CC5F029A5B}"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94196-B99F-4713-B04E-822CD083F1E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086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52883C-F934-422E-9BA7-14CC5F029A5B}"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94196-B99F-4713-B04E-822CD083F1ED}" type="slidenum">
              <a:rPr lang="en-US" smtClean="0"/>
              <a:t>‹#›</a:t>
            </a:fld>
            <a:endParaRPr lang="en-US"/>
          </a:p>
        </p:txBody>
      </p:sp>
    </p:spTree>
    <p:extLst>
      <p:ext uri="{BB962C8B-B14F-4D97-AF65-F5344CB8AC3E}">
        <p14:creationId xmlns:p14="http://schemas.microsoft.com/office/powerpoint/2010/main" val="779907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52883C-F934-422E-9BA7-14CC5F029A5B}"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94196-B99F-4713-B04E-822CD083F1ED}" type="slidenum">
              <a:rPr lang="en-US" smtClean="0"/>
              <a:t>‹#›</a:t>
            </a:fld>
            <a:endParaRPr lang="en-US"/>
          </a:p>
        </p:txBody>
      </p:sp>
    </p:spTree>
    <p:extLst>
      <p:ext uri="{BB962C8B-B14F-4D97-AF65-F5344CB8AC3E}">
        <p14:creationId xmlns:p14="http://schemas.microsoft.com/office/powerpoint/2010/main" val="1400074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3016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0024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spTree>
    <p:extLst>
      <p:ext uri="{BB962C8B-B14F-4D97-AF65-F5344CB8AC3E}">
        <p14:creationId xmlns:p14="http://schemas.microsoft.com/office/powerpoint/2010/main" val="1600944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284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4244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723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52883C-F934-422E-9BA7-14CC5F029A5B}"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94196-B99F-4713-B04E-822CD083F1E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1658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952883C-F934-422E-9BA7-14CC5F029A5B}" type="datetimeFigureOut">
              <a:rPr lang="en-US" smtClean="0"/>
              <a:t>3/4/2026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994196-B99F-4713-B04E-822CD083F1ED}" type="slidenum">
              <a:rPr lang="en-US" smtClean="0"/>
              <a:t>‹#›</a:t>
            </a:fld>
            <a:endParaRPr lang="en-US"/>
          </a:p>
        </p:txBody>
      </p:sp>
    </p:spTree>
    <p:extLst>
      <p:ext uri="{BB962C8B-B14F-4D97-AF65-F5344CB8AC3E}">
        <p14:creationId xmlns:p14="http://schemas.microsoft.com/office/powerpoint/2010/main" val="168750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Sadakierski.olv@gmail.com"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BE530-8C24-2C58-56F9-DBB5B885035E}"/>
              </a:ext>
            </a:extLst>
          </p:cNvPr>
          <p:cNvSpPr>
            <a:spLocks noGrp="1"/>
          </p:cNvSpPr>
          <p:nvPr>
            <p:ph type="ctrTitle"/>
          </p:nvPr>
        </p:nvSpPr>
        <p:spPr>
          <a:xfrm>
            <a:off x="2543309" y="1555877"/>
            <a:ext cx="7113259" cy="1499195"/>
          </a:xfrm>
          <a:solidFill>
            <a:schemeClr val="accent6">
              <a:lumMod val="20000"/>
              <a:lumOff val="80000"/>
            </a:schemeClr>
          </a:solidFill>
        </p:spPr>
        <p:txBody>
          <a:bodyPr/>
          <a:lstStyle/>
          <a:p>
            <a:r>
              <a:rPr lang="en-US" sz="3000" b="1" dirty="0"/>
              <a:t>Religious Education Class 7: Triple the Blessings: Praising God in the Blessed Trinity</a:t>
            </a:r>
          </a:p>
        </p:txBody>
      </p:sp>
      <p:sp>
        <p:nvSpPr>
          <p:cNvPr id="3" name="Subtitle 2">
            <a:extLst>
              <a:ext uri="{FF2B5EF4-FFF2-40B4-BE49-F238E27FC236}">
                <a16:creationId xmlns:a16="http://schemas.microsoft.com/office/drawing/2014/main" id="{2C8D1307-82F6-E721-DAC7-EAD58D19CF99}"/>
              </a:ext>
            </a:extLst>
          </p:cNvPr>
          <p:cNvSpPr>
            <a:spLocks noGrp="1"/>
          </p:cNvSpPr>
          <p:nvPr>
            <p:ph type="subTitle" idx="1"/>
          </p:nvPr>
        </p:nvSpPr>
        <p:spPr>
          <a:xfrm>
            <a:off x="2543309" y="3657597"/>
            <a:ext cx="7113259" cy="1320802"/>
          </a:xfrm>
          <a:solidFill>
            <a:schemeClr val="accent6">
              <a:lumMod val="20000"/>
              <a:lumOff val="80000"/>
            </a:schemeClr>
          </a:solidFill>
        </p:spPr>
        <p:txBody>
          <a:bodyPr/>
          <a:lstStyle/>
          <a:p>
            <a:r>
              <a:rPr lang="en-US" dirty="0"/>
              <a:t>Thursday, March 5, 2026</a:t>
            </a:r>
          </a:p>
          <a:p>
            <a:r>
              <a:rPr lang="en-US" dirty="0"/>
              <a:t>Katie Sadakierski </a:t>
            </a:r>
          </a:p>
        </p:txBody>
      </p:sp>
      <p:pic>
        <p:nvPicPr>
          <p:cNvPr id="4" name="Picture 3">
            <a:extLst>
              <a:ext uri="{FF2B5EF4-FFF2-40B4-BE49-F238E27FC236}">
                <a16:creationId xmlns:a16="http://schemas.microsoft.com/office/drawing/2014/main" id="{2029B649-CAEB-E0EA-4394-1E4CB411EE60}"/>
              </a:ext>
            </a:extLst>
          </p:cNvPr>
          <p:cNvPicPr>
            <a:picLocks noChangeAspect="1"/>
          </p:cNvPicPr>
          <p:nvPr/>
        </p:nvPicPr>
        <p:blipFill>
          <a:blip r:embed="rId2"/>
          <a:srcRect r="50096"/>
          <a:stretch>
            <a:fillRect/>
          </a:stretch>
        </p:blipFill>
        <p:spPr>
          <a:xfrm>
            <a:off x="0" y="0"/>
            <a:ext cx="2535433" cy="6858000"/>
          </a:xfrm>
          <a:prstGeom prst="rect">
            <a:avLst/>
          </a:prstGeom>
        </p:spPr>
      </p:pic>
      <p:pic>
        <p:nvPicPr>
          <p:cNvPr id="5" name="Picture 4">
            <a:extLst>
              <a:ext uri="{FF2B5EF4-FFF2-40B4-BE49-F238E27FC236}">
                <a16:creationId xmlns:a16="http://schemas.microsoft.com/office/drawing/2014/main" id="{2672F33B-4EFC-849D-51FA-AE1542E831B9}"/>
              </a:ext>
            </a:extLst>
          </p:cNvPr>
          <p:cNvPicPr>
            <a:picLocks noChangeAspect="1"/>
          </p:cNvPicPr>
          <p:nvPr/>
        </p:nvPicPr>
        <p:blipFill>
          <a:blip r:embed="rId2"/>
          <a:srcRect l="50000"/>
          <a:stretch>
            <a:fillRect/>
          </a:stretch>
        </p:blipFill>
        <p:spPr>
          <a:xfrm>
            <a:off x="9665032" y="0"/>
            <a:ext cx="2535433" cy="6858000"/>
          </a:xfrm>
          <a:prstGeom prst="rect">
            <a:avLst/>
          </a:prstGeom>
        </p:spPr>
      </p:pic>
      <p:pic>
        <p:nvPicPr>
          <p:cNvPr id="6" name="Picture 5">
            <a:extLst>
              <a:ext uri="{FF2B5EF4-FFF2-40B4-BE49-F238E27FC236}">
                <a16:creationId xmlns:a16="http://schemas.microsoft.com/office/drawing/2014/main" id="{FA592E78-7C45-1232-E464-8956FC5A74CD}"/>
              </a:ext>
            </a:extLst>
          </p:cNvPr>
          <p:cNvPicPr>
            <a:picLocks noChangeAspect="1"/>
          </p:cNvPicPr>
          <p:nvPr/>
        </p:nvPicPr>
        <p:blipFill>
          <a:blip r:embed="rId3"/>
          <a:srcRect b="89794"/>
          <a:stretch>
            <a:fillRect/>
          </a:stretch>
        </p:blipFill>
        <p:spPr>
          <a:xfrm>
            <a:off x="2535432" y="3055072"/>
            <a:ext cx="7129599" cy="654622"/>
          </a:xfrm>
          <a:prstGeom prst="rect">
            <a:avLst/>
          </a:prstGeom>
        </p:spPr>
      </p:pic>
      <p:pic>
        <p:nvPicPr>
          <p:cNvPr id="7" name="Picture 6">
            <a:extLst>
              <a:ext uri="{FF2B5EF4-FFF2-40B4-BE49-F238E27FC236}">
                <a16:creationId xmlns:a16="http://schemas.microsoft.com/office/drawing/2014/main" id="{E49E52E1-BDC4-FF93-34E4-E9801603837B}"/>
              </a:ext>
            </a:extLst>
          </p:cNvPr>
          <p:cNvPicPr>
            <a:picLocks noChangeAspect="1"/>
          </p:cNvPicPr>
          <p:nvPr/>
        </p:nvPicPr>
        <p:blipFill>
          <a:blip r:embed="rId4"/>
          <a:srcRect l="75956"/>
          <a:stretch>
            <a:fillRect/>
          </a:stretch>
        </p:blipFill>
        <p:spPr>
          <a:xfrm rot="16200000">
            <a:off x="5342467" y="-2807035"/>
            <a:ext cx="1515531" cy="7129599"/>
          </a:xfrm>
          <a:prstGeom prst="rect">
            <a:avLst/>
          </a:prstGeom>
        </p:spPr>
      </p:pic>
      <p:pic>
        <p:nvPicPr>
          <p:cNvPr id="8" name="Picture 7">
            <a:extLst>
              <a:ext uri="{FF2B5EF4-FFF2-40B4-BE49-F238E27FC236}">
                <a16:creationId xmlns:a16="http://schemas.microsoft.com/office/drawing/2014/main" id="{1143E8E9-CF38-E918-35A9-72A452AE9913}"/>
              </a:ext>
            </a:extLst>
          </p:cNvPr>
          <p:cNvPicPr>
            <a:picLocks noChangeAspect="1"/>
          </p:cNvPicPr>
          <p:nvPr/>
        </p:nvPicPr>
        <p:blipFill>
          <a:blip r:embed="rId5"/>
          <a:srcRect t="70052" b="10516"/>
          <a:stretch>
            <a:fillRect/>
          </a:stretch>
        </p:blipFill>
        <p:spPr>
          <a:xfrm>
            <a:off x="2535432" y="4978399"/>
            <a:ext cx="2352675" cy="499730"/>
          </a:xfrm>
          <a:prstGeom prst="rect">
            <a:avLst/>
          </a:prstGeom>
        </p:spPr>
      </p:pic>
      <p:pic>
        <p:nvPicPr>
          <p:cNvPr id="9" name="Picture 8">
            <a:extLst>
              <a:ext uri="{FF2B5EF4-FFF2-40B4-BE49-F238E27FC236}">
                <a16:creationId xmlns:a16="http://schemas.microsoft.com/office/drawing/2014/main" id="{ACB38ADA-355D-ED31-4C46-FFA19F819635}"/>
              </a:ext>
            </a:extLst>
          </p:cNvPr>
          <p:cNvPicPr>
            <a:picLocks noChangeAspect="1"/>
          </p:cNvPicPr>
          <p:nvPr/>
        </p:nvPicPr>
        <p:blipFill>
          <a:blip r:embed="rId5"/>
          <a:srcRect t="4315" b="77080"/>
          <a:stretch>
            <a:fillRect/>
          </a:stretch>
        </p:blipFill>
        <p:spPr>
          <a:xfrm>
            <a:off x="4888107" y="4978399"/>
            <a:ext cx="2415788" cy="489098"/>
          </a:xfrm>
          <a:prstGeom prst="rect">
            <a:avLst/>
          </a:prstGeom>
        </p:spPr>
      </p:pic>
      <p:pic>
        <p:nvPicPr>
          <p:cNvPr id="10" name="Picture 9">
            <a:extLst>
              <a:ext uri="{FF2B5EF4-FFF2-40B4-BE49-F238E27FC236}">
                <a16:creationId xmlns:a16="http://schemas.microsoft.com/office/drawing/2014/main" id="{896B205B-DB52-F41E-FE3F-005A039C7EC3}"/>
              </a:ext>
            </a:extLst>
          </p:cNvPr>
          <p:cNvPicPr>
            <a:picLocks noChangeAspect="1"/>
          </p:cNvPicPr>
          <p:nvPr/>
        </p:nvPicPr>
        <p:blipFill>
          <a:blip r:embed="rId6"/>
          <a:stretch>
            <a:fillRect/>
          </a:stretch>
        </p:blipFill>
        <p:spPr>
          <a:xfrm>
            <a:off x="7311771" y="4978214"/>
            <a:ext cx="2353260" cy="499915"/>
          </a:xfrm>
          <a:prstGeom prst="rect">
            <a:avLst/>
          </a:prstGeom>
        </p:spPr>
      </p:pic>
      <p:pic>
        <p:nvPicPr>
          <p:cNvPr id="11" name="Picture 10">
            <a:extLst>
              <a:ext uri="{FF2B5EF4-FFF2-40B4-BE49-F238E27FC236}">
                <a16:creationId xmlns:a16="http://schemas.microsoft.com/office/drawing/2014/main" id="{50E804C0-F049-EE2D-88D7-63067528F1CC}"/>
              </a:ext>
            </a:extLst>
          </p:cNvPr>
          <p:cNvPicPr>
            <a:picLocks noChangeAspect="1"/>
          </p:cNvPicPr>
          <p:nvPr/>
        </p:nvPicPr>
        <p:blipFill>
          <a:blip r:embed="rId7"/>
          <a:srcRect l="5501" t="17929" r="5261" b="69320"/>
          <a:stretch>
            <a:fillRect/>
          </a:stretch>
        </p:blipFill>
        <p:spPr>
          <a:xfrm>
            <a:off x="2535432" y="5528828"/>
            <a:ext cx="7129598" cy="1329172"/>
          </a:xfrm>
          <a:prstGeom prst="rect">
            <a:avLst/>
          </a:prstGeom>
        </p:spPr>
      </p:pic>
      <p:pic>
        <p:nvPicPr>
          <p:cNvPr id="13" name="Picture 12">
            <a:extLst>
              <a:ext uri="{FF2B5EF4-FFF2-40B4-BE49-F238E27FC236}">
                <a16:creationId xmlns:a16="http://schemas.microsoft.com/office/drawing/2014/main" id="{E745BB09-D61E-4BE5-AE97-714BBD7631E6}"/>
              </a:ext>
            </a:extLst>
          </p:cNvPr>
          <p:cNvPicPr>
            <a:picLocks noChangeAspect="1"/>
          </p:cNvPicPr>
          <p:nvPr/>
        </p:nvPicPr>
        <p:blipFill>
          <a:blip r:embed="rId8"/>
          <a:srcRect l="34788" t="20548" r="34350" b="41144"/>
          <a:stretch>
            <a:fillRect/>
          </a:stretch>
        </p:blipFill>
        <p:spPr>
          <a:xfrm>
            <a:off x="3418315" y="3699058"/>
            <a:ext cx="1292915" cy="1279156"/>
          </a:xfrm>
          <a:prstGeom prst="ellipse">
            <a:avLst/>
          </a:prstGeom>
        </p:spPr>
      </p:pic>
      <p:pic>
        <p:nvPicPr>
          <p:cNvPr id="14" name="Picture 13">
            <a:extLst>
              <a:ext uri="{FF2B5EF4-FFF2-40B4-BE49-F238E27FC236}">
                <a16:creationId xmlns:a16="http://schemas.microsoft.com/office/drawing/2014/main" id="{BA0296F2-399B-7161-5D68-686BC21B3D77}"/>
              </a:ext>
            </a:extLst>
          </p:cNvPr>
          <p:cNvPicPr>
            <a:picLocks noChangeAspect="1"/>
          </p:cNvPicPr>
          <p:nvPr/>
        </p:nvPicPr>
        <p:blipFill>
          <a:blip r:embed="rId9"/>
          <a:stretch>
            <a:fillRect/>
          </a:stretch>
        </p:blipFill>
        <p:spPr>
          <a:xfrm>
            <a:off x="7480772" y="3697943"/>
            <a:ext cx="1292464" cy="1280271"/>
          </a:xfrm>
          <a:prstGeom prst="rect">
            <a:avLst/>
          </a:prstGeom>
        </p:spPr>
      </p:pic>
    </p:spTree>
    <p:extLst>
      <p:ext uri="{BB962C8B-B14F-4D97-AF65-F5344CB8AC3E}">
        <p14:creationId xmlns:p14="http://schemas.microsoft.com/office/powerpoint/2010/main" val="1278131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57DDD-D53D-049A-E05A-2D269F23E6FB}"/>
              </a:ext>
            </a:extLst>
          </p:cNvPr>
          <p:cNvSpPr>
            <a:spLocks noGrp="1"/>
          </p:cNvSpPr>
          <p:nvPr>
            <p:ph type="title"/>
          </p:nvPr>
        </p:nvSpPr>
        <p:spPr/>
        <p:txBody>
          <a:bodyPr/>
          <a:lstStyle/>
          <a:p>
            <a:r>
              <a:rPr lang="en-US" dirty="0"/>
              <a:t>Outline: Religious Education Class 7</a:t>
            </a:r>
          </a:p>
        </p:txBody>
      </p:sp>
      <p:sp>
        <p:nvSpPr>
          <p:cNvPr id="3" name="Content Placeholder 2">
            <a:extLst>
              <a:ext uri="{FF2B5EF4-FFF2-40B4-BE49-F238E27FC236}">
                <a16:creationId xmlns:a16="http://schemas.microsoft.com/office/drawing/2014/main" id="{3FC918D8-5743-7EC2-3F94-9F2B01C2C1B4}"/>
              </a:ext>
            </a:extLst>
          </p:cNvPr>
          <p:cNvSpPr>
            <a:spLocks noGrp="1"/>
          </p:cNvSpPr>
          <p:nvPr>
            <p:ph idx="1"/>
          </p:nvPr>
        </p:nvSpPr>
        <p:spPr>
          <a:xfrm>
            <a:off x="785038" y="2471870"/>
            <a:ext cx="8380226" cy="3780073"/>
          </a:xfrm>
        </p:spPr>
        <p:txBody>
          <a:bodyPr>
            <a:normAutofit fontScale="77500" lnSpcReduction="20000"/>
          </a:bodyPr>
          <a:lstStyle/>
          <a:p>
            <a:pPr lvl="1"/>
            <a:r>
              <a:rPr lang="en-US" dirty="0"/>
              <a:t>Welcome and Introduction</a:t>
            </a:r>
          </a:p>
          <a:p>
            <a:pPr lvl="1"/>
            <a:r>
              <a:rPr lang="en-US" dirty="0"/>
              <a:t>Opening Prayer</a:t>
            </a:r>
          </a:p>
          <a:p>
            <a:pPr lvl="1"/>
            <a:r>
              <a:rPr lang="en-US" dirty="0"/>
              <a:t>Overview of monthly theme &amp; activities</a:t>
            </a:r>
          </a:p>
          <a:p>
            <a:pPr lvl="1"/>
            <a:r>
              <a:rPr lang="en-US" dirty="0"/>
              <a:t>Learning Centers: </a:t>
            </a:r>
            <a:endParaRPr lang="en-US" sz="3200" dirty="0"/>
          </a:p>
          <a:p>
            <a:pPr lvl="2"/>
            <a:r>
              <a:rPr lang="en-US" dirty="0"/>
              <a:t>Grades PK-2: Giving Glory to God the Father, God the Son, and God the Holy Spirit with St. Patrick, and Preparing to Receive the Holy Trinity in Holy Communion</a:t>
            </a:r>
          </a:p>
          <a:p>
            <a:pPr lvl="2"/>
            <a:r>
              <a:rPr lang="en-US" dirty="0"/>
              <a:t>Grades 3-6: Being Soldiers for Christ like St. Patrick: Putting on the Armor of God to Be Strong and Courageous, Following the Good Shepherd and Fighting the Good Fight with Love for God </a:t>
            </a:r>
          </a:p>
          <a:p>
            <a:pPr lvl="2"/>
            <a:r>
              <a:rPr lang="en-US" dirty="0"/>
              <a:t>Grades 7-9: Preparing for Easter with the Saints: Finishing Lent Strong</a:t>
            </a:r>
          </a:p>
          <a:p>
            <a:pPr lvl="1"/>
            <a:r>
              <a:rPr lang="en-US" dirty="0"/>
              <a:t>Announcements</a:t>
            </a:r>
            <a:endParaRPr lang="en-US" sz="3200" dirty="0"/>
          </a:p>
          <a:p>
            <a:pPr lvl="1"/>
            <a:r>
              <a:rPr lang="en-US" dirty="0"/>
              <a:t>Closing Prayer</a:t>
            </a:r>
            <a:endParaRPr lang="en-US" sz="3200" dirty="0"/>
          </a:p>
          <a:p>
            <a:pPr lvl="1"/>
            <a:r>
              <a:rPr lang="en-US" dirty="0"/>
              <a:t>Visit to the Blessed Sacrament </a:t>
            </a:r>
            <a:endParaRPr lang="en-US" sz="2400" dirty="0"/>
          </a:p>
        </p:txBody>
      </p:sp>
      <p:pic>
        <p:nvPicPr>
          <p:cNvPr id="4" name="Picture 3">
            <a:extLst>
              <a:ext uri="{FF2B5EF4-FFF2-40B4-BE49-F238E27FC236}">
                <a16:creationId xmlns:a16="http://schemas.microsoft.com/office/drawing/2014/main" id="{F83877B6-4B8D-CE48-37C4-795D00167DB1}"/>
              </a:ext>
            </a:extLst>
          </p:cNvPr>
          <p:cNvPicPr>
            <a:picLocks noChangeAspect="1"/>
          </p:cNvPicPr>
          <p:nvPr/>
        </p:nvPicPr>
        <p:blipFill>
          <a:blip r:embed="rId2">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5" name="Picture 4">
            <a:extLst>
              <a:ext uri="{FF2B5EF4-FFF2-40B4-BE49-F238E27FC236}">
                <a16:creationId xmlns:a16="http://schemas.microsoft.com/office/drawing/2014/main" id="{C9474692-B2BD-30F2-E5ED-8349C8FDE4B4}"/>
              </a:ext>
            </a:extLst>
          </p:cNvPr>
          <p:cNvPicPr>
            <a:picLocks noChangeAspect="1"/>
          </p:cNvPicPr>
          <p:nvPr/>
        </p:nvPicPr>
        <p:blipFill>
          <a:blip r:embed="rId2">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6" name="Picture 5">
            <a:extLst>
              <a:ext uri="{FF2B5EF4-FFF2-40B4-BE49-F238E27FC236}">
                <a16:creationId xmlns:a16="http://schemas.microsoft.com/office/drawing/2014/main" id="{0FDFBADF-4265-32B6-12EB-BE01D7915CBE}"/>
              </a:ext>
            </a:extLst>
          </p:cNvPr>
          <p:cNvPicPr>
            <a:picLocks noChangeAspect="1"/>
          </p:cNvPicPr>
          <p:nvPr/>
        </p:nvPicPr>
        <p:blipFill>
          <a:blip r:embed="rId3"/>
          <a:srcRect b="87217"/>
          <a:stretch>
            <a:fillRect/>
          </a:stretch>
        </p:blipFill>
        <p:spPr>
          <a:xfrm>
            <a:off x="0" y="0"/>
            <a:ext cx="12192000" cy="982132"/>
          </a:xfrm>
          <a:prstGeom prst="rect">
            <a:avLst/>
          </a:prstGeom>
        </p:spPr>
      </p:pic>
      <p:pic>
        <p:nvPicPr>
          <p:cNvPr id="7" name="Picture 6">
            <a:extLst>
              <a:ext uri="{FF2B5EF4-FFF2-40B4-BE49-F238E27FC236}">
                <a16:creationId xmlns:a16="http://schemas.microsoft.com/office/drawing/2014/main" id="{B0F05286-07AC-8030-BD59-74B903717032}"/>
              </a:ext>
            </a:extLst>
          </p:cNvPr>
          <p:cNvPicPr>
            <a:picLocks noChangeAspect="1"/>
          </p:cNvPicPr>
          <p:nvPr/>
        </p:nvPicPr>
        <p:blipFill>
          <a:blip r:embed="rId3"/>
          <a:srcRect b="87217"/>
          <a:stretch>
            <a:fillRect/>
          </a:stretch>
        </p:blipFill>
        <p:spPr>
          <a:xfrm>
            <a:off x="0" y="6140104"/>
            <a:ext cx="12192000" cy="717895"/>
          </a:xfrm>
          <a:prstGeom prst="rect">
            <a:avLst/>
          </a:prstGeom>
        </p:spPr>
      </p:pic>
      <p:pic>
        <p:nvPicPr>
          <p:cNvPr id="8" name="Picture 7">
            <a:extLst>
              <a:ext uri="{FF2B5EF4-FFF2-40B4-BE49-F238E27FC236}">
                <a16:creationId xmlns:a16="http://schemas.microsoft.com/office/drawing/2014/main" id="{668D51E2-CAEC-4BCB-49D1-D68F9C61CCCA}"/>
              </a:ext>
            </a:extLst>
          </p:cNvPr>
          <p:cNvPicPr>
            <a:picLocks noChangeAspect="1"/>
          </p:cNvPicPr>
          <p:nvPr/>
        </p:nvPicPr>
        <p:blipFill>
          <a:blip r:embed="rId4"/>
          <a:stretch>
            <a:fillRect/>
          </a:stretch>
        </p:blipFill>
        <p:spPr>
          <a:xfrm>
            <a:off x="9165265" y="2471870"/>
            <a:ext cx="2228496" cy="3624662"/>
          </a:xfrm>
          <a:prstGeom prst="rect">
            <a:avLst/>
          </a:prstGeom>
        </p:spPr>
      </p:pic>
    </p:spTree>
    <p:extLst>
      <p:ext uri="{BB962C8B-B14F-4D97-AF65-F5344CB8AC3E}">
        <p14:creationId xmlns:p14="http://schemas.microsoft.com/office/powerpoint/2010/main" val="4290681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80C74-9CD1-0693-E937-7F3B44662BEB}"/>
              </a:ext>
            </a:extLst>
          </p:cNvPr>
          <p:cNvSpPr>
            <a:spLocks noGrp="1"/>
          </p:cNvSpPr>
          <p:nvPr>
            <p:ph type="title"/>
          </p:nvPr>
        </p:nvSpPr>
        <p:spPr/>
        <p:txBody>
          <a:bodyPr/>
          <a:lstStyle/>
          <a:p>
            <a:r>
              <a:rPr lang="en-US" dirty="0"/>
              <a:t>Opening Prayer: The Angelus</a:t>
            </a:r>
          </a:p>
        </p:txBody>
      </p:sp>
      <p:sp>
        <p:nvSpPr>
          <p:cNvPr id="4" name="Content Placeholder 3">
            <a:extLst>
              <a:ext uri="{FF2B5EF4-FFF2-40B4-BE49-F238E27FC236}">
                <a16:creationId xmlns:a16="http://schemas.microsoft.com/office/drawing/2014/main" id="{365497B5-C5AE-6F99-3C91-8B8EF43140EB}"/>
              </a:ext>
            </a:extLst>
          </p:cNvPr>
          <p:cNvSpPr>
            <a:spLocks noGrp="1"/>
          </p:cNvSpPr>
          <p:nvPr>
            <p:ph sz="half" idx="1"/>
          </p:nvPr>
        </p:nvSpPr>
        <p:spPr>
          <a:xfrm>
            <a:off x="766820" y="2464626"/>
            <a:ext cx="3890240" cy="3819215"/>
          </a:xfrm>
        </p:spPr>
        <p:txBody>
          <a:bodyPr>
            <a:normAutofit fontScale="70000" lnSpcReduction="20000"/>
          </a:bodyPr>
          <a:lstStyle/>
          <a:p>
            <a:r>
              <a:rPr lang="en-US" dirty="0"/>
              <a:t>V. The Angel of the Lord declared unto Mary.</a:t>
            </a:r>
          </a:p>
          <a:p>
            <a:r>
              <a:rPr lang="en-US" dirty="0"/>
              <a:t>R. And she conceived of the Holy Ghost.</a:t>
            </a:r>
          </a:p>
          <a:p>
            <a:r>
              <a:rPr lang="en-US" dirty="0"/>
              <a:t>Hail Mary…</a:t>
            </a:r>
          </a:p>
          <a:p>
            <a:r>
              <a:rPr lang="en-US" dirty="0"/>
              <a:t>V. Behold the handmaid of the Lord.</a:t>
            </a:r>
          </a:p>
          <a:p>
            <a:r>
              <a:rPr lang="en-US" dirty="0"/>
              <a:t>R. Be it done unto me according to thy word. </a:t>
            </a:r>
          </a:p>
          <a:p>
            <a:r>
              <a:rPr lang="en-US" dirty="0"/>
              <a:t>Hail Mary…</a:t>
            </a:r>
          </a:p>
          <a:p>
            <a:r>
              <a:rPr lang="en-US" dirty="0"/>
              <a:t>V. And the Word was made flesh.</a:t>
            </a:r>
          </a:p>
          <a:p>
            <a:r>
              <a:rPr lang="en-US" dirty="0"/>
              <a:t>R. And dwelt among us.</a:t>
            </a:r>
          </a:p>
          <a:p>
            <a:r>
              <a:rPr lang="en-US" dirty="0"/>
              <a:t>Hail Mary…</a:t>
            </a:r>
          </a:p>
        </p:txBody>
      </p:sp>
      <p:sp>
        <p:nvSpPr>
          <p:cNvPr id="5" name="Content Placeholder 4">
            <a:extLst>
              <a:ext uri="{FF2B5EF4-FFF2-40B4-BE49-F238E27FC236}">
                <a16:creationId xmlns:a16="http://schemas.microsoft.com/office/drawing/2014/main" id="{136DAB69-50EB-09A9-6EF5-68C05DC72FCB}"/>
              </a:ext>
            </a:extLst>
          </p:cNvPr>
          <p:cNvSpPr>
            <a:spLocks noGrp="1"/>
          </p:cNvSpPr>
          <p:nvPr>
            <p:ph sz="half" idx="2"/>
          </p:nvPr>
        </p:nvSpPr>
        <p:spPr>
          <a:xfrm>
            <a:off x="4657060" y="2464625"/>
            <a:ext cx="3700131" cy="3819215"/>
          </a:xfrm>
        </p:spPr>
        <p:txBody>
          <a:bodyPr>
            <a:normAutofit fontScale="70000" lnSpcReduction="20000"/>
          </a:bodyPr>
          <a:lstStyle/>
          <a:p>
            <a:r>
              <a:rPr lang="en-US" dirty="0"/>
              <a:t>V. Pray for us, O holy Mother of God.</a:t>
            </a:r>
          </a:p>
          <a:p>
            <a:r>
              <a:rPr lang="en-US" dirty="0"/>
              <a:t>R. That we may be made worthy of the promises of Christ.</a:t>
            </a:r>
          </a:p>
          <a:p>
            <a:r>
              <a:rPr lang="en-US" dirty="0"/>
              <a:t>Let us pray: Pour forth, we beseech Thee, O Lord, Thy grace into our hearts, that we to whom the Incarnation of Christ, Thy Son, was made known by the message of an Angel, may by His Passion and Cross be brought to the glory of His Resurrection, through the same Christ Our Lord. Amen. </a:t>
            </a:r>
          </a:p>
        </p:txBody>
      </p:sp>
      <p:pic>
        <p:nvPicPr>
          <p:cNvPr id="6" name="Picture 5">
            <a:extLst>
              <a:ext uri="{FF2B5EF4-FFF2-40B4-BE49-F238E27FC236}">
                <a16:creationId xmlns:a16="http://schemas.microsoft.com/office/drawing/2014/main" id="{050871B9-319E-9180-638B-BB0CADE6B415}"/>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7" name="Picture 6">
            <a:extLst>
              <a:ext uri="{FF2B5EF4-FFF2-40B4-BE49-F238E27FC236}">
                <a16:creationId xmlns:a16="http://schemas.microsoft.com/office/drawing/2014/main" id="{7A525725-10BD-6FD6-269C-8A99F2B45DA3}"/>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8" name="Picture 7">
            <a:extLst>
              <a:ext uri="{FF2B5EF4-FFF2-40B4-BE49-F238E27FC236}">
                <a16:creationId xmlns:a16="http://schemas.microsoft.com/office/drawing/2014/main" id="{92FE6F59-5826-9AF5-32E0-037B7A50995F}"/>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9" name="Picture 8">
            <a:extLst>
              <a:ext uri="{FF2B5EF4-FFF2-40B4-BE49-F238E27FC236}">
                <a16:creationId xmlns:a16="http://schemas.microsoft.com/office/drawing/2014/main" id="{9097EF14-BB6F-CCB0-46DF-DEBE9425DC44}"/>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10" name="Picture 9">
            <a:extLst>
              <a:ext uri="{FF2B5EF4-FFF2-40B4-BE49-F238E27FC236}">
                <a16:creationId xmlns:a16="http://schemas.microsoft.com/office/drawing/2014/main" id="{BD5E861E-AF90-CB42-16DC-FCEE725E9F44}"/>
              </a:ext>
            </a:extLst>
          </p:cNvPr>
          <p:cNvPicPr>
            <a:picLocks noChangeAspect="1"/>
          </p:cNvPicPr>
          <p:nvPr/>
        </p:nvPicPr>
        <p:blipFill>
          <a:blip r:embed="rId4"/>
          <a:stretch>
            <a:fillRect/>
          </a:stretch>
        </p:blipFill>
        <p:spPr>
          <a:xfrm>
            <a:off x="8357191" y="2464622"/>
            <a:ext cx="3114675" cy="3675479"/>
          </a:xfrm>
          <a:prstGeom prst="rect">
            <a:avLst/>
          </a:prstGeom>
        </p:spPr>
      </p:pic>
    </p:spTree>
    <p:extLst>
      <p:ext uri="{BB962C8B-B14F-4D97-AF65-F5344CB8AC3E}">
        <p14:creationId xmlns:p14="http://schemas.microsoft.com/office/powerpoint/2010/main" val="2763243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E705-9C46-47C0-1729-99E27F219013}"/>
              </a:ext>
            </a:extLst>
          </p:cNvPr>
          <p:cNvSpPr>
            <a:spLocks noGrp="1"/>
          </p:cNvSpPr>
          <p:nvPr>
            <p:ph type="title"/>
          </p:nvPr>
        </p:nvSpPr>
        <p:spPr/>
        <p:txBody>
          <a:bodyPr/>
          <a:lstStyle/>
          <a:p>
            <a:r>
              <a:rPr lang="en-US" dirty="0"/>
              <a:t>Overview: Monthly Theme (March 2026)</a:t>
            </a:r>
          </a:p>
        </p:txBody>
      </p:sp>
      <p:sp>
        <p:nvSpPr>
          <p:cNvPr id="3" name="Content Placeholder 2">
            <a:extLst>
              <a:ext uri="{FF2B5EF4-FFF2-40B4-BE49-F238E27FC236}">
                <a16:creationId xmlns:a16="http://schemas.microsoft.com/office/drawing/2014/main" id="{66955FFF-316D-B092-B641-9D6E7A4A79EF}"/>
              </a:ext>
            </a:extLst>
          </p:cNvPr>
          <p:cNvSpPr>
            <a:spLocks noGrp="1"/>
          </p:cNvSpPr>
          <p:nvPr>
            <p:ph idx="1"/>
          </p:nvPr>
        </p:nvSpPr>
        <p:spPr>
          <a:xfrm>
            <a:off x="785037" y="2482503"/>
            <a:ext cx="8390859" cy="3737543"/>
          </a:xfrm>
        </p:spPr>
        <p:txBody>
          <a:bodyPr>
            <a:normAutofit fontScale="85000" lnSpcReduction="20000"/>
          </a:bodyPr>
          <a:lstStyle/>
          <a:p>
            <a:r>
              <a:rPr lang="en-US" dirty="0"/>
              <a:t>March: Month of St. Joseph</a:t>
            </a:r>
          </a:p>
          <a:p>
            <a:pPr marL="0" indent="0">
              <a:buNone/>
            </a:pPr>
            <a:r>
              <a:rPr lang="en-US" dirty="0"/>
              <a:t>March 19 is the feast day of St. Joseph, who was Jesus’ earthly father, his adopted father who raised Jesus with Mother Mary. It is believed that March 19 is the day on which St. Joseph entered Heaven. Saint Joseph was the soul chosen to tell all of the souls waiting in Limbo, waiting to get into Heaven, that Jesus, the Savior, was coming to bring them to Heaven soon. Saint Joseph was a carpenter who taught Jesus in the workshop, preparing Him for His biggest mission, to make souls into masterpieces ready for Heaven. He teaches us, too, helping us to polish our souls just as he perfected all of the pieces of wooden furniture that he made in stages. Through St. Joseph’s help, we are gradually led to Heaven, as he teaches us how to love Jesus and Mother Mary, and to share the good news of God’s love, of how God saves us, so that everyone can have the hope and joy of knowing Jesus. Saint Joseph is our father, too, so we can always go to him to help us, just as Jesus did</a:t>
            </a:r>
          </a:p>
        </p:txBody>
      </p:sp>
      <p:pic>
        <p:nvPicPr>
          <p:cNvPr id="4" name="Picture 3">
            <a:extLst>
              <a:ext uri="{FF2B5EF4-FFF2-40B4-BE49-F238E27FC236}">
                <a16:creationId xmlns:a16="http://schemas.microsoft.com/office/drawing/2014/main" id="{F6E006F2-6142-3A5F-3AAF-E3725F226DAD}"/>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4872660A-FDC2-2707-73AF-F4329EE64861}"/>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46E474D2-DD04-9103-B329-FD933AD382FF}"/>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FB1F2195-DFCC-CEE2-7816-D2845DB27488}"/>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2CB97570-678A-033C-75FE-379290089837}"/>
              </a:ext>
            </a:extLst>
          </p:cNvPr>
          <p:cNvPicPr>
            <a:picLocks noChangeAspect="1"/>
          </p:cNvPicPr>
          <p:nvPr/>
        </p:nvPicPr>
        <p:blipFill>
          <a:blip r:embed="rId4"/>
          <a:stretch>
            <a:fillRect/>
          </a:stretch>
        </p:blipFill>
        <p:spPr>
          <a:xfrm>
            <a:off x="9175898" y="2482502"/>
            <a:ext cx="2231064" cy="3628839"/>
          </a:xfrm>
          <a:prstGeom prst="rect">
            <a:avLst/>
          </a:prstGeom>
        </p:spPr>
      </p:pic>
    </p:spTree>
    <p:extLst>
      <p:ext uri="{BB962C8B-B14F-4D97-AF65-F5344CB8AC3E}">
        <p14:creationId xmlns:p14="http://schemas.microsoft.com/office/powerpoint/2010/main" val="40568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7C8FD-A476-71CC-A952-D37F317B20C9}"/>
              </a:ext>
            </a:extLst>
          </p:cNvPr>
          <p:cNvSpPr>
            <a:spLocks noGrp="1"/>
          </p:cNvSpPr>
          <p:nvPr>
            <p:ph type="title"/>
          </p:nvPr>
        </p:nvSpPr>
        <p:spPr/>
        <p:txBody>
          <a:bodyPr>
            <a:normAutofit fontScale="90000"/>
          </a:bodyPr>
          <a:lstStyle/>
          <a:p>
            <a:r>
              <a:rPr lang="en-US" dirty="0"/>
              <a:t>Monthly Patron Saint and Prayer (March 2026)</a:t>
            </a:r>
          </a:p>
        </p:txBody>
      </p:sp>
      <p:sp>
        <p:nvSpPr>
          <p:cNvPr id="3" name="Content Placeholder 2">
            <a:extLst>
              <a:ext uri="{FF2B5EF4-FFF2-40B4-BE49-F238E27FC236}">
                <a16:creationId xmlns:a16="http://schemas.microsoft.com/office/drawing/2014/main" id="{2FC02B56-92C3-5D9D-4DCA-046D5E50CCC3}"/>
              </a:ext>
            </a:extLst>
          </p:cNvPr>
          <p:cNvSpPr>
            <a:spLocks noGrp="1"/>
          </p:cNvSpPr>
          <p:nvPr>
            <p:ph idx="1"/>
          </p:nvPr>
        </p:nvSpPr>
        <p:spPr>
          <a:xfrm>
            <a:off x="795670" y="2450607"/>
            <a:ext cx="7752907" cy="3780072"/>
          </a:xfrm>
        </p:spPr>
        <p:txBody>
          <a:bodyPr>
            <a:noAutofit/>
          </a:bodyPr>
          <a:lstStyle/>
          <a:p>
            <a:r>
              <a:rPr lang="en-US" sz="1400" dirty="0"/>
              <a:t>Patron saint: Saint Gabriel the Archangel (feast day: March 24; the day before the Feast of the Annunciation on March 25)</a:t>
            </a:r>
          </a:p>
          <a:p>
            <a:pPr lvl="1"/>
            <a:r>
              <a:rPr lang="en-US" sz="1400" dirty="0"/>
              <a:t>Saint Gabriel the Archangel is the holy angel who appeared to Our Lady to bring her the message that she was chosen by God the Father to become the Mother of God the Son. He gives us the first line of the “Hail Mary” prayer, “Hail, Mary, full of grace, the Lord is with thee,” because he greeted Mother Mary with this line when he appeared to her. He teaches us to honor Mother Mary, because Jesus is always with her, and is always with us, because Our Lady is our spiritual Mother who helps us to be like her Son, to bring Christ’s love into the world, and to remember to always treat Jesus and each other with respect, because He is always Present, within and around us</a:t>
            </a:r>
          </a:p>
          <a:p>
            <a:r>
              <a:rPr lang="en-US" sz="1400" dirty="0"/>
              <a:t>Monthly prayer: “Jesus, with us always, have mercy on us.” </a:t>
            </a:r>
          </a:p>
          <a:p>
            <a:pPr lvl="1"/>
            <a:r>
              <a:rPr lang="en-US" sz="1400" dirty="0"/>
              <a:t>This month, we honor Jesus for always being with us in the Holy Eucharist, just as He came to be with Mother Mary when Mother Mary said “yes” to God’s plan for her to be the Mother of Jesus. We can say “yes” to God by doing all that we can to love and follow Him, to live out His rules, His Commandments, to be ready to receive Him in Holy Communion. Because Jesus is with us, we can always have hope. He will never leave us, but will keep helping us </a:t>
            </a:r>
          </a:p>
        </p:txBody>
      </p:sp>
      <p:pic>
        <p:nvPicPr>
          <p:cNvPr id="4" name="Picture 3">
            <a:extLst>
              <a:ext uri="{FF2B5EF4-FFF2-40B4-BE49-F238E27FC236}">
                <a16:creationId xmlns:a16="http://schemas.microsoft.com/office/drawing/2014/main" id="{E0500B17-1105-1B20-E633-3863BD971226}"/>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45AB832B-E448-C664-060E-CD2B224A4A79}"/>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B926F2B6-4D8E-2305-810D-4E37A51CD11D}"/>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FDEC63B2-D73C-BA49-A69C-CF55AA1FCD64}"/>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6BDE4229-0013-DBB2-06F9-23D7805BC0A2}"/>
              </a:ext>
            </a:extLst>
          </p:cNvPr>
          <p:cNvPicPr>
            <a:picLocks noChangeAspect="1"/>
          </p:cNvPicPr>
          <p:nvPr/>
        </p:nvPicPr>
        <p:blipFill>
          <a:blip r:embed="rId4"/>
          <a:stretch>
            <a:fillRect/>
          </a:stretch>
        </p:blipFill>
        <p:spPr>
          <a:xfrm>
            <a:off x="8548578" y="2450607"/>
            <a:ext cx="2868888" cy="3689495"/>
          </a:xfrm>
          <a:prstGeom prst="rect">
            <a:avLst/>
          </a:prstGeom>
        </p:spPr>
      </p:pic>
    </p:spTree>
    <p:extLst>
      <p:ext uri="{BB962C8B-B14F-4D97-AF65-F5344CB8AC3E}">
        <p14:creationId xmlns:p14="http://schemas.microsoft.com/office/powerpoint/2010/main" val="179882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5259-3F9A-573D-9141-F33D52849632}"/>
              </a:ext>
            </a:extLst>
          </p:cNvPr>
          <p:cNvSpPr>
            <a:spLocks noGrp="1"/>
          </p:cNvSpPr>
          <p:nvPr>
            <p:ph type="title"/>
          </p:nvPr>
        </p:nvSpPr>
        <p:spPr/>
        <p:txBody>
          <a:bodyPr/>
          <a:lstStyle/>
          <a:p>
            <a:r>
              <a:rPr lang="en-US" dirty="0"/>
              <a:t>Grades PK-2: March 2026 Activities</a:t>
            </a:r>
          </a:p>
        </p:txBody>
      </p:sp>
      <p:sp>
        <p:nvSpPr>
          <p:cNvPr id="3" name="Content Placeholder 2">
            <a:extLst>
              <a:ext uri="{FF2B5EF4-FFF2-40B4-BE49-F238E27FC236}">
                <a16:creationId xmlns:a16="http://schemas.microsoft.com/office/drawing/2014/main" id="{0B20A777-B0C2-B4EA-28BC-591008FC1871}"/>
              </a:ext>
            </a:extLst>
          </p:cNvPr>
          <p:cNvSpPr>
            <a:spLocks noGrp="1"/>
          </p:cNvSpPr>
          <p:nvPr>
            <p:ph idx="1"/>
          </p:nvPr>
        </p:nvSpPr>
        <p:spPr>
          <a:xfrm>
            <a:off x="795671" y="2439973"/>
            <a:ext cx="7742272" cy="3758807"/>
          </a:xfrm>
        </p:spPr>
        <p:txBody>
          <a:bodyPr>
            <a:normAutofit fontScale="85000" lnSpcReduction="20000"/>
          </a:bodyPr>
          <a:lstStyle/>
          <a:p>
            <a:r>
              <a:rPr lang="en-US" dirty="0"/>
              <a:t>Week 1: Practicing the virtue of patience like St. Joseph during Lent; walking with Jesus step-by-step, and practicing special Lenten traditions to help us in patiently completing this walk</a:t>
            </a:r>
          </a:p>
          <a:p>
            <a:r>
              <a:rPr lang="en-US" dirty="0"/>
              <a:t>Week 2: Giving praise and love to God the Father, God the Son, and God the Holy Spirit as we receive, and prepare to receive; God in the sacraments</a:t>
            </a:r>
          </a:p>
          <a:p>
            <a:r>
              <a:rPr lang="en-US" dirty="0"/>
              <a:t>Week 3: Loving God for His patience and gentleness with us, as reflected by St. Joseph and Jesus, the Lamb of God</a:t>
            </a:r>
          </a:p>
          <a:p>
            <a:r>
              <a:rPr lang="en-US" dirty="0"/>
              <a:t>Tonight’s learning center (parish hall): Making St. Patrick’s Day one-decade rosary chaplets in honor of the Blessed Trinity; making stained-glass window scenes to let the light of God’s love into our hearts as we give glory to God the Father, God the Son, and God the Holy Spirit</a:t>
            </a:r>
          </a:p>
        </p:txBody>
      </p:sp>
      <p:pic>
        <p:nvPicPr>
          <p:cNvPr id="4" name="Picture 3">
            <a:extLst>
              <a:ext uri="{FF2B5EF4-FFF2-40B4-BE49-F238E27FC236}">
                <a16:creationId xmlns:a16="http://schemas.microsoft.com/office/drawing/2014/main" id="{A7BE923A-10FA-1A55-5901-F0E67C27E915}"/>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90064EAB-708D-26D2-39E7-BD920D599688}"/>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6B931B5D-1849-E470-3D21-D6A56F2DCCD6}"/>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EE6B6123-E522-093B-C4C8-5F75A20E20C5}"/>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528387FE-2B9C-5EA4-DB12-6DCA0C7CE10A}"/>
              </a:ext>
            </a:extLst>
          </p:cNvPr>
          <p:cNvPicPr>
            <a:picLocks noChangeAspect="1"/>
          </p:cNvPicPr>
          <p:nvPr/>
        </p:nvPicPr>
        <p:blipFill>
          <a:blip r:embed="rId4"/>
          <a:stretch>
            <a:fillRect/>
          </a:stretch>
        </p:blipFill>
        <p:spPr>
          <a:xfrm>
            <a:off x="8537944" y="2439972"/>
            <a:ext cx="2855817" cy="3683203"/>
          </a:xfrm>
          <a:prstGeom prst="rect">
            <a:avLst/>
          </a:prstGeom>
        </p:spPr>
      </p:pic>
    </p:spTree>
    <p:extLst>
      <p:ext uri="{BB962C8B-B14F-4D97-AF65-F5344CB8AC3E}">
        <p14:creationId xmlns:p14="http://schemas.microsoft.com/office/powerpoint/2010/main" val="1384035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54417-9C0E-D410-B071-D961F02D7A6D}"/>
              </a:ext>
            </a:extLst>
          </p:cNvPr>
          <p:cNvSpPr>
            <a:spLocks noGrp="1"/>
          </p:cNvSpPr>
          <p:nvPr>
            <p:ph type="title"/>
          </p:nvPr>
        </p:nvSpPr>
        <p:spPr/>
        <p:txBody>
          <a:bodyPr/>
          <a:lstStyle/>
          <a:p>
            <a:r>
              <a:rPr lang="en-US" dirty="0"/>
              <a:t>Grades 3-6: March 2026 Activities</a:t>
            </a:r>
          </a:p>
        </p:txBody>
      </p:sp>
      <p:sp>
        <p:nvSpPr>
          <p:cNvPr id="3" name="Content Placeholder 2">
            <a:extLst>
              <a:ext uri="{FF2B5EF4-FFF2-40B4-BE49-F238E27FC236}">
                <a16:creationId xmlns:a16="http://schemas.microsoft.com/office/drawing/2014/main" id="{66ADC610-46CE-7490-AFA1-19E58821DCBF}"/>
              </a:ext>
            </a:extLst>
          </p:cNvPr>
          <p:cNvSpPr>
            <a:spLocks noGrp="1"/>
          </p:cNvSpPr>
          <p:nvPr>
            <p:ph idx="1"/>
          </p:nvPr>
        </p:nvSpPr>
        <p:spPr>
          <a:xfrm>
            <a:off x="806302" y="2450607"/>
            <a:ext cx="8348330" cy="3689496"/>
          </a:xfrm>
        </p:spPr>
        <p:txBody>
          <a:bodyPr>
            <a:normAutofit fontScale="77500" lnSpcReduction="20000"/>
          </a:bodyPr>
          <a:lstStyle/>
          <a:p>
            <a:r>
              <a:rPr lang="en-US" dirty="0"/>
              <a:t>Week 1: Practicing patience like Jesus, and looking to symbols of God’s love as reminders to be patient: loving the Cross, and loving God the Father, God the Son, and God the Holy Spirit for leading us to it, to become closer to them as one family</a:t>
            </a:r>
          </a:p>
          <a:p>
            <a:r>
              <a:rPr lang="en-US" dirty="0"/>
              <a:t>Week 2: Learning from St. Patrick how to be patient, and rejoice in patiently following God’s plan by receiving Him in the Holy Eucharist, remaining in the circle of His love forever in union with the Persons of God in the Blessed Trinity</a:t>
            </a:r>
          </a:p>
          <a:p>
            <a:r>
              <a:rPr lang="en-US" dirty="0"/>
              <a:t>Week 3: Practicing patience with St. Joseph and Mother Mary: saying “yes” to God’s plan with faith, hope, and love, as we practice Lenten traditions together, looking forward to God’s blessings with open hearts</a:t>
            </a:r>
          </a:p>
          <a:p>
            <a:r>
              <a:rPr lang="en-US" dirty="0"/>
              <a:t>Tonight’s learning center (parish library): Bible scavenger hunt to learn the story of St. Patrick through symbols: the shield of the soldier and the staff of the shepherd, as we strive to imitate St. Patrick’s virtues, and call down his protection and blessings on us, making Scripture shields to honor his breastplate prayer</a:t>
            </a:r>
          </a:p>
        </p:txBody>
      </p:sp>
      <p:pic>
        <p:nvPicPr>
          <p:cNvPr id="4" name="Picture 3">
            <a:extLst>
              <a:ext uri="{FF2B5EF4-FFF2-40B4-BE49-F238E27FC236}">
                <a16:creationId xmlns:a16="http://schemas.microsoft.com/office/drawing/2014/main" id="{3B19510A-532C-D8FF-301B-AEA32A993F06}"/>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63C8EDA-8C88-26C7-8AAD-59EACAD5403C}"/>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A3D64500-92FB-3E7A-C6E4-37D1EB8953F5}"/>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3E68514B-5A36-4FF7-3376-75DB7A7371F0}"/>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5F6F8C21-7BB1-6861-4C3E-F8B1A3882CC1}"/>
              </a:ext>
            </a:extLst>
          </p:cNvPr>
          <p:cNvPicPr>
            <a:picLocks noChangeAspect="1"/>
          </p:cNvPicPr>
          <p:nvPr/>
        </p:nvPicPr>
        <p:blipFill>
          <a:blip r:embed="rId4"/>
          <a:stretch>
            <a:fillRect/>
          </a:stretch>
        </p:blipFill>
        <p:spPr>
          <a:xfrm>
            <a:off x="9154633" y="2450606"/>
            <a:ext cx="2293086" cy="3685317"/>
          </a:xfrm>
          <a:prstGeom prst="rect">
            <a:avLst/>
          </a:prstGeom>
        </p:spPr>
      </p:pic>
    </p:spTree>
    <p:extLst>
      <p:ext uri="{BB962C8B-B14F-4D97-AF65-F5344CB8AC3E}">
        <p14:creationId xmlns:p14="http://schemas.microsoft.com/office/powerpoint/2010/main" val="3197647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08F24-3FB4-3DFA-1E3F-96C68ED90A81}"/>
              </a:ext>
            </a:extLst>
          </p:cNvPr>
          <p:cNvSpPr>
            <a:spLocks noGrp="1"/>
          </p:cNvSpPr>
          <p:nvPr>
            <p:ph type="title"/>
          </p:nvPr>
        </p:nvSpPr>
        <p:spPr/>
        <p:txBody>
          <a:bodyPr/>
          <a:lstStyle/>
          <a:p>
            <a:r>
              <a:rPr lang="en-US" dirty="0"/>
              <a:t>Grades 7-9: March 2026 Activities</a:t>
            </a:r>
          </a:p>
        </p:txBody>
      </p:sp>
      <p:sp>
        <p:nvSpPr>
          <p:cNvPr id="3" name="Content Placeholder 2">
            <a:extLst>
              <a:ext uri="{FF2B5EF4-FFF2-40B4-BE49-F238E27FC236}">
                <a16:creationId xmlns:a16="http://schemas.microsoft.com/office/drawing/2014/main" id="{A688E967-90F5-A1F1-3655-99D1765928D6}"/>
              </a:ext>
            </a:extLst>
          </p:cNvPr>
          <p:cNvSpPr>
            <a:spLocks noGrp="1"/>
          </p:cNvSpPr>
          <p:nvPr>
            <p:ph idx="1"/>
          </p:nvPr>
        </p:nvSpPr>
        <p:spPr>
          <a:xfrm>
            <a:off x="795670" y="2418709"/>
            <a:ext cx="7316972" cy="3811970"/>
          </a:xfrm>
        </p:spPr>
        <p:txBody>
          <a:bodyPr>
            <a:normAutofit fontScale="85000" lnSpcReduction="20000"/>
          </a:bodyPr>
          <a:lstStyle/>
          <a:p>
            <a:r>
              <a:rPr lang="en-US" dirty="0"/>
              <a:t>Week 1: Growing in patience with the love of God the Father, God the Son, and God the Holy Spirit as we await Confirmation, preparing in union with our patron saints</a:t>
            </a:r>
          </a:p>
          <a:p>
            <a:r>
              <a:rPr lang="en-US" dirty="0"/>
              <a:t>Week 2: Imitating the patient love of the Persons of God in the Blessed Trinity, just as St. Patrick did, and looking to Our Lady of Knock as a model of patience reflecting the Holy Trinity</a:t>
            </a:r>
          </a:p>
          <a:p>
            <a:r>
              <a:rPr lang="en-US" dirty="0"/>
              <a:t>Week 3: Living up to our Confirmation patron saint names and reflecting the patience of St. Joseph and Mother Mary with our heavenly friends who praise God for them, and bless Our Lord for His infinite patience and love</a:t>
            </a:r>
          </a:p>
          <a:p>
            <a:r>
              <a:rPr lang="en-US" dirty="0"/>
              <a:t>Tonight’s learning center (church): Reflective journaling on the Holy Spirit’s Gift of Knowledge, and how St. Patrick lived out this Gift, teaching us to do the same </a:t>
            </a:r>
          </a:p>
        </p:txBody>
      </p:sp>
      <p:pic>
        <p:nvPicPr>
          <p:cNvPr id="4" name="Picture 3">
            <a:extLst>
              <a:ext uri="{FF2B5EF4-FFF2-40B4-BE49-F238E27FC236}">
                <a16:creationId xmlns:a16="http://schemas.microsoft.com/office/drawing/2014/main" id="{BCB3D606-D6D5-E615-D92F-F48A32531AB5}"/>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E4D9549E-3355-7C57-7991-F8569CD37A20}"/>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13EE9A52-89C7-366D-8D08-8B246523A467}"/>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C1FAC1B4-0C52-EBDD-AC5B-36DE34E1963C}"/>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EADF3598-4204-9AE6-799C-682F026B3889}"/>
              </a:ext>
            </a:extLst>
          </p:cNvPr>
          <p:cNvPicPr>
            <a:picLocks noChangeAspect="1"/>
          </p:cNvPicPr>
          <p:nvPr/>
        </p:nvPicPr>
        <p:blipFill>
          <a:blip r:embed="rId4"/>
          <a:stretch>
            <a:fillRect/>
          </a:stretch>
        </p:blipFill>
        <p:spPr>
          <a:xfrm>
            <a:off x="7978555" y="2418708"/>
            <a:ext cx="3415205" cy="3721394"/>
          </a:xfrm>
          <a:prstGeom prst="rect">
            <a:avLst/>
          </a:prstGeom>
        </p:spPr>
      </p:pic>
    </p:spTree>
    <p:extLst>
      <p:ext uri="{BB962C8B-B14F-4D97-AF65-F5344CB8AC3E}">
        <p14:creationId xmlns:p14="http://schemas.microsoft.com/office/powerpoint/2010/main" val="2514345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E4F64-CDF9-ADD1-55B4-73B29A9AB13B}"/>
              </a:ext>
            </a:extLst>
          </p:cNvPr>
          <p:cNvSpPr>
            <a:spLocks noGrp="1"/>
          </p:cNvSpPr>
          <p:nvPr>
            <p:ph type="title"/>
          </p:nvPr>
        </p:nvSpPr>
        <p:spPr/>
        <p:txBody>
          <a:bodyPr/>
          <a:lstStyle/>
          <a:p>
            <a:r>
              <a:rPr lang="en-US" dirty="0"/>
              <a:t>Announcements (1): Confirmation</a:t>
            </a:r>
          </a:p>
        </p:txBody>
      </p:sp>
      <p:sp>
        <p:nvSpPr>
          <p:cNvPr id="3" name="Content Placeholder 2">
            <a:extLst>
              <a:ext uri="{FF2B5EF4-FFF2-40B4-BE49-F238E27FC236}">
                <a16:creationId xmlns:a16="http://schemas.microsoft.com/office/drawing/2014/main" id="{C4CB7DC7-2572-A56C-88AF-DB489BB60925}"/>
              </a:ext>
            </a:extLst>
          </p:cNvPr>
          <p:cNvSpPr>
            <a:spLocks noGrp="1"/>
          </p:cNvSpPr>
          <p:nvPr>
            <p:ph idx="1"/>
          </p:nvPr>
        </p:nvSpPr>
        <p:spPr>
          <a:xfrm>
            <a:off x="806303" y="2450607"/>
            <a:ext cx="7848599" cy="3769440"/>
          </a:xfrm>
        </p:spPr>
        <p:txBody>
          <a:bodyPr>
            <a:normAutofit fontScale="70000" lnSpcReduction="20000"/>
          </a:bodyPr>
          <a:lstStyle/>
          <a:p>
            <a:r>
              <a:rPr lang="en-US" dirty="0"/>
              <a:t>Confirmation retreat: Saturday, March 14, 2026, 8:00 a.m. to 12:00 p.m., meet in parish hall: day will include Holy Mass, Holy Rosary recitation, Eucharistic Adoration, and presentation (with service opportunity options available)</a:t>
            </a:r>
          </a:p>
          <a:p>
            <a:pPr lvl="1"/>
            <a:r>
              <a:rPr lang="en-US" dirty="0"/>
              <a:t>Open to all Confirmation candidates, sponsors, and family members; students who attended retreat in the autumn may attend again</a:t>
            </a:r>
          </a:p>
          <a:p>
            <a:pPr lvl="1"/>
            <a:r>
              <a:rPr lang="en-US" dirty="0"/>
              <a:t>Retreat required by diocese; fulfill equivalent retreat experience if unavailable to participate the day of the retreat</a:t>
            </a:r>
          </a:p>
          <a:p>
            <a:pPr lvl="2"/>
            <a:r>
              <a:rPr lang="en-US" dirty="0"/>
              <a:t>Saint Joseph consecration workshops</a:t>
            </a:r>
          </a:p>
          <a:p>
            <a:r>
              <a:rPr lang="en-US" dirty="0"/>
              <a:t>Confirmation rehearsal: Friday, March 20, 2026, 6:00 p.m., church</a:t>
            </a:r>
          </a:p>
          <a:p>
            <a:pPr lvl="1"/>
            <a:r>
              <a:rPr lang="en-US" dirty="0"/>
              <a:t>Practice for Holy Mass; bring sponsors or proxies if sponsors are not available; attend Confession; and submit service log</a:t>
            </a:r>
          </a:p>
          <a:p>
            <a:r>
              <a:rPr lang="en-US" dirty="0"/>
              <a:t>Mass of Confirmation: Tuesday, March 24, 2026, 6:00 p.m., church</a:t>
            </a:r>
          </a:p>
          <a:p>
            <a:pPr lvl="1"/>
            <a:r>
              <a:rPr lang="en-US" dirty="0"/>
              <a:t>Reception: 7:00 p.m., parish hall</a:t>
            </a:r>
          </a:p>
          <a:p>
            <a:pPr lvl="2"/>
            <a:r>
              <a:rPr lang="en-US" dirty="0"/>
              <a:t>All are welcome to attend the Holy Mass and reception</a:t>
            </a:r>
          </a:p>
        </p:txBody>
      </p:sp>
      <p:pic>
        <p:nvPicPr>
          <p:cNvPr id="4" name="Picture 3">
            <a:extLst>
              <a:ext uri="{FF2B5EF4-FFF2-40B4-BE49-F238E27FC236}">
                <a16:creationId xmlns:a16="http://schemas.microsoft.com/office/drawing/2014/main" id="{AB0A69CB-D4D5-4AE1-40F1-DA2D5D98AF16}"/>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8D202CF9-FD95-DF13-047A-2F64500FEEF9}"/>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2402EB62-C57A-462A-DE36-8A430AA5C1DF}"/>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2FB23EC7-8357-CDC6-754C-ACA4C579A8DF}"/>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7D8DB0EC-40D4-E9FB-3A90-B823A0D3A195}"/>
              </a:ext>
            </a:extLst>
          </p:cNvPr>
          <p:cNvPicPr>
            <a:picLocks noChangeAspect="1"/>
          </p:cNvPicPr>
          <p:nvPr/>
        </p:nvPicPr>
        <p:blipFill>
          <a:blip r:embed="rId4"/>
          <a:srcRect r="10127"/>
          <a:stretch>
            <a:fillRect/>
          </a:stretch>
        </p:blipFill>
        <p:spPr>
          <a:xfrm>
            <a:off x="8584281" y="2450606"/>
            <a:ext cx="2801416" cy="3689495"/>
          </a:xfrm>
          <a:prstGeom prst="rect">
            <a:avLst/>
          </a:prstGeom>
        </p:spPr>
      </p:pic>
    </p:spTree>
    <p:extLst>
      <p:ext uri="{BB962C8B-B14F-4D97-AF65-F5344CB8AC3E}">
        <p14:creationId xmlns:p14="http://schemas.microsoft.com/office/powerpoint/2010/main" val="2038897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5C3DE-9604-783A-DB21-0AA85DF6EC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2F3B8-9349-F429-2639-E73D9199C12E}"/>
              </a:ext>
            </a:extLst>
          </p:cNvPr>
          <p:cNvSpPr>
            <a:spLocks noGrp="1"/>
          </p:cNvSpPr>
          <p:nvPr>
            <p:ph type="title"/>
          </p:nvPr>
        </p:nvSpPr>
        <p:spPr/>
        <p:txBody>
          <a:bodyPr/>
          <a:lstStyle/>
          <a:p>
            <a:r>
              <a:rPr lang="en-US" dirty="0"/>
              <a:t>Announcements (2): Confirmation</a:t>
            </a:r>
          </a:p>
        </p:txBody>
      </p:sp>
      <p:sp>
        <p:nvSpPr>
          <p:cNvPr id="3" name="Content Placeholder 2">
            <a:extLst>
              <a:ext uri="{FF2B5EF4-FFF2-40B4-BE49-F238E27FC236}">
                <a16:creationId xmlns:a16="http://schemas.microsoft.com/office/drawing/2014/main" id="{5333407A-75BC-D149-8DD3-64BF867E9289}"/>
              </a:ext>
            </a:extLst>
          </p:cNvPr>
          <p:cNvSpPr>
            <a:spLocks noGrp="1"/>
          </p:cNvSpPr>
          <p:nvPr>
            <p:ph idx="1"/>
          </p:nvPr>
        </p:nvSpPr>
        <p:spPr>
          <a:xfrm>
            <a:off x="806303" y="2450607"/>
            <a:ext cx="7848599" cy="3769440"/>
          </a:xfrm>
        </p:spPr>
        <p:txBody>
          <a:bodyPr>
            <a:normAutofit fontScale="70000" lnSpcReduction="20000"/>
          </a:bodyPr>
          <a:lstStyle/>
          <a:p>
            <a:r>
              <a:rPr lang="en-US" dirty="0"/>
              <a:t>Confirmation service opportunities: complete by Friday, March 20, 2026</a:t>
            </a:r>
          </a:p>
          <a:p>
            <a:pPr lvl="1"/>
            <a:r>
              <a:rPr lang="en-US" dirty="0"/>
              <a:t>Saint Joseph consecration workshops: Wednesday, March 11, 2026, and Wednesday, March 18, 2026, at 6:30 p.m. in the parish hall; assist with food drive and making cards for the homebound/sick</a:t>
            </a:r>
          </a:p>
          <a:p>
            <a:pPr lvl="1"/>
            <a:r>
              <a:rPr lang="en-US" dirty="0"/>
              <a:t>Preparation for Knights of Columbus scholarship breakfast: Saturday, March 7, 2026, 9:00 a.m. to 11:00 a.m. (setup); contact Bob Sass for more information at Bob.Sass@kofc.org</a:t>
            </a:r>
          </a:p>
          <a:p>
            <a:pPr lvl="1"/>
            <a:r>
              <a:rPr lang="en-US" dirty="0"/>
              <a:t>Knights of Columbus scholarship breakfast: Sunday, March 8, 2026</a:t>
            </a:r>
          </a:p>
          <a:p>
            <a:pPr lvl="2"/>
            <a:r>
              <a:rPr lang="en-US" dirty="0"/>
              <a:t>8:00 a.m. to 11:45 a.m., assistance with table management/cleaning; replacing place settings</a:t>
            </a:r>
          </a:p>
          <a:p>
            <a:pPr lvl="2"/>
            <a:r>
              <a:rPr lang="en-US" dirty="0"/>
              <a:t>11:45 a.m. to </a:t>
            </a:r>
            <a:r>
              <a:rPr lang="en-US"/>
              <a:t>1:45 </a:t>
            </a:r>
            <a:r>
              <a:rPr lang="en-US" dirty="0"/>
              <a:t>p</a:t>
            </a:r>
            <a:r>
              <a:rPr lang="en-US"/>
              <a:t>.</a:t>
            </a:r>
            <a:r>
              <a:rPr lang="en-US" dirty="0"/>
              <a:t>m., cleanup</a:t>
            </a:r>
          </a:p>
          <a:p>
            <a:r>
              <a:rPr lang="en-US" dirty="0"/>
              <a:t>Women’s Club Gilda Burnett scholarship: for graduating high school seniors entering 2- or 4-year college in the autumn</a:t>
            </a:r>
          </a:p>
          <a:p>
            <a:pPr lvl="1"/>
            <a:r>
              <a:rPr lang="en-US" dirty="0"/>
              <a:t>Opened March 1, 2026; submit by Thursday, April 30, 2026 (to parish office or to religious education class 8)</a:t>
            </a:r>
          </a:p>
          <a:p>
            <a:pPr lvl="2"/>
            <a:r>
              <a:rPr lang="en-US" dirty="0"/>
              <a:t>Applications available on parish website</a:t>
            </a:r>
          </a:p>
        </p:txBody>
      </p:sp>
      <p:pic>
        <p:nvPicPr>
          <p:cNvPr id="4" name="Picture 3">
            <a:extLst>
              <a:ext uri="{FF2B5EF4-FFF2-40B4-BE49-F238E27FC236}">
                <a16:creationId xmlns:a16="http://schemas.microsoft.com/office/drawing/2014/main" id="{A75FB792-B18E-53E2-38E2-A10C1D63019C}"/>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5EB095E6-A65F-2863-86CC-5F995C968C84}"/>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0D2D33E6-D250-2801-190F-03E1FB86AB1F}"/>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AB790C3F-DCDF-19E6-A093-04D60638C2C0}"/>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ADA6D085-1529-6651-D194-4B7668D4BB71}"/>
              </a:ext>
            </a:extLst>
          </p:cNvPr>
          <p:cNvPicPr>
            <a:picLocks noChangeAspect="1"/>
          </p:cNvPicPr>
          <p:nvPr/>
        </p:nvPicPr>
        <p:blipFill>
          <a:blip r:embed="rId4"/>
          <a:stretch>
            <a:fillRect/>
          </a:stretch>
        </p:blipFill>
        <p:spPr>
          <a:xfrm>
            <a:off x="8610259" y="2450606"/>
            <a:ext cx="2764815" cy="3689495"/>
          </a:xfrm>
          <a:prstGeom prst="rect">
            <a:avLst/>
          </a:prstGeom>
        </p:spPr>
      </p:pic>
    </p:spTree>
    <p:extLst>
      <p:ext uri="{BB962C8B-B14F-4D97-AF65-F5344CB8AC3E}">
        <p14:creationId xmlns:p14="http://schemas.microsoft.com/office/powerpoint/2010/main" val="2420689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2BEBC-2FDF-2378-4227-0491BF00C8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E2D00-576A-43B4-296D-BBD30AA74781}"/>
              </a:ext>
            </a:extLst>
          </p:cNvPr>
          <p:cNvSpPr>
            <a:spLocks noGrp="1"/>
          </p:cNvSpPr>
          <p:nvPr>
            <p:ph type="title"/>
          </p:nvPr>
        </p:nvSpPr>
        <p:spPr/>
        <p:txBody>
          <a:bodyPr>
            <a:normAutofit fontScale="90000"/>
          </a:bodyPr>
          <a:lstStyle/>
          <a:p>
            <a:r>
              <a:rPr lang="en-US" dirty="0"/>
              <a:t>Announcements (3): First Holy Communion</a:t>
            </a:r>
          </a:p>
        </p:txBody>
      </p:sp>
      <p:sp>
        <p:nvSpPr>
          <p:cNvPr id="3" name="Content Placeholder 2">
            <a:extLst>
              <a:ext uri="{FF2B5EF4-FFF2-40B4-BE49-F238E27FC236}">
                <a16:creationId xmlns:a16="http://schemas.microsoft.com/office/drawing/2014/main" id="{7D508867-86C1-D8AA-D3EB-4DF491B17517}"/>
              </a:ext>
            </a:extLst>
          </p:cNvPr>
          <p:cNvSpPr>
            <a:spLocks noGrp="1"/>
          </p:cNvSpPr>
          <p:nvPr>
            <p:ph idx="1"/>
          </p:nvPr>
        </p:nvSpPr>
        <p:spPr>
          <a:xfrm>
            <a:off x="806303" y="2450607"/>
            <a:ext cx="8345760" cy="3769440"/>
          </a:xfrm>
        </p:spPr>
        <p:txBody>
          <a:bodyPr>
            <a:normAutofit fontScale="85000" lnSpcReduction="10000"/>
          </a:bodyPr>
          <a:lstStyle/>
          <a:p>
            <a:r>
              <a:rPr lang="en-US" dirty="0"/>
              <a:t>First Holy Communion retreat: Saturday, April 11, 2026, 11:00 a.m. to 2:00 p.m., parish hall</a:t>
            </a:r>
          </a:p>
          <a:p>
            <a:pPr lvl="1"/>
            <a:r>
              <a:rPr lang="en-US" dirty="0"/>
              <a:t>First Confession rehearsal</a:t>
            </a:r>
          </a:p>
          <a:p>
            <a:pPr lvl="1"/>
            <a:r>
              <a:rPr lang="en-US" dirty="0"/>
              <a:t>Brown scapular investiture</a:t>
            </a:r>
          </a:p>
          <a:p>
            <a:pPr lvl="1"/>
            <a:r>
              <a:rPr lang="en-US" dirty="0"/>
              <a:t>Learning centers: Eucharistic pilgrimage; prayer practice; Eucharistic saints</a:t>
            </a:r>
          </a:p>
          <a:p>
            <a:pPr lvl="1"/>
            <a:r>
              <a:rPr lang="en-US" dirty="0"/>
              <a:t>First Holy Communion pew banner-making station; choose family photos, supplies to personalize</a:t>
            </a:r>
          </a:p>
          <a:p>
            <a:r>
              <a:rPr lang="en-US" dirty="0"/>
              <a:t>First Confession: Thursday, April 16, 2026, 6:00 p.m., church</a:t>
            </a:r>
          </a:p>
          <a:p>
            <a:r>
              <a:rPr lang="en-US" dirty="0"/>
              <a:t>First Holy Communion rehearsal: Thursday, April 23, 2026, 6:00 p.m., church</a:t>
            </a:r>
          </a:p>
          <a:p>
            <a:r>
              <a:rPr lang="en-US" dirty="0"/>
              <a:t>Collect flyer with all upcoming dates from the sign-in table</a:t>
            </a:r>
          </a:p>
        </p:txBody>
      </p:sp>
      <p:pic>
        <p:nvPicPr>
          <p:cNvPr id="4" name="Picture 3">
            <a:extLst>
              <a:ext uri="{FF2B5EF4-FFF2-40B4-BE49-F238E27FC236}">
                <a16:creationId xmlns:a16="http://schemas.microsoft.com/office/drawing/2014/main" id="{43B4DDBE-8B5B-3559-00C5-F554CAE3C90A}"/>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D8EBCAC-F4FA-671C-E292-E5D91772FDC6}"/>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1B5A08ED-C319-6269-5987-9904018DBE5A}"/>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5BFB525A-8BCA-CB76-F2A1-4C31D7B5AE4A}"/>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C0861AC0-943C-84C1-163B-525430B9628A}"/>
              </a:ext>
            </a:extLst>
          </p:cNvPr>
          <p:cNvPicPr>
            <a:picLocks noChangeAspect="1"/>
          </p:cNvPicPr>
          <p:nvPr/>
        </p:nvPicPr>
        <p:blipFill>
          <a:blip r:embed="rId4"/>
          <a:stretch>
            <a:fillRect/>
          </a:stretch>
        </p:blipFill>
        <p:spPr>
          <a:xfrm>
            <a:off x="9152064" y="2425984"/>
            <a:ext cx="2120041" cy="3714118"/>
          </a:xfrm>
          <a:prstGeom prst="rect">
            <a:avLst/>
          </a:prstGeom>
        </p:spPr>
      </p:pic>
    </p:spTree>
    <p:extLst>
      <p:ext uri="{BB962C8B-B14F-4D97-AF65-F5344CB8AC3E}">
        <p14:creationId xmlns:p14="http://schemas.microsoft.com/office/powerpoint/2010/main" val="1880745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B7E04-3A4C-2F2E-EE3B-C45098D3D02A}"/>
              </a:ext>
            </a:extLst>
          </p:cNvPr>
          <p:cNvSpPr>
            <a:spLocks noGrp="1"/>
          </p:cNvSpPr>
          <p:nvPr>
            <p:ph type="title"/>
          </p:nvPr>
        </p:nvSpPr>
        <p:spPr/>
        <p:txBody>
          <a:bodyPr/>
          <a:lstStyle/>
          <a:p>
            <a:r>
              <a:rPr lang="en-US" dirty="0"/>
              <a:t>Announcements (4): Parish-wide</a:t>
            </a:r>
          </a:p>
        </p:txBody>
      </p:sp>
      <p:sp>
        <p:nvSpPr>
          <p:cNvPr id="3" name="Content Placeholder 2">
            <a:extLst>
              <a:ext uri="{FF2B5EF4-FFF2-40B4-BE49-F238E27FC236}">
                <a16:creationId xmlns:a16="http://schemas.microsoft.com/office/drawing/2014/main" id="{2BFF1C4A-2765-04E5-FFF7-60B2CCDE7C1D}"/>
              </a:ext>
            </a:extLst>
          </p:cNvPr>
          <p:cNvSpPr>
            <a:spLocks noGrp="1"/>
          </p:cNvSpPr>
          <p:nvPr>
            <p:ph idx="1"/>
          </p:nvPr>
        </p:nvSpPr>
        <p:spPr>
          <a:xfrm>
            <a:off x="785038" y="2482503"/>
            <a:ext cx="7876104" cy="3578055"/>
          </a:xfrm>
        </p:spPr>
        <p:txBody>
          <a:bodyPr>
            <a:normAutofit fontScale="62500" lnSpcReduction="20000"/>
          </a:bodyPr>
          <a:lstStyle/>
          <a:p>
            <a:r>
              <a:rPr lang="en-US" dirty="0"/>
              <a:t>Next First Sunday Eucharistic Adoration: Sunday, April 12, 2026 (second Sunday; First Sunday is Easter Sunday)</a:t>
            </a:r>
          </a:p>
          <a:p>
            <a:pPr lvl="1"/>
            <a:r>
              <a:rPr lang="en-US" dirty="0"/>
              <a:t>Divine Mercy service (not a three-hour period of Adoration)</a:t>
            </a:r>
          </a:p>
          <a:p>
            <a:r>
              <a:rPr lang="en-US" dirty="0"/>
              <a:t>Next blessing of sacramentals: Saturday, April 11, 2026</a:t>
            </a:r>
          </a:p>
          <a:p>
            <a:pPr lvl="1"/>
            <a:r>
              <a:rPr lang="en-US" dirty="0"/>
              <a:t>9:30 a.m., church (second Saturday)</a:t>
            </a:r>
          </a:p>
          <a:p>
            <a:pPr lvl="2"/>
            <a:r>
              <a:rPr lang="en-US" dirty="0"/>
              <a:t>Blessing of Easter food: Saturday, April 4, 2026, 11:00 a.m., parish hall (no First Saturday blessing of sacramentals)</a:t>
            </a:r>
          </a:p>
          <a:p>
            <a:r>
              <a:rPr lang="en-US" dirty="0"/>
              <a:t>Next First Friday Latin Mass: Friday, March 6, 2026, 6:00 p.m., church</a:t>
            </a:r>
          </a:p>
          <a:p>
            <a:r>
              <a:rPr lang="en-US" dirty="0"/>
              <a:t>Lenten devotions: </a:t>
            </a:r>
          </a:p>
          <a:p>
            <a:pPr lvl="1"/>
            <a:r>
              <a:rPr lang="en-US" dirty="0"/>
              <a:t>Father Sliwa’s Lenten sermon series on prayer: Monday, March 16, 2026 and Monday, March 23, 2026 at 5:30 p.m. in the church</a:t>
            </a:r>
          </a:p>
          <a:p>
            <a:pPr lvl="1"/>
            <a:r>
              <a:rPr lang="en-US" dirty="0" err="1"/>
              <a:t>Gorzkie</a:t>
            </a:r>
            <a:r>
              <a:rPr lang="en-US" dirty="0"/>
              <a:t> Zale: Wednesdays in the church at 5:30 p.m. through Wednesday, March 25, 2026</a:t>
            </a:r>
          </a:p>
          <a:p>
            <a:pPr lvl="1"/>
            <a:r>
              <a:rPr lang="en-US" dirty="0"/>
              <a:t>Stations of the Cross: every Friday through Friday, March 27 (except Friday, March 20, 2026 and Friday, April 3, 2026) at 5:00 p.m. in the church</a:t>
            </a:r>
          </a:p>
        </p:txBody>
      </p:sp>
      <p:pic>
        <p:nvPicPr>
          <p:cNvPr id="4" name="Picture 3">
            <a:extLst>
              <a:ext uri="{FF2B5EF4-FFF2-40B4-BE49-F238E27FC236}">
                <a16:creationId xmlns:a16="http://schemas.microsoft.com/office/drawing/2014/main" id="{A898808F-C21F-698B-847D-1B5A786A613F}"/>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CFC9B405-DB35-3D0A-2776-C19B9A23F47F}"/>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ABB86A13-C7DA-CC63-1D69-9FE5F7158EE5}"/>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EEFE7A56-5A2F-F553-9E2A-FDC5F28B10E3}"/>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0AC2E89D-DA05-88B5-D129-F514E5061228}"/>
              </a:ext>
            </a:extLst>
          </p:cNvPr>
          <p:cNvPicPr>
            <a:picLocks noChangeAspect="1"/>
          </p:cNvPicPr>
          <p:nvPr/>
        </p:nvPicPr>
        <p:blipFill>
          <a:blip r:embed="rId4"/>
          <a:stretch>
            <a:fillRect/>
          </a:stretch>
        </p:blipFill>
        <p:spPr>
          <a:xfrm>
            <a:off x="8661142" y="2482503"/>
            <a:ext cx="2745819" cy="3657599"/>
          </a:xfrm>
          <a:prstGeom prst="rect">
            <a:avLst/>
          </a:prstGeom>
        </p:spPr>
      </p:pic>
    </p:spTree>
    <p:extLst>
      <p:ext uri="{BB962C8B-B14F-4D97-AF65-F5344CB8AC3E}">
        <p14:creationId xmlns:p14="http://schemas.microsoft.com/office/powerpoint/2010/main" val="3845342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8A2D-D9C6-5220-01C2-EF094466EE6C}"/>
              </a:ext>
            </a:extLst>
          </p:cNvPr>
          <p:cNvSpPr>
            <a:spLocks noGrp="1"/>
          </p:cNvSpPr>
          <p:nvPr>
            <p:ph type="title"/>
          </p:nvPr>
        </p:nvSpPr>
        <p:spPr/>
        <p:txBody>
          <a:bodyPr/>
          <a:lstStyle/>
          <a:p>
            <a:r>
              <a:rPr lang="en-US" dirty="0"/>
              <a:t>Announcements (5): Religious Education</a:t>
            </a:r>
          </a:p>
        </p:txBody>
      </p:sp>
      <p:sp>
        <p:nvSpPr>
          <p:cNvPr id="3" name="Content Placeholder 2">
            <a:extLst>
              <a:ext uri="{FF2B5EF4-FFF2-40B4-BE49-F238E27FC236}">
                <a16:creationId xmlns:a16="http://schemas.microsoft.com/office/drawing/2014/main" id="{75632AEC-AF39-C6FD-974C-B614E357AC91}"/>
              </a:ext>
            </a:extLst>
          </p:cNvPr>
          <p:cNvSpPr>
            <a:spLocks noGrp="1"/>
          </p:cNvSpPr>
          <p:nvPr>
            <p:ph idx="1"/>
          </p:nvPr>
        </p:nvSpPr>
        <p:spPr>
          <a:xfrm>
            <a:off x="827569" y="2519717"/>
            <a:ext cx="6795975" cy="3679063"/>
          </a:xfrm>
        </p:spPr>
        <p:txBody>
          <a:bodyPr>
            <a:normAutofit fontScale="55000" lnSpcReduction="20000"/>
          </a:bodyPr>
          <a:lstStyle/>
          <a:p>
            <a:r>
              <a:rPr lang="en-US" dirty="0"/>
              <a:t>Food drive: Bring donations until Wednesday, March 11, 2026, to the parish hall; place in labeled boxes by the food drive giving tree; pasta, peanut butter, and soup are most needed by the Easthampton Community Center</a:t>
            </a:r>
          </a:p>
          <a:p>
            <a:pPr lvl="1"/>
            <a:r>
              <a:rPr lang="en-US" dirty="0"/>
              <a:t>Ongoing: bring donations for Bethlehem House (size 6 diapers most needed) </a:t>
            </a:r>
          </a:p>
          <a:p>
            <a:r>
              <a:rPr lang="en-US" dirty="0"/>
              <a:t>Take &amp; Eat ministry coloring sheet menus: available for all students and families to complete; April menus ready</a:t>
            </a:r>
          </a:p>
          <a:p>
            <a:pPr lvl="1"/>
            <a:r>
              <a:rPr lang="en-US" dirty="0"/>
              <a:t>Service hours will be granted for Confirmation students</a:t>
            </a:r>
          </a:p>
          <a:p>
            <a:pPr lvl="2"/>
            <a:r>
              <a:rPr lang="en-US" dirty="0"/>
              <a:t>Submit completed menus at religious education classes, or to parish office </a:t>
            </a:r>
          </a:p>
          <a:p>
            <a:pPr lvl="3"/>
            <a:r>
              <a:rPr lang="en-US" dirty="0"/>
              <a:t>See Take &amp; Eat coordinator Lisa York at the back of the parish hall</a:t>
            </a:r>
          </a:p>
          <a:p>
            <a:r>
              <a:rPr lang="en-US" dirty="0"/>
              <a:t>Religious education class 8: Thursday, April 9, 2026, 6:00 p.m., parish hall; bring completed activities</a:t>
            </a:r>
          </a:p>
          <a:p>
            <a:pPr lvl="1"/>
            <a:r>
              <a:rPr lang="en-US" dirty="0"/>
              <a:t>No religious education class during the first week of April (Holy Week)</a:t>
            </a:r>
          </a:p>
          <a:p>
            <a:r>
              <a:rPr lang="en-US" dirty="0"/>
              <a:t>Women’s club Gilda Burnett scholarship: available to students entering Catholic a high school for the first time (between grades 8 and 11)</a:t>
            </a:r>
          </a:p>
          <a:p>
            <a:pPr lvl="1"/>
            <a:r>
              <a:rPr lang="en-US" dirty="0"/>
              <a:t>Email </a:t>
            </a:r>
            <a:r>
              <a:rPr lang="en-US" dirty="0">
                <a:solidFill>
                  <a:schemeClr val="tx1"/>
                </a:solidFill>
              </a:rPr>
              <a:t>s</a:t>
            </a:r>
            <a:r>
              <a:rPr lang="en-US" dirty="0">
                <a:solidFill>
                  <a:schemeClr val="tx1"/>
                </a:solidFill>
                <a:hlinkClick r:id="rId2">
                  <a:extLst>
                    <a:ext uri="{A12FA001-AC4F-418D-AE19-62706E023703}">
                      <ahyp:hlinkClr xmlns:ahyp="http://schemas.microsoft.com/office/drawing/2018/hyperlinkcolor" val="tx"/>
                    </a:ext>
                  </a:extLst>
                </a:hlinkClick>
              </a:rPr>
              <a:t>adakierski.olv@gmail.com</a:t>
            </a:r>
            <a:r>
              <a:rPr lang="en-US" dirty="0">
                <a:solidFill>
                  <a:schemeClr val="tx1"/>
                </a:solidFill>
              </a:rPr>
              <a:t> </a:t>
            </a:r>
            <a:r>
              <a:rPr lang="en-US" dirty="0"/>
              <a:t>for more information, visit the Women’s Club tab on the parish website (in the “Organizations” category), or reach out to Anita </a:t>
            </a:r>
            <a:r>
              <a:rPr lang="en-US" dirty="0" err="1"/>
              <a:t>Ulshoeffer</a:t>
            </a:r>
            <a:r>
              <a:rPr lang="en-US" dirty="0"/>
              <a:t>, Women’s Club president, at aulshoeffer5354@charter.net</a:t>
            </a:r>
          </a:p>
        </p:txBody>
      </p:sp>
      <p:pic>
        <p:nvPicPr>
          <p:cNvPr id="4" name="Picture 3">
            <a:extLst>
              <a:ext uri="{FF2B5EF4-FFF2-40B4-BE49-F238E27FC236}">
                <a16:creationId xmlns:a16="http://schemas.microsoft.com/office/drawing/2014/main" id="{F5F282D7-34D8-BDAD-959E-73BE6A68773C}"/>
              </a:ext>
            </a:extLst>
          </p:cNvPr>
          <p:cNvPicPr>
            <a:picLocks noChangeAspect="1"/>
          </p:cNvPicPr>
          <p:nvPr/>
        </p:nvPicPr>
        <p:blipFill>
          <a:blip r:embed="rId3"/>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EDD49CB-5FBD-0954-DED0-551DAAB1A04B}"/>
              </a:ext>
            </a:extLst>
          </p:cNvPr>
          <p:cNvPicPr>
            <a:picLocks noChangeAspect="1"/>
          </p:cNvPicPr>
          <p:nvPr/>
        </p:nvPicPr>
        <p:blipFill>
          <a:blip r:embed="rId4">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EE901DB8-EF26-7F0E-FE03-384BDAEDFF14}"/>
              </a:ext>
            </a:extLst>
          </p:cNvPr>
          <p:cNvPicPr>
            <a:picLocks noChangeAspect="1"/>
          </p:cNvPicPr>
          <p:nvPr/>
        </p:nvPicPr>
        <p:blipFill>
          <a:blip r:embed="rId3"/>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FB1D861A-67CC-3EE7-A15C-1757B748B803}"/>
              </a:ext>
            </a:extLst>
          </p:cNvPr>
          <p:cNvPicPr>
            <a:picLocks noChangeAspect="1"/>
          </p:cNvPicPr>
          <p:nvPr/>
        </p:nvPicPr>
        <p:blipFill>
          <a:blip r:embed="rId4">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D76393CA-F3A6-890D-6EBA-8721298A4BBB}"/>
              </a:ext>
            </a:extLst>
          </p:cNvPr>
          <p:cNvPicPr>
            <a:picLocks noChangeAspect="1"/>
          </p:cNvPicPr>
          <p:nvPr/>
        </p:nvPicPr>
        <p:blipFill>
          <a:blip r:embed="rId5"/>
          <a:srcRect b="28442"/>
          <a:stretch>
            <a:fillRect/>
          </a:stretch>
        </p:blipFill>
        <p:spPr>
          <a:xfrm>
            <a:off x="7615986" y="2392320"/>
            <a:ext cx="3777775" cy="3679063"/>
          </a:xfrm>
          <a:prstGeom prst="rect">
            <a:avLst/>
          </a:prstGeom>
        </p:spPr>
      </p:pic>
    </p:spTree>
    <p:extLst>
      <p:ext uri="{BB962C8B-B14F-4D97-AF65-F5344CB8AC3E}">
        <p14:creationId xmlns:p14="http://schemas.microsoft.com/office/powerpoint/2010/main" val="49970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8CBA-96F5-4E6A-5123-98A11F446BBC}"/>
              </a:ext>
            </a:extLst>
          </p:cNvPr>
          <p:cNvSpPr>
            <a:spLocks noGrp="1"/>
          </p:cNvSpPr>
          <p:nvPr>
            <p:ph type="title"/>
          </p:nvPr>
        </p:nvSpPr>
        <p:spPr/>
        <p:txBody>
          <a:bodyPr>
            <a:normAutofit fontScale="90000"/>
          </a:bodyPr>
          <a:lstStyle/>
          <a:p>
            <a:r>
              <a:rPr lang="en-US" dirty="0"/>
              <a:t>Closing Prayer: Collect Prayer for the Thursday in the Second Week of Lent</a:t>
            </a:r>
          </a:p>
        </p:txBody>
      </p:sp>
      <p:sp>
        <p:nvSpPr>
          <p:cNvPr id="3" name="Content Placeholder 2">
            <a:extLst>
              <a:ext uri="{FF2B5EF4-FFF2-40B4-BE49-F238E27FC236}">
                <a16:creationId xmlns:a16="http://schemas.microsoft.com/office/drawing/2014/main" id="{3592C083-441E-0DF2-A657-CD856A419341}"/>
              </a:ext>
            </a:extLst>
          </p:cNvPr>
          <p:cNvSpPr>
            <a:spLocks noGrp="1"/>
          </p:cNvSpPr>
          <p:nvPr>
            <p:ph idx="1"/>
          </p:nvPr>
        </p:nvSpPr>
        <p:spPr>
          <a:xfrm>
            <a:off x="827568" y="2461238"/>
            <a:ext cx="7455195" cy="3822603"/>
          </a:xfrm>
        </p:spPr>
        <p:txBody>
          <a:bodyPr>
            <a:noAutofit/>
          </a:bodyPr>
          <a:lstStyle/>
          <a:p>
            <a:pPr marL="0" indent="0">
              <a:buNone/>
            </a:pPr>
            <a:r>
              <a:rPr lang="en-US" sz="3000" dirty="0"/>
              <a:t>O God, Who delights in innocence and restores it, direct the hearts of Your servants to Yourself, that, caught up in the fire of Your Spirit, we may be found steadfast in faith and effective in works.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D0D3BEC6-7CA8-5DEB-EFA8-72A66230EB8E}"/>
              </a:ext>
            </a:extLst>
          </p:cNvPr>
          <p:cNvPicPr>
            <a:picLocks noChangeAspect="1"/>
          </p:cNvPicPr>
          <p:nvPr/>
        </p:nvPicPr>
        <p:blipFill>
          <a:blip r:embed="rId2"/>
          <a:srcRect b="87217"/>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3B131DDF-FE59-63AE-39D2-7318288A4DDE}"/>
              </a:ext>
            </a:extLst>
          </p:cNvPr>
          <p:cNvPicPr>
            <a:picLocks noChangeAspect="1"/>
          </p:cNvPicPr>
          <p:nvPr/>
        </p:nvPicPr>
        <p:blipFill>
          <a:blip r:embed="rId3">
            <a:duotone>
              <a:schemeClr val="accent6">
                <a:shade val="45000"/>
                <a:satMod val="135000"/>
              </a:schemeClr>
              <a:prstClr val="white"/>
            </a:duotone>
          </a:blip>
          <a:srcRect l="10652" t="31784" r="8223" b="57983"/>
          <a:stretch>
            <a:fillRect/>
          </a:stretch>
        </p:blipFill>
        <p:spPr>
          <a:xfrm rot="16200000">
            <a:off x="-2179866" y="3161998"/>
            <a:ext cx="5157973" cy="798240"/>
          </a:xfrm>
          <a:prstGeom prst="rect">
            <a:avLst/>
          </a:prstGeom>
        </p:spPr>
      </p:pic>
      <p:pic>
        <p:nvPicPr>
          <p:cNvPr id="6" name="Picture 5">
            <a:extLst>
              <a:ext uri="{FF2B5EF4-FFF2-40B4-BE49-F238E27FC236}">
                <a16:creationId xmlns:a16="http://schemas.microsoft.com/office/drawing/2014/main" id="{63C4F716-3BCD-7CE8-9680-EEC8C7367A4A}"/>
              </a:ext>
            </a:extLst>
          </p:cNvPr>
          <p:cNvPicPr>
            <a:picLocks noChangeAspect="1"/>
          </p:cNvPicPr>
          <p:nvPr/>
        </p:nvPicPr>
        <p:blipFill>
          <a:blip r:embed="rId2"/>
          <a:srcRect b="87217"/>
          <a:stretch>
            <a:fillRect/>
          </a:stretch>
        </p:blipFill>
        <p:spPr>
          <a:xfrm>
            <a:off x="0" y="6140104"/>
            <a:ext cx="12192000" cy="717895"/>
          </a:xfrm>
          <a:prstGeom prst="rect">
            <a:avLst/>
          </a:prstGeom>
        </p:spPr>
      </p:pic>
      <p:pic>
        <p:nvPicPr>
          <p:cNvPr id="7" name="Picture 6">
            <a:extLst>
              <a:ext uri="{FF2B5EF4-FFF2-40B4-BE49-F238E27FC236}">
                <a16:creationId xmlns:a16="http://schemas.microsoft.com/office/drawing/2014/main" id="{C5F2844D-A763-3230-4D7C-355C0FC90970}"/>
              </a:ext>
            </a:extLst>
          </p:cNvPr>
          <p:cNvPicPr>
            <a:picLocks noChangeAspect="1"/>
          </p:cNvPicPr>
          <p:nvPr/>
        </p:nvPicPr>
        <p:blipFill>
          <a:blip r:embed="rId3">
            <a:duotone>
              <a:schemeClr val="accent6">
                <a:shade val="45000"/>
                <a:satMod val="135000"/>
              </a:schemeClr>
              <a:prstClr val="white"/>
            </a:duotone>
          </a:blip>
          <a:srcRect l="7361" t="42016" r="9634" b="49514"/>
          <a:stretch>
            <a:fillRect/>
          </a:stretch>
        </p:blipFill>
        <p:spPr>
          <a:xfrm rot="16200000">
            <a:off x="9213896" y="3161997"/>
            <a:ext cx="5157970" cy="798240"/>
          </a:xfrm>
          <a:prstGeom prst="rect">
            <a:avLst/>
          </a:prstGeom>
        </p:spPr>
      </p:pic>
      <p:pic>
        <p:nvPicPr>
          <p:cNvPr id="8" name="Picture 7">
            <a:extLst>
              <a:ext uri="{FF2B5EF4-FFF2-40B4-BE49-F238E27FC236}">
                <a16:creationId xmlns:a16="http://schemas.microsoft.com/office/drawing/2014/main" id="{CC701A35-A67E-E6ED-9A29-781ACD3005B6}"/>
              </a:ext>
            </a:extLst>
          </p:cNvPr>
          <p:cNvPicPr>
            <a:picLocks noChangeAspect="1"/>
          </p:cNvPicPr>
          <p:nvPr/>
        </p:nvPicPr>
        <p:blipFill>
          <a:blip r:embed="rId4"/>
          <a:stretch>
            <a:fillRect/>
          </a:stretch>
        </p:blipFill>
        <p:spPr>
          <a:xfrm>
            <a:off x="8312091" y="2461238"/>
            <a:ext cx="3052342" cy="3678864"/>
          </a:xfrm>
          <a:prstGeom prst="rect">
            <a:avLst/>
          </a:prstGeom>
        </p:spPr>
      </p:pic>
    </p:spTree>
    <p:extLst>
      <p:ext uri="{BB962C8B-B14F-4D97-AF65-F5344CB8AC3E}">
        <p14:creationId xmlns:p14="http://schemas.microsoft.com/office/powerpoint/2010/main" val="38509714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3341</TotalTime>
  <Words>2336</Words>
  <Application>Microsoft Office PowerPoint</Application>
  <PresentationFormat>Widescreen</PresentationFormat>
  <Paragraphs>103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Garamond</vt:lpstr>
      <vt:lpstr>Organic</vt:lpstr>
      <vt:lpstr>Religious Education Class 7: Triple the Blessings: Praising God in the Blessed Trinity</vt:lpstr>
      <vt:lpstr>Outline: Religious Education Class 7</vt:lpstr>
      <vt:lpstr>Opening Prayer: The Angelus</vt:lpstr>
      <vt:lpstr>Overview: Monthly Theme (March 2026)</vt:lpstr>
      <vt:lpstr>Monthly Patron Saint and Prayer (March 2026)</vt:lpstr>
      <vt:lpstr>Grades PK-2: March 2026 Activities</vt:lpstr>
      <vt:lpstr>Grades 3-6: March 2026 Activities</vt:lpstr>
      <vt:lpstr>Grades 7-9: March 2026 Activities</vt:lpstr>
      <vt:lpstr>Announcements (1): Confirmation</vt:lpstr>
      <vt:lpstr>Announcements (2): Confirmation</vt:lpstr>
      <vt:lpstr>Announcements (3): First Holy Communion</vt:lpstr>
      <vt:lpstr>Announcements (4): Parish-wide</vt:lpstr>
      <vt:lpstr>Announcements (5): Religious Education</vt:lpstr>
      <vt:lpstr>Closing Prayer: Collect Prayer for the Thursday in the Second Week of Lent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41</cp:revision>
  <dcterms:created xsi:type="dcterms:W3CDTF">2026-03-03T18:42:36Z</dcterms:created>
  <dcterms:modified xsi:type="dcterms:W3CDTF">2026-03-06T13:53:52Z</dcterms:modified>
</cp:coreProperties>
</file>