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796" autoAdjust="0"/>
  </p:normalViewPr>
  <p:slideViewPr>
    <p:cSldViewPr snapToGrid="0">
      <p:cViewPr>
        <p:scale>
          <a:sx n="60" d="100"/>
          <a:sy n="60" d="100"/>
        </p:scale>
        <p:origin x="90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A89624C-118D-47F6-9E4D-33ABE6E0170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756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spTree>
    <p:extLst>
      <p:ext uri="{BB962C8B-B14F-4D97-AF65-F5344CB8AC3E}">
        <p14:creationId xmlns:p14="http://schemas.microsoft.com/office/powerpoint/2010/main" val="1159731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9222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52787A-022B-488D-826F-1E8F3AD88F97}" type="datetimeFigureOut">
              <a:rPr lang="en-US" smtClean="0"/>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9624C-118D-47F6-9E4D-33ABE6E0170B}" type="slidenum">
              <a:rPr lang="en-US" smtClean="0"/>
              <a:t>‹#›</a:t>
            </a:fld>
            <a:endParaRPr lang="en-US"/>
          </a:p>
        </p:txBody>
      </p:sp>
    </p:spTree>
    <p:extLst>
      <p:ext uri="{BB962C8B-B14F-4D97-AF65-F5344CB8AC3E}">
        <p14:creationId xmlns:p14="http://schemas.microsoft.com/office/powerpoint/2010/main" val="3113842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52787A-022B-488D-826F-1E8F3AD88F97}" type="datetimeFigureOut">
              <a:rPr lang="en-US" smtClean="0"/>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89624C-118D-47F6-9E4D-33ABE6E0170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6294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52787A-022B-488D-826F-1E8F3AD88F97}" type="datetimeFigureOut">
              <a:rPr lang="en-US" smtClean="0"/>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89624C-118D-47F6-9E4D-33ABE6E0170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44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2787A-022B-488D-826F-1E8F3AD88F97}" type="datetimeFigureOut">
              <a:rPr lang="en-US" smtClean="0"/>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89624C-118D-47F6-9E4D-33ABE6E0170B}" type="slidenum">
              <a:rPr lang="en-US" smtClean="0"/>
              <a:t>‹#›</a:t>
            </a:fld>
            <a:endParaRPr lang="en-US"/>
          </a:p>
        </p:txBody>
      </p:sp>
    </p:spTree>
    <p:extLst>
      <p:ext uri="{BB962C8B-B14F-4D97-AF65-F5344CB8AC3E}">
        <p14:creationId xmlns:p14="http://schemas.microsoft.com/office/powerpoint/2010/main" val="2493103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52787A-022B-488D-826F-1E8F3AD88F97}" type="datetimeFigureOut">
              <a:rPr lang="en-US" smtClean="0"/>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9624C-118D-47F6-9E4D-33ABE6E0170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1804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52787A-022B-488D-826F-1E8F3AD88F97}" type="datetimeFigureOut">
              <a:rPr lang="en-US" smtClean="0"/>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9624C-118D-47F6-9E4D-33ABE6E0170B}" type="slidenum">
              <a:rPr lang="en-US" smtClean="0"/>
              <a:t>‹#›</a:t>
            </a:fld>
            <a:endParaRPr lang="en-US"/>
          </a:p>
        </p:txBody>
      </p:sp>
    </p:spTree>
    <p:extLst>
      <p:ext uri="{BB962C8B-B14F-4D97-AF65-F5344CB8AC3E}">
        <p14:creationId xmlns:p14="http://schemas.microsoft.com/office/powerpoint/2010/main" val="1735380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52787A-022B-488D-826F-1E8F3AD88F97}" type="datetimeFigureOut">
              <a:rPr lang="en-US" smtClean="0"/>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9624C-118D-47F6-9E4D-33ABE6E0170B}" type="slidenum">
              <a:rPr lang="en-US" smtClean="0"/>
              <a:t>‹#›</a:t>
            </a:fld>
            <a:endParaRPr lang="en-US"/>
          </a:p>
        </p:txBody>
      </p:sp>
    </p:spTree>
    <p:extLst>
      <p:ext uri="{BB962C8B-B14F-4D97-AF65-F5344CB8AC3E}">
        <p14:creationId xmlns:p14="http://schemas.microsoft.com/office/powerpoint/2010/main" val="3166309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4362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687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spTree>
    <p:extLst>
      <p:ext uri="{BB962C8B-B14F-4D97-AF65-F5344CB8AC3E}">
        <p14:creationId xmlns:p14="http://schemas.microsoft.com/office/powerpoint/2010/main" val="3313057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565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284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3537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52787A-022B-488D-826F-1E8F3AD88F97}" type="datetimeFigureOut">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9624C-118D-47F6-9E4D-33ABE6E0170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6110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952787A-022B-488D-826F-1E8F3AD88F97}" type="datetimeFigureOut">
              <a:rPr lang="en-US" smtClean="0"/>
              <a:t>2/5/2026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A89624C-118D-47F6-9E4D-33ABE6E0170B}" type="slidenum">
              <a:rPr lang="en-US" smtClean="0"/>
              <a:t>‹#›</a:t>
            </a:fld>
            <a:endParaRPr lang="en-US"/>
          </a:p>
        </p:txBody>
      </p:sp>
    </p:spTree>
    <p:extLst>
      <p:ext uri="{BB962C8B-B14F-4D97-AF65-F5344CB8AC3E}">
        <p14:creationId xmlns:p14="http://schemas.microsoft.com/office/powerpoint/2010/main" val="2648747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mailto:Sadakierski.olv@gmail.com"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6BAC-EE1D-2C43-31A0-478304C6C517}"/>
              </a:ext>
            </a:extLst>
          </p:cNvPr>
          <p:cNvSpPr>
            <a:spLocks noGrp="1"/>
          </p:cNvSpPr>
          <p:nvPr>
            <p:ph type="ctrTitle"/>
          </p:nvPr>
        </p:nvSpPr>
        <p:spPr/>
        <p:txBody>
          <a:bodyPr/>
          <a:lstStyle/>
          <a:p>
            <a:r>
              <a:rPr lang="en-US" sz="3200" dirty="0"/>
              <a:t>OLV 2025-26 REY: Religious Education Class 6</a:t>
            </a:r>
            <a:br>
              <a:rPr lang="en-US" sz="3200" dirty="0"/>
            </a:br>
            <a:r>
              <a:rPr lang="en-US" sz="2000" dirty="0"/>
              <a:t>Opening Our Hearts to the Sweetness of the Lord!</a:t>
            </a:r>
          </a:p>
        </p:txBody>
      </p:sp>
      <p:sp>
        <p:nvSpPr>
          <p:cNvPr id="3" name="Subtitle 2">
            <a:extLst>
              <a:ext uri="{FF2B5EF4-FFF2-40B4-BE49-F238E27FC236}">
                <a16:creationId xmlns:a16="http://schemas.microsoft.com/office/drawing/2014/main" id="{3DBA1263-FF0C-3A34-CE29-79C45DCC17BA}"/>
              </a:ext>
            </a:extLst>
          </p:cNvPr>
          <p:cNvSpPr>
            <a:spLocks noGrp="1"/>
          </p:cNvSpPr>
          <p:nvPr>
            <p:ph type="subTitle" idx="1"/>
          </p:nvPr>
        </p:nvSpPr>
        <p:spPr/>
        <p:txBody>
          <a:bodyPr/>
          <a:lstStyle/>
          <a:p>
            <a:r>
              <a:rPr lang="en-US" dirty="0"/>
              <a:t>Thursday, February 5, 2026</a:t>
            </a:r>
          </a:p>
          <a:p>
            <a:r>
              <a:rPr lang="en-US" dirty="0"/>
              <a:t>Katie Sadakierski</a:t>
            </a:r>
          </a:p>
        </p:txBody>
      </p:sp>
      <p:pic>
        <p:nvPicPr>
          <p:cNvPr id="13" name="Picture 12">
            <a:extLst>
              <a:ext uri="{FF2B5EF4-FFF2-40B4-BE49-F238E27FC236}">
                <a16:creationId xmlns:a16="http://schemas.microsoft.com/office/drawing/2014/main" id="{E4FA7C82-FD8E-E437-618E-CC8692244585}"/>
              </a:ext>
            </a:extLst>
          </p:cNvPr>
          <p:cNvPicPr>
            <a:picLocks noChangeAspect="1"/>
          </p:cNvPicPr>
          <p:nvPr/>
        </p:nvPicPr>
        <p:blipFill>
          <a:blip r:embed="rId2"/>
          <a:stretch>
            <a:fillRect/>
          </a:stretch>
        </p:blipFill>
        <p:spPr>
          <a:xfrm>
            <a:off x="7331020" y="4978399"/>
            <a:ext cx="2243522" cy="1865538"/>
          </a:xfrm>
          <a:prstGeom prst="rect">
            <a:avLst/>
          </a:prstGeom>
        </p:spPr>
      </p:pic>
      <p:pic>
        <p:nvPicPr>
          <p:cNvPr id="4" name="Picture 3">
            <a:extLst>
              <a:ext uri="{FF2B5EF4-FFF2-40B4-BE49-F238E27FC236}">
                <a16:creationId xmlns:a16="http://schemas.microsoft.com/office/drawing/2014/main" id="{C62517B7-A6BF-91D5-676A-25F6C46646DE}"/>
              </a:ext>
            </a:extLst>
          </p:cNvPr>
          <p:cNvPicPr>
            <a:picLocks noChangeAspect="1"/>
          </p:cNvPicPr>
          <p:nvPr/>
        </p:nvPicPr>
        <p:blipFill>
          <a:blip r:embed="rId3"/>
          <a:stretch>
            <a:fillRect/>
          </a:stretch>
        </p:blipFill>
        <p:spPr>
          <a:xfrm>
            <a:off x="-1" y="-1"/>
            <a:ext cx="2838893" cy="6858001"/>
          </a:xfrm>
          <a:prstGeom prst="rect">
            <a:avLst/>
          </a:prstGeom>
        </p:spPr>
      </p:pic>
      <p:pic>
        <p:nvPicPr>
          <p:cNvPr id="5" name="Picture 4">
            <a:extLst>
              <a:ext uri="{FF2B5EF4-FFF2-40B4-BE49-F238E27FC236}">
                <a16:creationId xmlns:a16="http://schemas.microsoft.com/office/drawing/2014/main" id="{76EE2B90-042D-10B2-09DB-4DFC76DC4E81}"/>
              </a:ext>
            </a:extLst>
          </p:cNvPr>
          <p:cNvPicPr>
            <a:picLocks noChangeAspect="1"/>
          </p:cNvPicPr>
          <p:nvPr/>
        </p:nvPicPr>
        <p:blipFill>
          <a:blip r:embed="rId4"/>
          <a:stretch>
            <a:fillRect/>
          </a:stretch>
        </p:blipFill>
        <p:spPr>
          <a:xfrm>
            <a:off x="9420225" y="0"/>
            <a:ext cx="2771775" cy="6858000"/>
          </a:xfrm>
          <a:prstGeom prst="rect">
            <a:avLst/>
          </a:prstGeom>
        </p:spPr>
      </p:pic>
      <p:pic>
        <p:nvPicPr>
          <p:cNvPr id="6" name="Picture 5">
            <a:extLst>
              <a:ext uri="{FF2B5EF4-FFF2-40B4-BE49-F238E27FC236}">
                <a16:creationId xmlns:a16="http://schemas.microsoft.com/office/drawing/2014/main" id="{82969A7B-B9CE-9194-026F-C6456FD2E64D}"/>
              </a:ext>
            </a:extLst>
          </p:cNvPr>
          <p:cNvPicPr>
            <a:picLocks noChangeAspect="1"/>
          </p:cNvPicPr>
          <p:nvPr/>
        </p:nvPicPr>
        <p:blipFill>
          <a:blip r:embed="rId5"/>
          <a:stretch>
            <a:fillRect/>
          </a:stretch>
        </p:blipFill>
        <p:spPr>
          <a:xfrm>
            <a:off x="2838892" y="-1"/>
            <a:ext cx="6581333" cy="1984917"/>
          </a:xfrm>
          <a:prstGeom prst="rect">
            <a:avLst/>
          </a:prstGeom>
        </p:spPr>
      </p:pic>
      <p:pic>
        <p:nvPicPr>
          <p:cNvPr id="7" name="Picture 6">
            <a:extLst>
              <a:ext uri="{FF2B5EF4-FFF2-40B4-BE49-F238E27FC236}">
                <a16:creationId xmlns:a16="http://schemas.microsoft.com/office/drawing/2014/main" id="{903FF749-87F4-CCA5-E1F4-EA3FAE0FB4A8}"/>
              </a:ext>
            </a:extLst>
          </p:cNvPr>
          <p:cNvPicPr>
            <a:picLocks noChangeAspect="1"/>
          </p:cNvPicPr>
          <p:nvPr/>
        </p:nvPicPr>
        <p:blipFill>
          <a:blip r:embed="rId6"/>
          <a:srcRect t="14942" b="7876"/>
          <a:stretch>
            <a:fillRect/>
          </a:stretch>
        </p:blipFill>
        <p:spPr>
          <a:xfrm>
            <a:off x="2838892" y="4993426"/>
            <a:ext cx="2246064" cy="1864575"/>
          </a:xfrm>
          <a:prstGeom prst="rect">
            <a:avLst/>
          </a:prstGeom>
        </p:spPr>
      </p:pic>
      <p:pic>
        <p:nvPicPr>
          <p:cNvPr id="12" name="Picture 11">
            <a:extLst>
              <a:ext uri="{FF2B5EF4-FFF2-40B4-BE49-F238E27FC236}">
                <a16:creationId xmlns:a16="http://schemas.microsoft.com/office/drawing/2014/main" id="{077BAEF1-4DF3-748D-CEE7-68CE54B5DC3B}"/>
              </a:ext>
            </a:extLst>
          </p:cNvPr>
          <p:cNvPicPr>
            <a:picLocks noChangeAspect="1"/>
          </p:cNvPicPr>
          <p:nvPr/>
        </p:nvPicPr>
        <p:blipFill>
          <a:blip r:embed="rId2"/>
          <a:stretch>
            <a:fillRect/>
          </a:stretch>
        </p:blipFill>
        <p:spPr>
          <a:xfrm>
            <a:off x="5084956" y="4993426"/>
            <a:ext cx="2243522" cy="1865538"/>
          </a:xfrm>
          <a:prstGeom prst="rect">
            <a:avLst/>
          </a:prstGeom>
        </p:spPr>
      </p:pic>
      <p:pic>
        <p:nvPicPr>
          <p:cNvPr id="14" name="Picture 13">
            <a:extLst>
              <a:ext uri="{FF2B5EF4-FFF2-40B4-BE49-F238E27FC236}">
                <a16:creationId xmlns:a16="http://schemas.microsoft.com/office/drawing/2014/main" id="{1E184E8F-B6ED-D156-DB4F-9924DD904267}"/>
              </a:ext>
            </a:extLst>
          </p:cNvPr>
          <p:cNvPicPr>
            <a:picLocks noChangeAspect="1"/>
          </p:cNvPicPr>
          <p:nvPr/>
        </p:nvPicPr>
        <p:blipFill>
          <a:blip r:embed="rId7"/>
          <a:srcRect l="15425" t="36461" r="17077" b="35397"/>
          <a:stretch>
            <a:fillRect/>
          </a:stretch>
        </p:blipFill>
        <p:spPr>
          <a:xfrm>
            <a:off x="2838893" y="3546089"/>
            <a:ext cx="1845494" cy="1432310"/>
          </a:xfrm>
          <a:prstGeom prst="rect">
            <a:avLst/>
          </a:prstGeom>
        </p:spPr>
      </p:pic>
      <p:pic>
        <p:nvPicPr>
          <p:cNvPr id="15" name="Picture 14">
            <a:extLst>
              <a:ext uri="{FF2B5EF4-FFF2-40B4-BE49-F238E27FC236}">
                <a16:creationId xmlns:a16="http://schemas.microsoft.com/office/drawing/2014/main" id="{99A7B135-958E-46CF-DC0D-6C0A359393BB}"/>
              </a:ext>
            </a:extLst>
          </p:cNvPr>
          <p:cNvPicPr>
            <a:picLocks noChangeAspect="1"/>
          </p:cNvPicPr>
          <p:nvPr/>
        </p:nvPicPr>
        <p:blipFill>
          <a:blip r:embed="rId8"/>
          <a:stretch>
            <a:fillRect/>
          </a:stretch>
        </p:blipFill>
        <p:spPr>
          <a:xfrm>
            <a:off x="7579073" y="3546284"/>
            <a:ext cx="1841152" cy="1432684"/>
          </a:xfrm>
          <a:prstGeom prst="rect">
            <a:avLst/>
          </a:prstGeom>
        </p:spPr>
      </p:pic>
    </p:spTree>
    <p:extLst>
      <p:ext uri="{BB962C8B-B14F-4D97-AF65-F5344CB8AC3E}">
        <p14:creationId xmlns:p14="http://schemas.microsoft.com/office/powerpoint/2010/main" val="574967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E328F-28E8-D418-3090-7D56CF0819C8}"/>
              </a:ext>
            </a:extLst>
          </p:cNvPr>
          <p:cNvSpPr>
            <a:spLocks noGrp="1"/>
          </p:cNvSpPr>
          <p:nvPr>
            <p:ph type="title"/>
          </p:nvPr>
        </p:nvSpPr>
        <p:spPr/>
        <p:txBody>
          <a:bodyPr/>
          <a:lstStyle/>
          <a:p>
            <a:r>
              <a:rPr lang="en-US" dirty="0"/>
              <a:t>Outline: Religious Education Class 6</a:t>
            </a:r>
          </a:p>
        </p:txBody>
      </p:sp>
      <p:sp>
        <p:nvSpPr>
          <p:cNvPr id="3" name="Content Placeholder 2">
            <a:extLst>
              <a:ext uri="{FF2B5EF4-FFF2-40B4-BE49-F238E27FC236}">
                <a16:creationId xmlns:a16="http://schemas.microsoft.com/office/drawing/2014/main" id="{E45B8E1E-63E8-CBDA-DB29-E67D497C4E55}"/>
              </a:ext>
            </a:extLst>
          </p:cNvPr>
          <p:cNvSpPr>
            <a:spLocks noGrp="1"/>
          </p:cNvSpPr>
          <p:nvPr>
            <p:ph idx="1"/>
          </p:nvPr>
        </p:nvSpPr>
        <p:spPr>
          <a:xfrm>
            <a:off x="776177" y="2402958"/>
            <a:ext cx="8639144" cy="3327990"/>
          </a:xfrm>
        </p:spPr>
        <p:txBody>
          <a:bodyPr>
            <a:normAutofit fontScale="55000" lnSpcReduction="20000"/>
          </a:bodyPr>
          <a:lstStyle/>
          <a:p>
            <a:pPr lvl="0"/>
            <a:r>
              <a:rPr lang="en-US" dirty="0"/>
              <a:t>Welcome &amp; Introduction </a:t>
            </a:r>
            <a:endParaRPr lang="en-US" sz="3600" dirty="0"/>
          </a:p>
          <a:p>
            <a:pPr lvl="0"/>
            <a:r>
              <a:rPr lang="en-US" dirty="0"/>
              <a:t>Opening Prayer</a:t>
            </a:r>
            <a:endParaRPr lang="en-US" sz="3600" dirty="0"/>
          </a:p>
          <a:p>
            <a:pPr lvl="0"/>
            <a:r>
              <a:rPr lang="en-US" dirty="0"/>
              <a:t>Overview of monthly theme &amp; activities</a:t>
            </a:r>
            <a:endParaRPr lang="en-US" sz="3600" dirty="0"/>
          </a:p>
          <a:p>
            <a:pPr lvl="0"/>
            <a:r>
              <a:rPr lang="en-US" dirty="0"/>
              <a:t>Learning Centers: </a:t>
            </a:r>
            <a:endParaRPr lang="en-US" sz="3600" dirty="0"/>
          </a:p>
          <a:p>
            <a:pPr lvl="1"/>
            <a:r>
              <a:rPr lang="en-US" dirty="0"/>
              <a:t>Grades PK-2: Placing Ourselves with Trust in the Palms of Jesus’ Hands, and Opening Our Hearts to Welcome Jesus at Holy Communion</a:t>
            </a:r>
          </a:p>
          <a:p>
            <a:pPr lvl="1"/>
            <a:r>
              <a:rPr lang="en-US" dirty="0"/>
              <a:t>Grades 3-6: Embracing the Lenten Mission like the Apostles: Being Sent Out to Do God’s Work, and Making Our Lives like Letters of Love to Send to God </a:t>
            </a:r>
          </a:p>
          <a:p>
            <a:pPr lvl="1"/>
            <a:r>
              <a:rPr lang="en-US" dirty="0"/>
              <a:t>Grades 7-9: Observing Lent with the Saints </a:t>
            </a:r>
            <a:endParaRPr lang="en-US" sz="2800" dirty="0"/>
          </a:p>
          <a:p>
            <a:pPr lvl="0"/>
            <a:r>
              <a:rPr lang="en-US" dirty="0"/>
              <a:t>Announcements</a:t>
            </a:r>
            <a:endParaRPr lang="en-US" sz="3600" dirty="0"/>
          </a:p>
          <a:p>
            <a:pPr lvl="0"/>
            <a:r>
              <a:rPr lang="en-US" dirty="0"/>
              <a:t>Closing Prayer</a:t>
            </a:r>
            <a:endParaRPr lang="en-US" sz="3600" dirty="0"/>
          </a:p>
          <a:p>
            <a:pPr lvl="0"/>
            <a:r>
              <a:rPr lang="en-US" dirty="0"/>
              <a:t>Visit to the Blessed Sacrament</a:t>
            </a:r>
            <a:endParaRPr lang="en-US" sz="3600" dirty="0"/>
          </a:p>
          <a:p>
            <a:pPr lvl="1"/>
            <a:r>
              <a:rPr lang="en-US" dirty="0"/>
              <a:t>Uniting our Hearts in Prayers of Love for the Heart of Jesus: Three “Hail Mary” prayers</a:t>
            </a:r>
            <a:endParaRPr lang="en-US" sz="3200" dirty="0"/>
          </a:p>
        </p:txBody>
      </p:sp>
      <p:pic>
        <p:nvPicPr>
          <p:cNvPr id="4" name="Picture 3">
            <a:extLst>
              <a:ext uri="{FF2B5EF4-FFF2-40B4-BE49-F238E27FC236}">
                <a16:creationId xmlns:a16="http://schemas.microsoft.com/office/drawing/2014/main" id="{6B21D47F-FE93-D470-A2CE-376C0D57398D}"/>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2E330CDF-7D5F-D2D5-A251-965927768C44}"/>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6" name="Picture 5">
            <a:extLst>
              <a:ext uri="{FF2B5EF4-FFF2-40B4-BE49-F238E27FC236}">
                <a16:creationId xmlns:a16="http://schemas.microsoft.com/office/drawing/2014/main" id="{1AB7A56F-05AF-56DB-E6F6-A76F18047654}"/>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1C860EE9-CB56-7789-89C5-388D17244A74}"/>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8" name="Picture 7">
            <a:extLst>
              <a:ext uri="{FF2B5EF4-FFF2-40B4-BE49-F238E27FC236}">
                <a16:creationId xmlns:a16="http://schemas.microsoft.com/office/drawing/2014/main" id="{5160B60C-CBED-096D-0066-1561343A51FC}"/>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9" name="Picture 8">
            <a:extLst>
              <a:ext uri="{FF2B5EF4-FFF2-40B4-BE49-F238E27FC236}">
                <a16:creationId xmlns:a16="http://schemas.microsoft.com/office/drawing/2014/main" id="{91CFEBBA-2C9F-21A9-781F-C3672158E086}"/>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10" name="Picture 9">
            <a:extLst>
              <a:ext uri="{FF2B5EF4-FFF2-40B4-BE49-F238E27FC236}">
                <a16:creationId xmlns:a16="http://schemas.microsoft.com/office/drawing/2014/main" id="{D7A7055E-7910-81CC-A647-6710077933E7}"/>
              </a:ext>
            </a:extLst>
          </p:cNvPr>
          <p:cNvPicPr>
            <a:picLocks noChangeAspect="1"/>
          </p:cNvPicPr>
          <p:nvPr/>
        </p:nvPicPr>
        <p:blipFill>
          <a:blip r:embed="rId3"/>
          <a:stretch>
            <a:fillRect/>
          </a:stretch>
        </p:blipFill>
        <p:spPr>
          <a:xfrm>
            <a:off x="9420447" y="2410032"/>
            <a:ext cx="2003635" cy="3304965"/>
          </a:xfrm>
          <a:prstGeom prst="rect">
            <a:avLst/>
          </a:prstGeom>
        </p:spPr>
      </p:pic>
    </p:spTree>
    <p:extLst>
      <p:ext uri="{BB962C8B-B14F-4D97-AF65-F5344CB8AC3E}">
        <p14:creationId xmlns:p14="http://schemas.microsoft.com/office/powerpoint/2010/main" val="2914019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B3319-6052-46C0-72AC-0D8AA6AAEDDC}"/>
              </a:ext>
            </a:extLst>
          </p:cNvPr>
          <p:cNvSpPr>
            <a:spLocks noGrp="1"/>
          </p:cNvSpPr>
          <p:nvPr>
            <p:ph type="title"/>
          </p:nvPr>
        </p:nvSpPr>
        <p:spPr/>
        <p:txBody>
          <a:bodyPr/>
          <a:lstStyle/>
          <a:p>
            <a:r>
              <a:rPr lang="en-US" dirty="0"/>
              <a:t>Opening Prayer: The Angelus</a:t>
            </a:r>
          </a:p>
        </p:txBody>
      </p:sp>
      <p:sp>
        <p:nvSpPr>
          <p:cNvPr id="4" name="Content Placeholder 3">
            <a:extLst>
              <a:ext uri="{FF2B5EF4-FFF2-40B4-BE49-F238E27FC236}">
                <a16:creationId xmlns:a16="http://schemas.microsoft.com/office/drawing/2014/main" id="{65DAFBF4-4F53-C9C3-4047-88BDD17A8E4E}"/>
              </a:ext>
            </a:extLst>
          </p:cNvPr>
          <p:cNvSpPr>
            <a:spLocks noGrp="1"/>
          </p:cNvSpPr>
          <p:nvPr>
            <p:ph sz="half" idx="1"/>
          </p:nvPr>
        </p:nvSpPr>
        <p:spPr>
          <a:xfrm>
            <a:off x="777453" y="2443361"/>
            <a:ext cx="4718304" cy="3287586"/>
          </a:xfrm>
        </p:spPr>
        <p:txBody>
          <a:bodyPr>
            <a:normAutofit fontScale="70000" lnSpcReduction="20000"/>
          </a:bodyPr>
          <a:lstStyle/>
          <a:p>
            <a:r>
              <a:rPr lang="en-US" dirty="0"/>
              <a:t>V. The Angel of the Lord declared unto Mary.</a:t>
            </a:r>
          </a:p>
          <a:p>
            <a:pPr marL="0" indent="0">
              <a:buNone/>
            </a:pPr>
            <a:r>
              <a:rPr lang="en-US" dirty="0"/>
              <a:t>R. And she conceived of the Holy Ghost.</a:t>
            </a:r>
          </a:p>
          <a:p>
            <a:pPr marL="0" indent="0">
              <a:buNone/>
            </a:pPr>
            <a:r>
              <a:rPr lang="en-US" dirty="0"/>
              <a:t>Hail Mary…</a:t>
            </a:r>
          </a:p>
          <a:p>
            <a:r>
              <a:rPr lang="en-US" dirty="0"/>
              <a:t>V. Behold the handmaid of the Lord.</a:t>
            </a:r>
          </a:p>
          <a:p>
            <a:pPr marL="0" indent="0">
              <a:buNone/>
            </a:pPr>
            <a:r>
              <a:rPr lang="en-US" dirty="0"/>
              <a:t>R. Be it done unto me according to thy word. </a:t>
            </a:r>
          </a:p>
          <a:p>
            <a:pPr marL="0" indent="0">
              <a:buNone/>
            </a:pPr>
            <a:r>
              <a:rPr lang="en-US" dirty="0"/>
              <a:t>Hail Mary…</a:t>
            </a:r>
          </a:p>
          <a:p>
            <a:r>
              <a:rPr lang="en-US" dirty="0"/>
              <a:t>V. And the Word was made flesh.</a:t>
            </a:r>
          </a:p>
          <a:p>
            <a:pPr marL="0" indent="0">
              <a:buNone/>
            </a:pPr>
            <a:r>
              <a:rPr lang="en-US" dirty="0"/>
              <a:t>R. And dwelt among us.</a:t>
            </a:r>
          </a:p>
          <a:p>
            <a:pPr marL="0" indent="0">
              <a:buNone/>
            </a:pPr>
            <a:r>
              <a:rPr lang="en-US" dirty="0"/>
              <a:t>Hail Mary…</a:t>
            </a:r>
          </a:p>
        </p:txBody>
      </p:sp>
      <p:sp>
        <p:nvSpPr>
          <p:cNvPr id="5" name="Content Placeholder 4">
            <a:extLst>
              <a:ext uri="{FF2B5EF4-FFF2-40B4-BE49-F238E27FC236}">
                <a16:creationId xmlns:a16="http://schemas.microsoft.com/office/drawing/2014/main" id="{083AE881-A31F-C45D-FD35-9DA2ABC57946}"/>
              </a:ext>
            </a:extLst>
          </p:cNvPr>
          <p:cNvSpPr>
            <a:spLocks noGrp="1"/>
          </p:cNvSpPr>
          <p:nvPr>
            <p:ph sz="half" idx="2"/>
          </p:nvPr>
        </p:nvSpPr>
        <p:spPr>
          <a:xfrm>
            <a:off x="5134251" y="2443361"/>
            <a:ext cx="3351828" cy="3432507"/>
          </a:xfrm>
        </p:spPr>
        <p:txBody>
          <a:bodyPr>
            <a:normAutofit fontScale="70000" lnSpcReduction="20000"/>
          </a:bodyPr>
          <a:lstStyle/>
          <a:p>
            <a:r>
              <a:rPr lang="en-US" dirty="0"/>
              <a:t>V. Pray for us, O holy Mother of God.</a:t>
            </a:r>
          </a:p>
          <a:p>
            <a:pPr marL="0" indent="0">
              <a:buNone/>
            </a:pPr>
            <a:r>
              <a:rPr lang="en-US" dirty="0"/>
              <a:t>R. That we may be made worthy of the promises of Christ.</a:t>
            </a:r>
          </a:p>
          <a:p>
            <a:r>
              <a:rPr lang="en-US" dirty="0"/>
              <a:t>Let us pray: Pour forth, we beseech Thee, O Lord, Thy grace into our hearts, that we to whom the Incarnation of Christ, Thy Son, was made known by the message of an Angel, may by His Passion and Cross be brought to the glory of His Resurrection, through the same Christ Our Lord. Amen. </a:t>
            </a:r>
          </a:p>
        </p:txBody>
      </p:sp>
      <p:pic>
        <p:nvPicPr>
          <p:cNvPr id="6" name="Picture 5">
            <a:extLst>
              <a:ext uri="{FF2B5EF4-FFF2-40B4-BE49-F238E27FC236}">
                <a16:creationId xmlns:a16="http://schemas.microsoft.com/office/drawing/2014/main" id="{B38FD27D-FD27-C1E0-4AA4-231FA7591593}"/>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7" name="Picture 6">
            <a:extLst>
              <a:ext uri="{FF2B5EF4-FFF2-40B4-BE49-F238E27FC236}">
                <a16:creationId xmlns:a16="http://schemas.microsoft.com/office/drawing/2014/main" id="{A3593CC6-8C47-7188-B929-B2A44800691F}"/>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8" name="Picture 7">
            <a:extLst>
              <a:ext uri="{FF2B5EF4-FFF2-40B4-BE49-F238E27FC236}">
                <a16:creationId xmlns:a16="http://schemas.microsoft.com/office/drawing/2014/main" id="{B35ADD40-CA05-64C2-D210-F730CDDE45CD}"/>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9" name="Picture 8">
            <a:extLst>
              <a:ext uri="{FF2B5EF4-FFF2-40B4-BE49-F238E27FC236}">
                <a16:creationId xmlns:a16="http://schemas.microsoft.com/office/drawing/2014/main" id="{39A79DC3-528A-0160-26B5-FF1B53ED5FA1}"/>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10" name="Picture 9">
            <a:extLst>
              <a:ext uri="{FF2B5EF4-FFF2-40B4-BE49-F238E27FC236}">
                <a16:creationId xmlns:a16="http://schemas.microsoft.com/office/drawing/2014/main" id="{A4577A98-F613-96F5-5EC1-9B721E1AEEE7}"/>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11" name="Picture 10">
            <a:extLst>
              <a:ext uri="{FF2B5EF4-FFF2-40B4-BE49-F238E27FC236}">
                <a16:creationId xmlns:a16="http://schemas.microsoft.com/office/drawing/2014/main" id="{885A7F79-6A34-F96B-5753-E79A81FDA6C4}"/>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2" name="Picture 11">
            <a:extLst>
              <a:ext uri="{FF2B5EF4-FFF2-40B4-BE49-F238E27FC236}">
                <a16:creationId xmlns:a16="http://schemas.microsoft.com/office/drawing/2014/main" id="{6362E719-6851-516C-3627-93832295610E}"/>
              </a:ext>
            </a:extLst>
          </p:cNvPr>
          <p:cNvPicPr>
            <a:picLocks noChangeAspect="1"/>
          </p:cNvPicPr>
          <p:nvPr/>
        </p:nvPicPr>
        <p:blipFill rotWithShape="1">
          <a:blip r:embed="rId3"/>
          <a:srcRect t="18640" b="18640"/>
          <a:stretch>
            <a:fillRect/>
          </a:stretch>
        </p:blipFill>
        <p:spPr>
          <a:xfrm>
            <a:off x="8438886" y="2461876"/>
            <a:ext cx="3057954" cy="3269070"/>
          </a:xfrm>
          <a:prstGeom prst="rect">
            <a:avLst/>
          </a:prstGeom>
        </p:spPr>
      </p:pic>
    </p:spTree>
    <p:extLst>
      <p:ext uri="{BB962C8B-B14F-4D97-AF65-F5344CB8AC3E}">
        <p14:creationId xmlns:p14="http://schemas.microsoft.com/office/powerpoint/2010/main" val="1992682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A449-4C7A-C51D-6AA3-75EBB9BB6D24}"/>
              </a:ext>
            </a:extLst>
          </p:cNvPr>
          <p:cNvSpPr>
            <a:spLocks noGrp="1"/>
          </p:cNvSpPr>
          <p:nvPr>
            <p:ph type="title"/>
          </p:nvPr>
        </p:nvSpPr>
        <p:spPr/>
        <p:txBody>
          <a:bodyPr>
            <a:normAutofit/>
          </a:bodyPr>
          <a:lstStyle/>
          <a:p>
            <a:r>
              <a:rPr lang="en-US" sz="3600" dirty="0"/>
              <a:t>February 2026 Monthly Theme and Patron Saint</a:t>
            </a:r>
          </a:p>
        </p:txBody>
      </p:sp>
      <p:sp>
        <p:nvSpPr>
          <p:cNvPr id="3" name="Content Placeholder 2">
            <a:extLst>
              <a:ext uri="{FF2B5EF4-FFF2-40B4-BE49-F238E27FC236}">
                <a16:creationId xmlns:a16="http://schemas.microsoft.com/office/drawing/2014/main" id="{684F6B5D-54C1-72C7-1E22-57D7660FDD5C}"/>
              </a:ext>
            </a:extLst>
          </p:cNvPr>
          <p:cNvSpPr>
            <a:spLocks noGrp="1"/>
          </p:cNvSpPr>
          <p:nvPr>
            <p:ph idx="1"/>
          </p:nvPr>
        </p:nvSpPr>
        <p:spPr>
          <a:xfrm>
            <a:off x="774405" y="2450605"/>
            <a:ext cx="8443867" cy="3280341"/>
          </a:xfrm>
        </p:spPr>
        <p:txBody>
          <a:bodyPr>
            <a:noAutofit/>
          </a:bodyPr>
          <a:lstStyle/>
          <a:p>
            <a:r>
              <a:rPr lang="en-US" sz="1300" dirty="0"/>
              <a:t>This month’s theme is the Holy Family, because we celebrate Candlemas on February 2, and when we celebrate Candlemas, we remember when the entire Holy Family journeyed to the Temple to present Jesus there, dedicating Him to God the Father to serve Him with love. We pray that we would support each other as members of God’s family to grow in love, and serve Him well. On Candlemas, we have candles blessed, remembering that Christ is the Light of the World, and that He helps us to shine when we love God, and do all things out of love for Him, giving our lives in service to Him.</a:t>
            </a:r>
          </a:p>
          <a:p>
            <a:r>
              <a:rPr lang="en-US" sz="1300" dirty="0"/>
              <a:t>This month’s patron saint is Saint Dorothy, whose feast day is celebrated on February 6. Living during the early Church at a time when Christians were not allowed to practice their Faith, to live out their beliefs, in the open, St. Dorothy had to be brave to choose her Faith, to choose her love of God over any fear of what could happen if she was found out to be a follower of Christ. Saint Dorothy would give her life for Jesus, and would convert other people. She would help others to grow in faith, including a man named Theophilus, who had doubted in God, and made fun of St. Dorothy for being a Christian. Saint Dorothy forgave him, just as Jesus forgave those who hurt Him, and had her holy angel bring back flowers and apples from Heaven to Theophilus in the winter, which led him to believe in God’s greatness, and to choose to be a Christian, too. Saint Dorothy brought about flowers and fruit out of love for God by tending to souls, planting seeds of faith, hope, and love, with care; she could be like a beautiful rose, and help others to become like roses, because she had so much love and compassion in her heart, inviting everyone to be part of God’s family</a:t>
            </a:r>
          </a:p>
        </p:txBody>
      </p:sp>
      <p:pic>
        <p:nvPicPr>
          <p:cNvPr id="4" name="Picture 3">
            <a:extLst>
              <a:ext uri="{FF2B5EF4-FFF2-40B4-BE49-F238E27FC236}">
                <a16:creationId xmlns:a16="http://schemas.microsoft.com/office/drawing/2014/main" id="{8EFB8F49-6888-2662-44BD-B95E7A4FD2AF}"/>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F5C41EE3-6D92-FE4C-0C5A-289B871F0124}"/>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80A4E7E9-E15B-DB7A-5268-0BE5E85B1878}"/>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129745E6-435F-9402-2895-474E68290570}"/>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12B0B10A-1A08-E582-D241-8276C758B78E}"/>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5F5728D1-1BE6-47E7-B1F9-42B14A93ED0A}"/>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0" name="Picture 9">
            <a:extLst>
              <a:ext uri="{FF2B5EF4-FFF2-40B4-BE49-F238E27FC236}">
                <a16:creationId xmlns:a16="http://schemas.microsoft.com/office/drawing/2014/main" id="{1862EF8C-6446-32F0-6816-B0D12F9D8129}"/>
              </a:ext>
            </a:extLst>
          </p:cNvPr>
          <p:cNvPicPr>
            <a:picLocks noChangeAspect="1"/>
          </p:cNvPicPr>
          <p:nvPr/>
        </p:nvPicPr>
        <p:blipFill>
          <a:blip r:embed="rId3"/>
          <a:stretch>
            <a:fillRect/>
          </a:stretch>
        </p:blipFill>
        <p:spPr>
          <a:xfrm>
            <a:off x="9233210" y="2463102"/>
            <a:ext cx="2181061" cy="3267844"/>
          </a:xfrm>
          <a:prstGeom prst="rect">
            <a:avLst/>
          </a:prstGeom>
        </p:spPr>
      </p:pic>
    </p:spTree>
    <p:extLst>
      <p:ext uri="{BB962C8B-B14F-4D97-AF65-F5344CB8AC3E}">
        <p14:creationId xmlns:p14="http://schemas.microsoft.com/office/powerpoint/2010/main" val="4263257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07EE-9B60-70F9-3C36-79D14EB8C8BF}"/>
              </a:ext>
            </a:extLst>
          </p:cNvPr>
          <p:cNvSpPr>
            <a:spLocks noGrp="1"/>
          </p:cNvSpPr>
          <p:nvPr>
            <p:ph type="title"/>
          </p:nvPr>
        </p:nvSpPr>
        <p:spPr/>
        <p:txBody>
          <a:bodyPr/>
          <a:lstStyle/>
          <a:p>
            <a:r>
              <a:rPr lang="en-US" dirty="0"/>
              <a:t>February 2026 Monthly Prayer</a:t>
            </a:r>
          </a:p>
        </p:txBody>
      </p:sp>
      <p:sp>
        <p:nvSpPr>
          <p:cNvPr id="3" name="Content Placeholder 2">
            <a:extLst>
              <a:ext uri="{FF2B5EF4-FFF2-40B4-BE49-F238E27FC236}">
                <a16:creationId xmlns:a16="http://schemas.microsoft.com/office/drawing/2014/main" id="{DE3646F1-4076-67AB-8F1F-AB5ECEC5005B}"/>
              </a:ext>
            </a:extLst>
          </p:cNvPr>
          <p:cNvSpPr>
            <a:spLocks noGrp="1"/>
          </p:cNvSpPr>
          <p:nvPr>
            <p:ph idx="1"/>
          </p:nvPr>
        </p:nvSpPr>
        <p:spPr>
          <a:xfrm>
            <a:off x="776180" y="2412011"/>
            <a:ext cx="7967078" cy="3318935"/>
          </a:xfrm>
        </p:spPr>
        <p:txBody>
          <a:bodyPr>
            <a:normAutofit fontScale="92500" lnSpcReduction="20000"/>
          </a:bodyPr>
          <a:lstStyle/>
          <a:p>
            <a:r>
              <a:rPr lang="en-US" dirty="0"/>
              <a:t>“Sacred Host, Sacrament of love, we adore You.”</a:t>
            </a:r>
          </a:p>
          <a:p>
            <a:pPr lvl="1"/>
            <a:r>
              <a:rPr lang="en-US" dirty="0"/>
              <a:t>This month, we thank Jesus for the gift of His love that He gives us in the Holy Eucharist. When we receive the Holy Eucharist, we receive Christ’s Body, His life that He gave for us from the Cross. Our Lord made this Sacrifice out of love to save us from our sins, so that we could be cleansed by God’s love, have the gates of Heaven opened to us, and come to live with God, Who is love, in Heaven forever. As we receive Jesus in the Holy Eucharist, we receive more of God’s love, and  are prepared to love like He does, with hearts like the Hearts of Jesus and Mother Mary. This month, we can pray to see God’s love all around us, to see God in every person so that we can love them more, and to receive Jesus in the sacraments with the greatest love that we can, so that we will have even more to share with others.</a:t>
            </a:r>
          </a:p>
        </p:txBody>
      </p:sp>
      <p:pic>
        <p:nvPicPr>
          <p:cNvPr id="4" name="Picture 3">
            <a:extLst>
              <a:ext uri="{FF2B5EF4-FFF2-40B4-BE49-F238E27FC236}">
                <a16:creationId xmlns:a16="http://schemas.microsoft.com/office/drawing/2014/main" id="{FFEE8B76-729A-DFCE-7B2F-CD7EB7138FF2}"/>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507F19A0-A2CA-8BD0-83B2-4942F7B121BE}"/>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B9F7D51D-9C96-D613-3D2C-C071C772338A}"/>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08C6336F-AEEF-D352-A8A2-006C2A9B91E2}"/>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31F4315F-314C-0C23-2761-FCADFACE5C43}"/>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0B2AE0B8-2B0F-EBED-2768-39C16BBB5BB7}"/>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0" name="Picture 9">
            <a:extLst>
              <a:ext uri="{FF2B5EF4-FFF2-40B4-BE49-F238E27FC236}">
                <a16:creationId xmlns:a16="http://schemas.microsoft.com/office/drawing/2014/main" id="{B4877849-3C3B-C39E-BFC9-AEC656AD0698}"/>
              </a:ext>
            </a:extLst>
          </p:cNvPr>
          <p:cNvPicPr>
            <a:picLocks noChangeAspect="1"/>
          </p:cNvPicPr>
          <p:nvPr/>
        </p:nvPicPr>
        <p:blipFill>
          <a:blip r:embed="rId3"/>
          <a:srcRect l="14597" t="5699" r="13792" b="4922"/>
          <a:stretch>
            <a:fillRect/>
          </a:stretch>
        </p:blipFill>
        <p:spPr>
          <a:xfrm>
            <a:off x="8756646" y="2412011"/>
            <a:ext cx="2659174" cy="3318934"/>
          </a:xfrm>
          <a:prstGeom prst="rect">
            <a:avLst/>
          </a:prstGeom>
        </p:spPr>
      </p:pic>
    </p:spTree>
    <p:extLst>
      <p:ext uri="{BB962C8B-B14F-4D97-AF65-F5344CB8AC3E}">
        <p14:creationId xmlns:p14="http://schemas.microsoft.com/office/powerpoint/2010/main" val="1563367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E4FB-5EF4-128D-5FAE-CD73A27E7AD4}"/>
              </a:ext>
            </a:extLst>
          </p:cNvPr>
          <p:cNvSpPr>
            <a:spLocks noGrp="1"/>
          </p:cNvSpPr>
          <p:nvPr>
            <p:ph type="title"/>
          </p:nvPr>
        </p:nvSpPr>
        <p:spPr/>
        <p:txBody>
          <a:bodyPr/>
          <a:lstStyle/>
          <a:p>
            <a:r>
              <a:rPr lang="en-US" dirty="0"/>
              <a:t>February 2026 Grades PK-2 Activities</a:t>
            </a:r>
          </a:p>
        </p:txBody>
      </p:sp>
      <p:sp>
        <p:nvSpPr>
          <p:cNvPr id="3" name="Content Placeholder 2">
            <a:extLst>
              <a:ext uri="{FF2B5EF4-FFF2-40B4-BE49-F238E27FC236}">
                <a16:creationId xmlns:a16="http://schemas.microsoft.com/office/drawing/2014/main" id="{9C92F55B-112D-E069-0004-1E54503DA024}"/>
              </a:ext>
            </a:extLst>
          </p:cNvPr>
          <p:cNvSpPr>
            <a:spLocks noGrp="1"/>
          </p:cNvSpPr>
          <p:nvPr>
            <p:ph idx="1"/>
          </p:nvPr>
        </p:nvSpPr>
        <p:spPr>
          <a:xfrm>
            <a:off x="827573" y="2412011"/>
            <a:ext cx="6809958" cy="3318935"/>
          </a:xfrm>
        </p:spPr>
        <p:txBody>
          <a:bodyPr>
            <a:normAutofit fontScale="70000" lnSpcReduction="20000"/>
          </a:bodyPr>
          <a:lstStyle/>
          <a:p>
            <a:r>
              <a:rPr lang="en-US" dirty="0"/>
              <a:t>Week 1: Loving God by loving all whom He gives to us, and receiving the strength to love through God’s love in the Holy Eucharist; preparing to receive this gift at Holy Communion to receive Jesus with as much love as we can</a:t>
            </a:r>
          </a:p>
          <a:p>
            <a:r>
              <a:rPr lang="en-US" dirty="0"/>
              <a:t>Week 2: Understanding how God shares His love throughout our Church, especially during Lent, and how we may respond to it with hearts of love</a:t>
            </a:r>
          </a:p>
          <a:p>
            <a:r>
              <a:rPr lang="en-US" dirty="0"/>
              <a:t>Week 3: Receiving God’s love and forgiveness so that we can bring joy to the Heart of Jesus</a:t>
            </a:r>
            <a:r>
              <a:rPr lang="en-US"/>
              <a:t>, and </a:t>
            </a:r>
            <a:r>
              <a:rPr lang="en-US" dirty="0"/>
              <a:t>love the Cross like the saints, becoming closer to God through every opportunity that helps us to know Jesus</a:t>
            </a:r>
            <a:r>
              <a:rPr lang="en-US"/>
              <a:t>, as well as </a:t>
            </a:r>
            <a:r>
              <a:rPr lang="en-US" dirty="0"/>
              <a:t>the love He has for us to have gone on the Cross for us</a:t>
            </a:r>
          </a:p>
          <a:p>
            <a:r>
              <a:rPr lang="en-US" dirty="0"/>
              <a:t>Tonight’s learning center (parish hall): Making paper palm branch fans and paper palm crosses; preparing to welcome Jesus into our hearts at Lent, and at Holy Communion, with love and joy</a:t>
            </a:r>
          </a:p>
        </p:txBody>
      </p:sp>
      <p:pic>
        <p:nvPicPr>
          <p:cNvPr id="4" name="Picture 3">
            <a:extLst>
              <a:ext uri="{FF2B5EF4-FFF2-40B4-BE49-F238E27FC236}">
                <a16:creationId xmlns:a16="http://schemas.microsoft.com/office/drawing/2014/main" id="{E0251820-8A47-1E0E-CC4F-C1546564B3FF}"/>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BABD87A2-17E4-9D64-9C0B-F25D45C1D296}"/>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31ABC4EA-2BE1-9AE2-3E74-BFA04C79CD8B}"/>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7C7B11A8-3440-CFC5-5311-2BF2E1B19ADF}"/>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5D62FA84-A223-D492-F07A-624E3EF16EC9}"/>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BBB860D3-AFC8-EEB5-04B1-15FA1088EC60}"/>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0" name="Picture 9">
            <a:extLst>
              <a:ext uri="{FF2B5EF4-FFF2-40B4-BE49-F238E27FC236}">
                <a16:creationId xmlns:a16="http://schemas.microsoft.com/office/drawing/2014/main" id="{B10BD9C5-75AF-883D-B4F0-4E47AEEB7875}"/>
              </a:ext>
            </a:extLst>
          </p:cNvPr>
          <p:cNvPicPr>
            <a:picLocks noChangeAspect="1"/>
          </p:cNvPicPr>
          <p:nvPr/>
        </p:nvPicPr>
        <p:blipFill>
          <a:blip r:embed="rId3"/>
          <a:stretch>
            <a:fillRect/>
          </a:stretch>
        </p:blipFill>
        <p:spPr>
          <a:xfrm>
            <a:off x="7642657" y="2412011"/>
            <a:ext cx="3781425" cy="3318934"/>
          </a:xfrm>
          <a:prstGeom prst="rect">
            <a:avLst/>
          </a:prstGeom>
        </p:spPr>
      </p:pic>
    </p:spTree>
    <p:extLst>
      <p:ext uri="{BB962C8B-B14F-4D97-AF65-F5344CB8AC3E}">
        <p14:creationId xmlns:p14="http://schemas.microsoft.com/office/powerpoint/2010/main" val="1959898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0229A-2A00-B07F-9A98-6ED199AB8CB9}"/>
              </a:ext>
            </a:extLst>
          </p:cNvPr>
          <p:cNvSpPr>
            <a:spLocks noGrp="1"/>
          </p:cNvSpPr>
          <p:nvPr>
            <p:ph type="title"/>
          </p:nvPr>
        </p:nvSpPr>
        <p:spPr/>
        <p:txBody>
          <a:bodyPr/>
          <a:lstStyle/>
          <a:p>
            <a:r>
              <a:rPr lang="en-US" dirty="0"/>
              <a:t>February 2026 Grades 3-6 Activities</a:t>
            </a:r>
          </a:p>
        </p:txBody>
      </p:sp>
      <p:sp>
        <p:nvSpPr>
          <p:cNvPr id="3" name="Content Placeholder 2">
            <a:extLst>
              <a:ext uri="{FF2B5EF4-FFF2-40B4-BE49-F238E27FC236}">
                <a16:creationId xmlns:a16="http://schemas.microsoft.com/office/drawing/2014/main" id="{3BEACF16-08DA-0070-E819-1CA68438E1F0}"/>
              </a:ext>
            </a:extLst>
          </p:cNvPr>
          <p:cNvSpPr>
            <a:spLocks noGrp="1"/>
          </p:cNvSpPr>
          <p:nvPr>
            <p:ph idx="1"/>
          </p:nvPr>
        </p:nvSpPr>
        <p:spPr>
          <a:xfrm>
            <a:off x="827573" y="2412010"/>
            <a:ext cx="7824734" cy="3318936"/>
          </a:xfrm>
        </p:spPr>
        <p:txBody>
          <a:bodyPr>
            <a:normAutofit/>
          </a:bodyPr>
          <a:lstStyle/>
          <a:p>
            <a:r>
              <a:rPr lang="en-US" sz="1550" dirty="0"/>
              <a:t>Week 1: Understanding how God communicates His love to us throughout the liturgical year, including at Candlemas (the close of the Christmas season) and Lent, so that we may reciprocate His love</a:t>
            </a:r>
          </a:p>
          <a:p>
            <a:r>
              <a:rPr lang="en-US" sz="1550" dirty="0"/>
              <a:t>Week 2: Going to Our Lady of Lourdes (feast day February 11) for her intercession to help us to grow in virtue (holiness) during Lent, that, through prayer offered in response to Jesus’ love, we would uphold the goals that we set, fulfilling the mission that God has designed for us</a:t>
            </a:r>
          </a:p>
          <a:p>
            <a:r>
              <a:rPr lang="en-US" sz="1550" dirty="0"/>
              <a:t>Week 3: Starting anew at Lent, spiritually resetting ourselves, and imitating the love of the saints as we learn about their holy lives lived out of love for God, in thanksgiving for His great love</a:t>
            </a:r>
          </a:p>
          <a:p>
            <a:r>
              <a:rPr lang="en-US" sz="1550" dirty="0"/>
              <a:t>Tonight’s learning center (parish library): Completing a Bible scavenger hunt in honor of the apostles; learning about how they completed their mission of love for Christ, and how we may continue it in using our unique gifts to share God’s love, sending out messages of God’s love like valentines for Christ</a:t>
            </a:r>
          </a:p>
        </p:txBody>
      </p:sp>
      <p:pic>
        <p:nvPicPr>
          <p:cNvPr id="4" name="Picture 3">
            <a:extLst>
              <a:ext uri="{FF2B5EF4-FFF2-40B4-BE49-F238E27FC236}">
                <a16:creationId xmlns:a16="http://schemas.microsoft.com/office/drawing/2014/main" id="{0BA411E5-B07F-9F86-5932-3940E67D57A4}"/>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6" name="Picture 5">
            <a:extLst>
              <a:ext uri="{FF2B5EF4-FFF2-40B4-BE49-F238E27FC236}">
                <a16:creationId xmlns:a16="http://schemas.microsoft.com/office/drawing/2014/main" id="{91643223-BD34-9E42-48EE-F30D7AEF9683}"/>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7" name="Picture 6">
            <a:extLst>
              <a:ext uri="{FF2B5EF4-FFF2-40B4-BE49-F238E27FC236}">
                <a16:creationId xmlns:a16="http://schemas.microsoft.com/office/drawing/2014/main" id="{5F618A30-0DC8-9F53-1669-4F7D5B5C6DA1}"/>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8" name="Picture 7">
            <a:extLst>
              <a:ext uri="{FF2B5EF4-FFF2-40B4-BE49-F238E27FC236}">
                <a16:creationId xmlns:a16="http://schemas.microsoft.com/office/drawing/2014/main" id="{FBD3129A-6930-F663-5BF1-AC924C4F848C}"/>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9" name="Picture 8">
            <a:extLst>
              <a:ext uri="{FF2B5EF4-FFF2-40B4-BE49-F238E27FC236}">
                <a16:creationId xmlns:a16="http://schemas.microsoft.com/office/drawing/2014/main" id="{30CC8CE4-C595-38AE-0BE8-6819CCF130C3}"/>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10" name="Picture 9">
            <a:extLst>
              <a:ext uri="{FF2B5EF4-FFF2-40B4-BE49-F238E27FC236}">
                <a16:creationId xmlns:a16="http://schemas.microsoft.com/office/drawing/2014/main" id="{0A89B958-48DA-FCEF-3717-353724176C13}"/>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1" name="Picture 10">
            <a:extLst>
              <a:ext uri="{FF2B5EF4-FFF2-40B4-BE49-F238E27FC236}">
                <a16:creationId xmlns:a16="http://schemas.microsoft.com/office/drawing/2014/main" id="{612D1095-07E0-2B25-6356-3439338138BA}"/>
              </a:ext>
            </a:extLst>
          </p:cNvPr>
          <p:cNvPicPr>
            <a:picLocks noChangeAspect="1"/>
          </p:cNvPicPr>
          <p:nvPr/>
        </p:nvPicPr>
        <p:blipFill>
          <a:blip r:embed="rId3"/>
          <a:srcRect t="5056" b="4492"/>
          <a:stretch>
            <a:fillRect/>
          </a:stretch>
        </p:blipFill>
        <p:spPr>
          <a:xfrm>
            <a:off x="8657433" y="2412010"/>
            <a:ext cx="2771775" cy="3318937"/>
          </a:xfrm>
          <a:prstGeom prst="rect">
            <a:avLst/>
          </a:prstGeom>
        </p:spPr>
      </p:pic>
    </p:spTree>
    <p:extLst>
      <p:ext uri="{BB962C8B-B14F-4D97-AF65-F5344CB8AC3E}">
        <p14:creationId xmlns:p14="http://schemas.microsoft.com/office/powerpoint/2010/main" val="3622698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3DD44-5128-809C-2CFB-E87FE54A1F51}"/>
              </a:ext>
            </a:extLst>
          </p:cNvPr>
          <p:cNvSpPr>
            <a:spLocks noGrp="1"/>
          </p:cNvSpPr>
          <p:nvPr>
            <p:ph type="title"/>
          </p:nvPr>
        </p:nvSpPr>
        <p:spPr/>
        <p:txBody>
          <a:bodyPr/>
          <a:lstStyle/>
          <a:p>
            <a:r>
              <a:rPr lang="en-US" dirty="0"/>
              <a:t>February 2026 Grades 7-9 Activities</a:t>
            </a:r>
          </a:p>
        </p:txBody>
      </p:sp>
      <p:sp>
        <p:nvSpPr>
          <p:cNvPr id="3" name="Content Placeholder 2">
            <a:extLst>
              <a:ext uri="{FF2B5EF4-FFF2-40B4-BE49-F238E27FC236}">
                <a16:creationId xmlns:a16="http://schemas.microsoft.com/office/drawing/2014/main" id="{B8B2B17E-6412-653F-73E4-C7A459B6FAC0}"/>
              </a:ext>
            </a:extLst>
          </p:cNvPr>
          <p:cNvSpPr>
            <a:spLocks noGrp="1"/>
          </p:cNvSpPr>
          <p:nvPr>
            <p:ph idx="1"/>
          </p:nvPr>
        </p:nvSpPr>
        <p:spPr>
          <a:xfrm>
            <a:off x="816938" y="2417326"/>
            <a:ext cx="8274923" cy="3313620"/>
          </a:xfrm>
        </p:spPr>
        <p:txBody>
          <a:bodyPr>
            <a:normAutofit fontScale="70000" lnSpcReduction="20000"/>
          </a:bodyPr>
          <a:lstStyle/>
          <a:p>
            <a:r>
              <a:rPr lang="en-US" dirty="0"/>
              <a:t>Week 1: Growing in understanding of God’s perfect love through the lens of Christ’s saving action at Candlemas, and how to share His love like the Sacred Heart of Jesus does, not only now, but always, to shine the way to Heaven</a:t>
            </a:r>
          </a:p>
          <a:p>
            <a:r>
              <a:rPr lang="en-US" dirty="0"/>
              <a:t>Week 2: Practicing Lent as a season of love: Appreciating the beauty and goodness of Christ’s Sacrifice; responding to the love flowing into it and from it with love in turn; carrying forward Christ’s lessons of love during Lent to always share His love</a:t>
            </a:r>
          </a:p>
          <a:p>
            <a:r>
              <a:rPr lang="en-US" dirty="0"/>
              <a:t>Week 3: Reflecting on the new life Christ gives us; how we reach this new life through making sacrifices at Lent; and how the saints model to us what it means to love Christ, as we share our love for God by loving the saints in turn, as they have loved God and us</a:t>
            </a:r>
          </a:p>
          <a:p>
            <a:r>
              <a:rPr lang="en-US" dirty="0"/>
              <a:t>Tonight’s learning center (church): Walking the Stations of the Cross with Christ through Our Lady’s eyes: Loving Jesus like Mother Mary did, and serving Him with true wisdom that Our Lady and St. Dorothy exemplified; reflective journaling on God’s love for us, and what it means to live with a wisdom of the heart</a:t>
            </a:r>
          </a:p>
        </p:txBody>
      </p:sp>
      <p:pic>
        <p:nvPicPr>
          <p:cNvPr id="4" name="Picture 3">
            <a:extLst>
              <a:ext uri="{FF2B5EF4-FFF2-40B4-BE49-F238E27FC236}">
                <a16:creationId xmlns:a16="http://schemas.microsoft.com/office/drawing/2014/main" id="{237AFD98-8F35-C33E-A478-BEB46B83E6AA}"/>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2F6D554E-C032-32D0-D9ED-5C85FD995B03}"/>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881E28D1-A3E9-8325-4286-20C40ED62EDD}"/>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1CA13430-A185-58C0-DBAF-BB9EB7E4FC47}"/>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6963A705-EE29-E4B4-EE3E-10632DAA1AED}"/>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F90FBB90-D5D4-2A82-5E2C-9922FC16167F}"/>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0" name="Picture 9">
            <a:extLst>
              <a:ext uri="{FF2B5EF4-FFF2-40B4-BE49-F238E27FC236}">
                <a16:creationId xmlns:a16="http://schemas.microsoft.com/office/drawing/2014/main" id="{010627E4-1D01-DB01-F033-BF614EBB5CF5}"/>
              </a:ext>
            </a:extLst>
          </p:cNvPr>
          <p:cNvPicPr>
            <a:picLocks noChangeAspect="1"/>
          </p:cNvPicPr>
          <p:nvPr/>
        </p:nvPicPr>
        <p:blipFill>
          <a:blip r:embed="rId3"/>
          <a:srcRect b="6342"/>
          <a:stretch>
            <a:fillRect/>
          </a:stretch>
        </p:blipFill>
        <p:spPr>
          <a:xfrm>
            <a:off x="9096988" y="2417326"/>
            <a:ext cx="2318831" cy="3313621"/>
          </a:xfrm>
          <a:prstGeom prst="rect">
            <a:avLst/>
          </a:prstGeom>
        </p:spPr>
      </p:pic>
    </p:spTree>
    <p:extLst>
      <p:ext uri="{BB962C8B-B14F-4D97-AF65-F5344CB8AC3E}">
        <p14:creationId xmlns:p14="http://schemas.microsoft.com/office/powerpoint/2010/main" val="1502237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ACA6B-9EA2-C848-A8FD-294DC257D2CC}"/>
              </a:ext>
            </a:extLst>
          </p:cNvPr>
          <p:cNvSpPr>
            <a:spLocks noGrp="1"/>
          </p:cNvSpPr>
          <p:nvPr>
            <p:ph type="title"/>
          </p:nvPr>
        </p:nvSpPr>
        <p:spPr/>
        <p:txBody>
          <a:bodyPr/>
          <a:lstStyle/>
          <a:p>
            <a:r>
              <a:rPr lang="en-US" dirty="0"/>
              <a:t>Announcements (1): Parish-wide</a:t>
            </a:r>
          </a:p>
        </p:txBody>
      </p:sp>
      <p:sp>
        <p:nvSpPr>
          <p:cNvPr id="3" name="Content Placeholder 2">
            <a:extLst>
              <a:ext uri="{FF2B5EF4-FFF2-40B4-BE49-F238E27FC236}">
                <a16:creationId xmlns:a16="http://schemas.microsoft.com/office/drawing/2014/main" id="{A63DB768-AE4D-67F5-993D-BBE39F185AF3}"/>
              </a:ext>
            </a:extLst>
          </p:cNvPr>
          <p:cNvSpPr>
            <a:spLocks noGrp="1"/>
          </p:cNvSpPr>
          <p:nvPr>
            <p:ph idx="1"/>
          </p:nvPr>
        </p:nvSpPr>
        <p:spPr>
          <a:xfrm>
            <a:off x="800341" y="2412011"/>
            <a:ext cx="8260473" cy="3318935"/>
          </a:xfrm>
        </p:spPr>
        <p:txBody>
          <a:bodyPr>
            <a:normAutofit fontScale="62500" lnSpcReduction="20000"/>
          </a:bodyPr>
          <a:lstStyle/>
          <a:p>
            <a:r>
              <a:rPr lang="en-US" dirty="0"/>
              <a:t>Next First Friday Holy Masses: Friday, February 6, 2026</a:t>
            </a:r>
          </a:p>
          <a:p>
            <a:pPr lvl="1"/>
            <a:r>
              <a:rPr lang="en-US" dirty="0"/>
              <a:t>8:00 a.m. (English) with Eucharistic Adoration to follow</a:t>
            </a:r>
          </a:p>
          <a:p>
            <a:pPr lvl="1"/>
            <a:r>
              <a:rPr lang="en-US" dirty="0"/>
              <a:t>6:00 p.m. (Latin)</a:t>
            </a:r>
          </a:p>
          <a:p>
            <a:r>
              <a:rPr lang="en-US" dirty="0"/>
              <a:t>Next First Saturday Holy Masses: Saturday, February 7, 2026</a:t>
            </a:r>
          </a:p>
          <a:p>
            <a:pPr lvl="1"/>
            <a:r>
              <a:rPr lang="en-US" dirty="0"/>
              <a:t>9:00 a.m. and 4:00 p.m.</a:t>
            </a:r>
          </a:p>
          <a:p>
            <a:r>
              <a:rPr lang="en-US" dirty="0"/>
              <a:t>Next First Saturday recitations of the Holy Rosary: Saturday, February 7, 2026</a:t>
            </a:r>
          </a:p>
          <a:p>
            <a:pPr lvl="1"/>
            <a:r>
              <a:rPr lang="en-US" dirty="0"/>
              <a:t>8:30 a.m. (church) and 10:00 a.m. (parish library; session to be live-streamed)</a:t>
            </a:r>
          </a:p>
          <a:p>
            <a:r>
              <a:rPr lang="en-US" dirty="0"/>
              <a:t>Next blessing of sacramentals: Saturday, February 7, 2026</a:t>
            </a:r>
          </a:p>
          <a:p>
            <a:pPr lvl="1"/>
            <a:r>
              <a:rPr lang="en-US" dirty="0"/>
              <a:t>9:30 a.m. (after Holy Mass); bring devotional items such as rosaries, crucifixes, candles, and statues for your valentine (to honor Jesus as the greatest Valentine!)</a:t>
            </a:r>
          </a:p>
          <a:p>
            <a:r>
              <a:rPr lang="en-US" dirty="0"/>
              <a:t>Next First Sunday Eucharistic Adoration: Sunday, March 1, 2026</a:t>
            </a:r>
          </a:p>
          <a:p>
            <a:pPr lvl="1"/>
            <a:r>
              <a:rPr lang="en-US" dirty="0"/>
              <a:t>1:00 p.m. to 4:00 p.m., Exposition at 1:00 p.m., Holy Rosary recitation at 3:00 p.m., and Benediction at 4:00 p.m.</a:t>
            </a:r>
          </a:p>
        </p:txBody>
      </p:sp>
      <p:pic>
        <p:nvPicPr>
          <p:cNvPr id="4" name="Picture 3">
            <a:extLst>
              <a:ext uri="{FF2B5EF4-FFF2-40B4-BE49-F238E27FC236}">
                <a16:creationId xmlns:a16="http://schemas.microsoft.com/office/drawing/2014/main" id="{CACD9838-6910-08C7-E0B7-F7C5B91B2086}"/>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D56FA7F9-5503-D211-C2D2-D9EE58D57D8C}"/>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8CC46A66-41A8-EE1B-1F49-BBD1F8C71969}"/>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B73D2671-6CAE-EA92-15AD-CA4D2E9F27E6}"/>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46A21583-E824-C03B-B881-44BDF4C1475A}"/>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6694E590-A2CA-A94E-18B3-2B10C5F9DD5D}"/>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0" name="Picture 9">
            <a:extLst>
              <a:ext uri="{FF2B5EF4-FFF2-40B4-BE49-F238E27FC236}">
                <a16:creationId xmlns:a16="http://schemas.microsoft.com/office/drawing/2014/main" id="{E6922AE6-9AD6-768C-9F6A-E01103B1CD31}"/>
              </a:ext>
            </a:extLst>
          </p:cNvPr>
          <p:cNvPicPr>
            <a:picLocks noChangeAspect="1"/>
          </p:cNvPicPr>
          <p:nvPr/>
        </p:nvPicPr>
        <p:blipFill>
          <a:blip r:embed="rId3"/>
          <a:stretch>
            <a:fillRect/>
          </a:stretch>
        </p:blipFill>
        <p:spPr>
          <a:xfrm>
            <a:off x="9065941" y="2436273"/>
            <a:ext cx="2349878" cy="3294674"/>
          </a:xfrm>
          <a:prstGeom prst="rect">
            <a:avLst/>
          </a:prstGeom>
        </p:spPr>
      </p:pic>
    </p:spTree>
    <p:extLst>
      <p:ext uri="{BB962C8B-B14F-4D97-AF65-F5344CB8AC3E}">
        <p14:creationId xmlns:p14="http://schemas.microsoft.com/office/powerpoint/2010/main" val="3374745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63727-A7B6-071A-B060-678BEB386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575DD-971A-209D-79C1-B4244F7747A7}"/>
              </a:ext>
            </a:extLst>
          </p:cNvPr>
          <p:cNvSpPr>
            <a:spLocks noGrp="1"/>
          </p:cNvSpPr>
          <p:nvPr>
            <p:ph type="title"/>
          </p:nvPr>
        </p:nvSpPr>
        <p:spPr/>
        <p:txBody>
          <a:bodyPr/>
          <a:lstStyle/>
          <a:p>
            <a:r>
              <a:rPr lang="en-US" dirty="0"/>
              <a:t>Announcements (2): Confirmation</a:t>
            </a:r>
          </a:p>
        </p:txBody>
      </p:sp>
      <p:sp>
        <p:nvSpPr>
          <p:cNvPr id="3" name="Content Placeholder 2">
            <a:extLst>
              <a:ext uri="{FF2B5EF4-FFF2-40B4-BE49-F238E27FC236}">
                <a16:creationId xmlns:a16="http://schemas.microsoft.com/office/drawing/2014/main" id="{5F14735E-6213-8A4E-3531-DD02BC000719}"/>
              </a:ext>
            </a:extLst>
          </p:cNvPr>
          <p:cNvSpPr>
            <a:spLocks noGrp="1"/>
          </p:cNvSpPr>
          <p:nvPr>
            <p:ph idx="1"/>
          </p:nvPr>
        </p:nvSpPr>
        <p:spPr>
          <a:xfrm>
            <a:off x="800341" y="2412011"/>
            <a:ext cx="8703371" cy="3318935"/>
          </a:xfrm>
        </p:spPr>
        <p:txBody>
          <a:bodyPr>
            <a:normAutofit fontScale="55000" lnSpcReduction="20000"/>
          </a:bodyPr>
          <a:lstStyle/>
          <a:p>
            <a:r>
              <a:rPr lang="en-US" dirty="0"/>
              <a:t>Confirmation sponsor and saint name forms deadline: Friday, February 13, 2026; forms available in file folders on bulletin boards in church</a:t>
            </a:r>
          </a:p>
          <a:p>
            <a:pPr lvl="1"/>
            <a:r>
              <a:rPr lang="en-US" dirty="0"/>
              <a:t>Submit via email to </a:t>
            </a:r>
            <a:r>
              <a:rPr lang="en-US" dirty="0">
                <a:solidFill>
                  <a:schemeClr val="tx1"/>
                </a:solidFill>
              </a:rPr>
              <a:t>s</a:t>
            </a:r>
            <a:r>
              <a:rPr lang="en-US" dirty="0">
                <a:solidFill>
                  <a:schemeClr val="tx1"/>
                </a:solidFill>
                <a:hlinkClick r:id="rId2">
                  <a:extLst>
                    <a:ext uri="{A12FA001-AC4F-418D-AE19-62706E023703}">
                      <ahyp:hlinkClr xmlns:ahyp="http://schemas.microsoft.com/office/drawing/2018/hyperlinkcolor" val="tx"/>
                    </a:ext>
                  </a:extLst>
                </a:hlinkClick>
              </a:rPr>
              <a:t>adakierski.olv@gmail.com</a:t>
            </a:r>
            <a:r>
              <a:rPr lang="en-US" dirty="0">
                <a:solidFill>
                  <a:schemeClr val="tx1"/>
                </a:solidFill>
              </a:rPr>
              <a:t> (scan </a:t>
            </a:r>
            <a:r>
              <a:rPr lang="en-US" dirty="0"/>
              <a:t>or photograph completed forms)</a:t>
            </a:r>
          </a:p>
          <a:p>
            <a:pPr lvl="1"/>
            <a:r>
              <a:rPr lang="en-US" dirty="0"/>
              <a:t>Or submit via mail/drop-off to parish office at 33 Adams St.</a:t>
            </a:r>
          </a:p>
          <a:p>
            <a:pPr lvl="2"/>
            <a:r>
              <a:rPr lang="en-US" dirty="0"/>
              <a:t>Service logs and service essays may be submitted at Confirmation rehearsal on Friday, March 20, 2026</a:t>
            </a:r>
          </a:p>
          <a:p>
            <a:r>
              <a:rPr lang="en-US" dirty="0"/>
              <a:t>Service project day: Tuesday, February 17, 2026, 9:00 a.m. to 3:00 p.m. (school vacation week); meet in parish hall</a:t>
            </a:r>
          </a:p>
          <a:p>
            <a:pPr lvl="1"/>
            <a:r>
              <a:rPr lang="en-US" dirty="0"/>
              <a:t>Complete two hours of service to Bethlehem House; remain for presentation and devotions</a:t>
            </a:r>
          </a:p>
          <a:p>
            <a:r>
              <a:rPr lang="en-US" dirty="0"/>
              <a:t>Spring retreat: Saturday, March 14, 2026, 8:00 a.m. to 12:00 p.m., meet in parish hall</a:t>
            </a:r>
          </a:p>
          <a:p>
            <a:r>
              <a:rPr lang="en-US" dirty="0"/>
              <a:t>Saint Joseph consecration: First session on Sunday, February 15, 2026, at 4:30 p.m.</a:t>
            </a:r>
          </a:p>
          <a:p>
            <a:pPr lvl="1"/>
            <a:r>
              <a:rPr lang="en-US" dirty="0"/>
              <a:t>Service project and presentation; five sessions total on Wednesdays at 6:30 p.m. until, March 18, 2026 (excluding Ash Wednesday on February 18); consecration will take place on Thursday, March 19, 2026 after the 6:00 p.m. Traditional Latin Mass</a:t>
            </a:r>
          </a:p>
          <a:p>
            <a:r>
              <a:rPr lang="en-US" dirty="0"/>
              <a:t>Take &amp; Eat coloring sheet menus: March 2026 available </a:t>
            </a:r>
          </a:p>
          <a:p>
            <a:pPr lvl="1"/>
            <a:r>
              <a:rPr lang="en-US" dirty="0"/>
              <a:t>Complete for service hours</a:t>
            </a:r>
          </a:p>
        </p:txBody>
      </p:sp>
      <p:pic>
        <p:nvPicPr>
          <p:cNvPr id="4" name="Picture 3">
            <a:extLst>
              <a:ext uri="{FF2B5EF4-FFF2-40B4-BE49-F238E27FC236}">
                <a16:creationId xmlns:a16="http://schemas.microsoft.com/office/drawing/2014/main" id="{FD5EF3D5-6B49-10E7-C518-B544DCB59489}"/>
              </a:ext>
            </a:extLst>
          </p:cNvPr>
          <p:cNvPicPr>
            <a:picLocks noChangeAspect="1"/>
          </p:cNvPicPr>
          <p:nvPr/>
        </p:nvPicPr>
        <p:blipFill>
          <a:blip r:embed="rId3">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FA600A7E-DC25-0B57-85F0-D6478348389D}"/>
              </a:ext>
            </a:extLst>
          </p:cNvPr>
          <p:cNvPicPr>
            <a:picLocks noChangeAspect="1"/>
          </p:cNvPicPr>
          <p:nvPr/>
        </p:nvPicPr>
        <p:blipFill>
          <a:blip r:embed="rId3">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5B53AED5-53F0-5927-6819-2161661B97DF}"/>
              </a:ext>
            </a:extLst>
          </p:cNvPr>
          <p:cNvPicPr>
            <a:picLocks noChangeAspect="1"/>
          </p:cNvPicPr>
          <p:nvPr/>
        </p:nvPicPr>
        <p:blipFill>
          <a:blip r:embed="rId3">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646813E5-7D27-802A-C4E3-EA9B12853588}"/>
              </a:ext>
            </a:extLst>
          </p:cNvPr>
          <p:cNvPicPr>
            <a:picLocks noChangeAspect="1"/>
          </p:cNvPicPr>
          <p:nvPr/>
        </p:nvPicPr>
        <p:blipFill>
          <a:blip r:embed="rId3">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B209B038-C033-4E45-CB02-BE84AA818490}"/>
              </a:ext>
            </a:extLst>
          </p:cNvPr>
          <p:cNvPicPr>
            <a:picLocks noChangeAspect="1"/>
          </p:cNvPicPr>
          <p:nvPr/>
        </p:nvPicPr>
        <p:blipFill>
          <a:blip r:embed="rId3">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7B5CF808-EB5E-DA70-D2CF-819C61913573}"/>
              </a:ext>
            </a:extLst>
          </p:cNvPr>
          <p:cNvPicPr>
            <a:picLocks noChangeAspect="1"/>
          </p:cNvPicPr>
          <p:nvPr/>
        </p:nvPicPr>
        <p:blipFill>
          <a:blip r:embed="rId3">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1" name="Picture 10">
            <a:extLst>
              <a:ext uri="{FF2B5EF4-FFF2-40B4-BE49-F238E27FC236}">
                <a16:creationId xmlns:a16="http://schemas.microsoft.com/office/drawing/2014/main" id="{1893F34A-77AD-38B2-2A4E-D7624F9E6C1D}"/>
              </a:ext>
            </a:extLst>
          </p:cNvPr>
          <p:cNvPicPr>
            <a:picLocks noChangeAspect="1"/>
          </p:cNvPicPr>
          <p:nvPr/>
        </p:nvPicPr>
        <p:blipFill>
          <a:blip r:embed="rId4"/>
          <a:srcRect l="13963" r="12096" b="6472"/>
          <a:stretch>
            <a:fillRect/>
          </a:stretch>
        </p:blipFill>
        <p:spPr>
          <a:xfrm>
            <a:off x="9508838" y="2412010"/>
            <a:ext cx="1882821" cy="3318935"/>
          </a:xfrm>
          <a:prstGeom prst="rect">
            <a:avLst/>
          </a:prstGeom>
        </p:spPr>
      </p:pic>
    </p:spTree>
    <p:extLst>
      <p:ext uri="{BB962C8B-B14F-4D97-AF65-F5344CB8AC3E}">
        <p14:creationId xmlns:p14="http://schemas.microsoft.com/office/powerpoint/2010/main" val="1176493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C24F1-BC99-22D7-21E1-FB3418AA3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FC937B-1876-0C30-2574-6C9102AF3E46}"/>
              </a:ext>
            </a:extLst>
          </p:cNvPr>
          <p:cNvSpPr>
            <a:spLocks noGrp="1"/>
          </p:cNvSpPr>
          <p:nvPr>
            <p:ph type="title"/>
          </p:nvPr>
        </p:nvSpPr>
        <p:spPr/>
        <p:txBody>
          <a:bodyPr>
            <a:normAutofit fontScale="90000"/>
          </a:bodyPr>
          <a:lstStyle/>
          <a:p>
            <a:r>
              <a:rPr lang="en-US" dirty="0"/>
              <a:t>Announcements (3): Religious education &amp; parish</a:t>
            </a:r>
          </a:p>
        </p:txBody>
      </p:sp>
      <p:sp>
        <p:nvSpPr>
          <p:cNvPr id="3" name="Content Placeholder 2">
            <a:extLst>
              <a:ext uri="{FF2B5EF4-FFF2-40B4-BE49-F238E27FC236}">
                <a16:creationId xmlns:a16="http://schemas.microsoft.com/office/drawing/2014/main" id="{D79E47B1-9513-9987-854B-A0C573427E74}"/>
              </a:ext>
            </a:extLst>
          </p:cNvPr>
          <p:cNvSpPr>
            <a:spLocks noGrp="1"/>
          </p:cNvSpPr>
          <p:nvPr>
            <p:ph idx="1"/>
          </p:nvPr>
        </p:nvSpPr>
        <p:spPr>
          <a:xfrm>
            <a:off x="800341" y="2412011"/>
            <a:ext cx="8438894" cy="3318935"/>
          </a:xfrm>
        </p:spPr>
        <p:txBody>
          <a:bodyPr/>
          <a:lstStyle/>
          <a:p>
            <a:r>
              <a:rPr lang="en-US" dirty="0"/>
              <a:t>Ash Wednesday Holy Mass and Confession schedule: Wednesday, February 18, 2026 (start of Lenten season)</a:t>
            </a:r>
          </a:p>
          <a:p>
            <a:pPr lvl="1"/>
            <a:r>
              <a:rPr lang="en-US" dirty="0"/>
              <a:t>Confession: 7:30 a.m., 11:30 a.m., 7:00 p.m. </a:t>
            </a:r>
          </a:p>
          <a:p>
            <a:pPr lvl="1"/>
            <a:r>
              <a:rPr lang="en-US" dirty="0"/>
              <a:t>Holy Mass: 8:00 a.m., 12:00 p.m., 6:00 p.m.</a:t>
            </a:r>
          </a:p>
          <a:p>
            <a:r>
              <a:rPr lang="en-US" dirty="0"/>
              <a:t>Next religious education class (7):</a:t>
            </a:r>
          </a:p>
          <a:p>
            <a:pPr lvl="1"/>
            <a:r>
              <a:rPr lang="en-US" dirty="0"/>
              <a:t>Thursday, March 5, 2026, 6:00 p.m., parish hall</a:t>
            </a:r>
          </a:p>
          <a:p>
            <a:pPr lvl="2"/>
            <a:r>
              <a:rPr lang="en-US" dirty="0"/>
              <a:t>Snow date: Thursday, March 12, 2026, 6:00 p.m., parish hall</a:t>
            </a:r>
          </a:p>
        </p:txBody>
      </p:sp>
      <p:pic>
        <p:nvPicPr>
          <p:cNvPr id="4" name="Picture 3">
            <a:extLst>
              <a:ext uri="{FF2B5EF4-FFF2-40B4-BE49-F238E27FC236}">
                <a16:creationId xmlns:a16="http://schemas.microsoft.com/office/drawing/2014/main" id="{D3335E9A-402A-F461-DAF7-A9E82AC4743A}"/>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B25B5585-C780-9B7B-C302-878120DF050E}"/>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DCAD58BC-B032-AFAF-4832-AF4FE85438AD}"/>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AD70C845-58CB-2520-630D-2636D4C65A0D}"/>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1D20F045-FE27-B564-E4BB-6A321F55756E}"/>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7AC354E6-DB0D-29F8-8150-64DF6C641411}"/>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1" name="Picture 10">
            <a:extLst>
              <a:ext uri="{FF2B5EF4-FFF2-40B4-BE49-F238E27FC236}">
                <a16:creationId xmlns:a16="http://schemas.microsoft.com/office/drawing/2014/main" id="{0E9C3CA9-B689-48BB-B4C2-803A5EC6242B}"/>
              </a:ext>
            </a:extLst>
          </p:cNvPr>
          <p:cNvPicPr>
            <a:picLocks noChangeAspect="1"/>
          </p:cNvPicPr>
          <p:nvPr/>
        </p:nvPicPr>
        <p:blipFill>
          <a:blip r:embed="rId3">
            <a:duotone>
              <a:schemeClr val="accent4">
                <a:shade val="45000"/>
                <a:satMod val="135000"/>
              </a:schemeClr>
              <a:prstClr val="white"/>
            </a:duotone>
          </a:blip>
          <a:stretch>
            <a:fillRect/>
          </a:stretch>
        </p:blipFill>
        <p:spPr>
          <a:xfrm>
            <a:off x="9244361" y="2436848"/>
            <a:ext cx="2179721" cy="3269582"/>
          </a:xfrm>
          <a:prstGeom prst="rect">
            <a:avLst/>
          </a:prstGeom>
        </p:spPr>
      </p:pic>
    </p:spTree>
    <p:extLst>
      <p:ext uri="{BB962C8B-B14F-4D97-AF65-F5344CB8AC3E}">
        <p14:creationId xmlns:p14="http://schemas.microsoft.com/office/powerpoint/2010/main" val="2454837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E9B6-85C3-F695-2736-2B9771E52125}"/>
              </a:ext>
            </a:extLst>
          </p:cNvPr>
          <p:cNvSpPr>
            <a:spLocks noGrp="1"/>
          </p:cNvSpPr>
          <p:nvPr>
            <p:ph type="title"/>
          </p:nvPr>
        </p:nvSpPr>
        <p:spPr/>
        <p:txBody>
          <a:bodyPr>
            <a:normAutofit/>
          </a:bodyPr>
          <a:lstStyle/>
          <a:p>
            <a:r>
              <a:rPr lang="en-US" sz="2800" dirty="0"/>
              <a:t>Closing Prayer: Collect Prayer for the Fifth Week in Ordinary Time</a:t>
            </a:r>
          </a:p>
        </p:txBody>
      </p:sp>
      <p:sp>
        <p:nvSpPr>
          <p:cNvPr id="3" name="Content Placeholder 2">
            <a:extLst>
              <a:ext uri="{FF2B5EF4-FFF2-40B4-BE49-F238E27FC236}">
                <a16:creationId xmlns:a16="http://schemas.microsoft.com/office/drawing/2014/main" id="{3EE51E16-6B2F-A421-D040-7982F4F71C2B}"/>
              </a:ext>
            </a:extLst>
          </p:cNvPr>
          <p:cNvSpPr>
            <a:spLocks noGrp="1"/>
          </p:cNvSpPr>
          <p:nvPr>
            <p:ph idx="1"/>
          </p:nvPr>
        </p:nvSpPr>
        <p:spPr>
          <a:xfrm>
            <a:off x="806303" y="2450606"/>
            <a:ext cx="7837967" cy="3280341"/>
          </a:xfrm>
        </p:spPr>
        <p:txBody>
          <a:bodyPr>
            <a:normAutofit lnSpcReduction="10000"/>
          </a:bodyPr>
          <a:lstStyle/>
          <a:p>
            <a:pPr marL="0" indent="0">
              <a:buNone/>
            </a:pPr>
            <a:r>
              <a:rPr lang="en-US" sz="3300" dirty="0"/>
              <a:t>Keep Your family safe, O Lord, with unfailing care, that, relying solely on the hope of heavenly grace, they may be defended always by Your protection.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5FB26FE5-7DF2-CDC4-CBB5-106515B3711E}"/>
              </a:ext>
            </a:extLst>
          </p:cNvPr>
          <p:cNvPicPr>
            <a:picLocks noChangeAspect="1"/>
          </p:cNvPicPr>
          <p:nvPr/>
        </p:nvPicPr>
        <p:blipFill>
          <a:blip r:embed="rId2">
            <a:duotone>
              <a:schemeClr val="accent4">
                <a:shade val="45000"/>
                <a:satMod val="135000"/>
              </a:schemeClr>
              <a:prstClr val="white"/>
            </a:duotone>
          </a:blip>
          <a:srcRect l="7516" t="6361" r="7373" b="80100"/>
          <a:stretch>
            <a:fillRect/>
          </a:stretch>
        </p:blipFill>
        <p:spPr>
          <a:xfrm>
            <a:off x="0" y="1"/>
            <a:ext cx="6096000" cy="1127050"/>
          </a:xfrm>
          <a:prstGeom prst="rect">
            <a:avLst/>
          </a:prstGeom>
        </p:spPr>
      </p:pic>
      <p:pic>
        <p:nvPicPr>
          <p:cNvPr id="5" name="Picture 4">
            <a:extLst>
              <a:ext uri="{FF2B5EF4-FFF2-40B4-BE49-F238E27FC236}">
                <a16:creationId xmlns:a16="http://schemas.microsoft.com/office/drawing/2014/main" id="{ED5624F7-1ABC-868E-6909-62C27228C415}"/>
              </a:ext>
            </a:extLst>
          </p:cNvPr>
          <p:cNvPicPr>
            <a:picLocks noChangeAspect="1"/>
          </p:cNvPicPr>
          <p:nvPr/>
        </p:nvPicPr>
        <p:blipFill>
          <a:blip r:embed="rId2">
            <a:duotone>
              <a:prstClr val="black"/>
              <a:srgbClr val="FF6699">
                <a:tint val="45000"/>
                <a:satMod val="400000"/>
              </a:srgbClr>
            </a:duotone>
          </a:blip>
          <a:srcRect l="5805" t="67342" r="6090" b="18705"/>
          <a:stretch>
            <a:fillRect/>
          </a:stretch>
        </p:blipFill>
        <p:spPr>
          <a:xfrm rot="16200000">
            <a:off x="-1916423" y="3038344"/>
            <a:ext cx="4603898" cy="781307"/>
          </a:xfrm>
          <a:prstGeom prst="rect">
            <a:avLst/>
          </a:prstGeom>
        </p:spPr>
      </p:pic>
      <p:pic>
        <p:nvPicPr>
          <p:cNvPr id="6" name="Picture 5">
            <a:extLst>
              <a:ext uri="{FF2B5EF4-FFF2-40B4-BE49-F238E27FC236}">
                <a16:creationId xmlns:a16="http://schemas.microsoft.com/office/drawing/2014/main" id="{D0AAFC43-58BC-3237-BD54-C5B01FDEE430}"/>
              </a:ext>
            </a:extLst>
          </p:cNvPr>
          <p:cNvPicPr>
            <a:picLocks noChangeAspect="1"/>
          </p:cNvPicPr>
          <p:nvPr/>
        </p:nvPicPr>
        <p:blipFill>
          <a:blip r:embed="rId2">
            <a:duotone>
              <a:schemeClr val="accent4">
                <a:shade val="45000"/>
                <a:satMod val="135000"/>
              </a:schemeClr>
              <a:prstClr val="white"/>
            </a:duotone>
          </a:blip>
          <a:srcRect l="6233" t="34252" r="5234" b="50000"/>
          <a:stretch>
            <a:fillRect/>
          </a:stretch>
        </p:blipFill>
        <p:spPr>
          <a:xfrm>
            <a:off x="0" y="5730949"/>
            <a:ext cx="6096000" cy="1127050"/>
          </a:xfrm>
          <a:prstGeom prst="rect">
            <a:avLst/>
          </a:prstGeom>
        </p:spPr>
      </p:pic>
      <p:pic>
        <p:nvPicPr>
          <p:cNvPr id="7" name="Picture 6">
            <a:extLst>
              <a:ext uri="{FF2B5EF4-FFF2-40B4-BE49-F238E27FC236}">
                <a16:creationId xmlns:a16="http://schemas.microsoft.com/office/drawing/2014/main" id="{32E906DF-B1C9-B067-1AD8-2D4982D0960E}"/>
              </a:ext>
            </a:extLst>
          </p:cNvPr>
          <p:cNvPicPr>
            <a:picLocks noChangeAspect="1"/>
          </p:cNvPicPr>
          <p:nvPr/>
        </p:nvPicPr>
        <p:blipFill>
          <a:blip r:embed="rId2">
            <a:duotone>
              <a:schemeClr val="accent4">
                <a:shade val="45000"/>
                <a:satMod val="135000"/>
              </a:schemeClr>
              <a:prstClr val="white"/>
            </a:duotone>
          </a:blip>
          <a:srcRect l="6233" t="20698" r="6090" b="66146"/>
          <a:stretch>
            <a:fillRect/>
          </a:stretch>
        </p:blipFill>
        <p:spPr>
          <a:xfrm>
            <a:off x="6095999" y="0"/>
            <a:ext cx="6101129" cy="1127050"/>
          </a:xfrm>
          <a:prstGeom prst="rect">
            <a:avLst/>
          </a:prstGeom>
        </p:spPr>
      </p:pic>
      <p:pic>
        <p:nvPicPr>
          <p:cNvPr id="8" name="Picture 7">
            <a:extLst>
              <a:ext uri="{FF2B5EF4-FFF2-40B4-BE49-F238E27FC236}">
                <a16:creationId xmlns:a16="http://schemas.microsoft.com/office/drawing/2014/main" id="{20F54054-2B37-9320-4C2B-E0C873D60253}"/>
              </a:ext>
            </a:extLst>
          </p:cNvPr>
          <p:cNvPicPr>
            <a:picLocks noChangeAspect="1"/>
          </p:cNvPicPr>
          <p:nvPr/>
        </p:nvPicPr>
        <p:blipFill>
          <a:blip r:embed="rId2">
            <a:duotone>
              <a:prstClr val="black"/>
              <a:srgbClr val="FF6699">
                <a:tint val="45000"/>
                <a:satMod val="400000"/>
              </a:srgbClr>
            </a:duotone>
          </a:blip>
          <a:srcRect l="5378" t="81694" r="4807" b="4353"/>
          <a:stretch>
            <a:fillRect/>
          </a:stretch>
        </p:blipFill>
        <p:spPr>
          <a:xfrm rot="16200000">
            <a:off x="9508656" y="3047600"/>
            <a:ext cx="4603898" cy="762793"/>
          </a:xfrm>
          <a:prstGeom prst="rect">
            <a:avLst/>
          </a:prstGeom>
        </p:spPr>
      </p:pic>
      <p:pic>
        <p:nvPicPr>
          <p:cNvPr id="9" name="Picture 8">
            <a:extLst>
              <a:ext uri="{FF2B5EF4-FFF2-40B4-BE49-F238E27FC236}">
                <a16:creationId xmlns:a16="http://schemas.microsoft.com/office/drawing/2014/main" id="{0D409861-0671-5B7D-B73E-97E5AA2113C8}"/>
              </a:ext>
            </a:extLst>
          </p:cNvPr>
          <p:cNvPicPr>
            <a:picLocks noChangeAspect="1"/>
          </p:cNvPicPr>
          <p:nvPr/>
        </p:nvPicPr>
        <p:blipFill>
          <a:blip r:embed="rId2">
            <a:duotone>
              <a:schemeClr val="accent4">
                <a:shade val="45000"/>
                <a:satMod val="135000"/>
              </a:schemeClr>
              <a:prstClr val="white"/>
            </a:duotone>
          </a:blip>
          <a:srcRect l="6661" t="50000" b="34252"/>
          <a:stretch>
            <a:fillRect/>
          </a:stretch>
        </p:blipFill>
        <p:spPr>
          <a:xfrm>
            <a:off x="6095999" y="5730948"/>
            <a:ext cx="6096001" cy="1127050"/>
          </a:xfrm>
          <a:prstGeom prst="rect">
            <a:avLst/>
          </a:prstGeom>
        </p:spPr>
      </p:pic>
      <p:pic>
        <p:nvPicPr>
          <p:cNvPr id="11" name="Picture 10">
            <a:extLst>
              <a:ext uri="{FF2B5EF4-FFF2-40B4-BE49-F238E27FC236}">
                <a16:creationId xmlns:a16="http://schemas.microsoft.com/office/drawing/2014/main" id="{006F6262-837E-74C1-4710-F459321BFD32}"/>
              </a:ext>
            </a:extLst>
          </p:cNvPr>
          <p:cNvPicPr>
            <a:picLocks noChangeAspect="1"/>
          </p:cNvPicPr>
          <p:nvPr/>
        </p:nvPicPr>
        <p:blipFill>
          <a:blip r:embed="rId3"/>
          <a:srcRect b="8103"/>
          <a:stretch>
            <a:fillRect/>
          </a:stretch>
        </p:blipFill>
        <p:spPr>
          <a:xfrm>
            <a:off x="8613921" y="2450604"/>
            <a:ext cx="2771775" cy="3280342"/>
          </a:xfrm>
          <a:prstGeom prst="rect">
            <a:avLst/>
          </a:prstGeom>
        </p:spPr>
      </p:pic>
    </p:spTree>
    <p:extLst>
      <p:ext uri="{BB962C8B-B14F-4D97-AF65-F5344CB8AC3E}">
        <p14:creationId xmlns:p14="http://schemas.microsoft.com/office/powerpoint/2010/main" val="4246338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180</TotalTime>
  <Words>2073</Words>
  <Application>Microsoft Office PowerPoint</Application>
  <PresentationFormat>Widescreen</PresentationFormat>
  <Paragraphs>82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Garamond</vt:lpstr>
      <vt:lpstr>Organic</vt:lpstr>
      <vt:lpstr>OLV 2025-26 REY: Religious Education Class 6 Opening Our Hearts to the Sweetness of the Lord!</vt:lpstr>
      <vt:lpstr>Outline: Religious Education Class 6</vt:lpstr>
      <vt:lpstr>Opening Prayer: The Angelus</vt:lpstr>
      <vt:lpstr>February 2026 Monthly Theme and Patron Saint</vt:lpstr>
      <vt:lpstr>February 2026 Monthly Prayer</vt:lpstr>
      <vt:lpstr>February 2026 Grades PK-2 Activities</vt:lpstr>
      <vt:lpstr>February 2026 Grades 3-6 Activities</vt:lpstr>
      <vt:lpstr>February 2026 Grades 7-9 Activities</vt:lpstr>
      <vt:lpstr>Announcements (1): Parish-wide</vt:lpstr>
      <vt:lpstr>Announcements (2): Confirmation</vt:lpstr>
      <vt:lpstr>Announcements (3): Religious education &amp; parish</vt:lpstr>
      <vt:lpstr>Closing Prayer: Collect Prayer for the Fifth Week in Ordinary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39</cp:revision>
  <dcterms:created xsi:type="dcterms:W3CDTF">2026-02-05T13:43:03Z</dcterms:created>
  <dcterms:modified xsi:type="dcterms:W3CDTF">2026-02-05T16:43:07Z</dcterms:modified>
</cp:coreProperties>
</file>