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6" r:id="rId5"/>
    <p:sldId id="267" r:id="rId6"/>
    <p:sldId id="272" r:id="rId7"/>
    <p:sldId id="268" r:id="rId8"/>
    <p:sldId id="273" r:id="rId9"/>
    <p:sldId id="288" r:id="rId10"/>
    <p:sldId id="292" r:id="rId11"/>
    <p:sldId id="262" r:id="rId12"/>
    <p:sldId id="260" r:id="rId13"/>
    <p:sldId id="261" r:id="rId14"/>
    <p:sldId id="263" r:id="rId15"/>
    <p:sldId id="264" r:id="rId16"/>
    <p:sldId id="265" r:id="rId17"/>
    <p:sldId id="285" r:id="rId18"/>
    <p:sldId id="286" r:id="rId19"/>
    <p:sldId id="279" r:id="rId20"/>
    <p:sldId id="271" r:id="rId21"/>
    <p:sldId id="287" r:id="rId22"/>
    <p:sldId id="290" r:id="rId23"/>
    <p:sldId id="280" r:id="rId24"/>
    <p:sldId id="281" r:id="rId25"/>
    <p:sldId id="282" r:id="rId26"/>
    <p:sldId id="270" r:id="rId27"/>
    <p:sldId id="277" r:id="rId28"/>
    <p:sldId id="269" r:id="rId29"/>
    <p:sldId id="274" r:id="rId30"/>
    <p:sldId id="289" r:id="rId31"/>
    <p:sldId id="291" r:id="rId32"/>
    <p:sldId id="275" r:id="rId33"/>
    <p:sldId id="284" r:id="rId34"/>
    <p:sldId id="283" r:id="rId35"/>
    <p:sldId id="276" r:id="rId36"/>
    <p:sldId id="278" r:id="rId37"/>
    <p:sldId id="25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63BD92D-66CE-40B1-8743-634539018B77}"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6200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spTree>
    <p:extLst>
      <p:ext uri="{BB962C8B-B14F-4D97-AF65-F5344CB8AC3E}">
        <p14:creationId xmlns:p14="http://schemas.microsoft.com/office/powerpoint/2010/main" val="1660777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6933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8D8B91-83E7-4D0A-B2B3-FC6443668ADD}" type="datetimeFigureOut">
              <a:rPr lang="en-US" smtClean="0"/>
              <a:t>5/30/2025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BD92D-66CE-40B1-8743-634539018B77}" type="slidenum">
              <a:rPr lang="en-US" smtClean="0"/>
              <a:t>‹#›</a:t>
            </a:fld>
            <a:endParaRPr lang="en-US"/>
          </a:p>
        </p:txBody>
      </p:sp>
    </p:spTree>
    <p:extLst>
      <p:ext uri="{BB962C8B-B14F-4D97-AF65-F5344CB8AC3E}">
        <p14:creationId xmlns:p14="http://schemas.microsoft.com/office/powerpoint/2010/main" val="2550415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38D8B91-83E7-4D0A-B2B3-FC6443668ADD}" type="datetimeFigureOut">
              <a:rPr lang="en-US" smtClean="0"/>
              <a:t>5/30/2025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3BD92D-66CE-40B1-8743-634539018B77}"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7028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8D8B91-83E7-4D0A-B2B3-FC6443668ADD}" type="datetimeFigureOut">
              <a:rPr lang="en-US" smtClean="0"/>
              <a:t>5/30/2025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3BD92D-66CE-40B1-8743-634539018B7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6581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8D8B91-83E7-4D0A-B2B3-FC6443668ADD}" type="datetimeFigureOut">
              <a:rPr lang="en-US" smtClean="0"/>
              <a:t>5/30/2025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3BD92D-66CE-40B1-8743-634539018B77}" type="slidenum">
              <a:rPr lang="en-US" smtClean="0"/>
              <a:t>‹#›</a:t>
            </a:fld>
            <a:endParaRPr lang="en-US"/>
          </a:p>
        </p:txBody>
      </p:sp>
    </p:spTree>
    <p:extLst>
      <p:ext uri="{BB962C8B-B14F-4D97-AF65-F5344CB8AC3E}">
        <p14:creationId xmlns:p14="http://schemas.microsoft.com/office/powerpoint/2010/main" val="2264152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8D8B91-83E7-4D0A-B2B3-FC6443668ADD}" type="datetimeFigureOut">
              <a:rPr lang="en-US" smtClean="0"/>
              <a:t>5/30/2025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BD92D-66CE-40B1-8743-634539018B77}"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1445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8D8B91-83E7-4D0A-B2B3-FC6443668ADD}" type="datetimeFigureOut">
              <a:rPr lang="en-US" smtClean="0"/>
              <a:t>5/30/2025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BD92D-66CE-40B1-8743-634539018B77}" type="slidenum">
              <a:rPr lang="en-US" smtClean="0"/>
              <a:t>‹#›</a:t>
            </a:fld>
            <a:endParaRPr lang="en-US"/>
          </a:p>
        </p:txBody>
      </p:sp>
    </p:spTree>
    <p:extLst>
      <p:ext uri="{BB962C8B-B14F-4D97-AF65-F5344CB8AC3E}">
        <p14:creationId xmlns:p14="http://schemas.microsoft.com/office/powerpoint/2010/main" val="3816014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8D8B91-83E7-4D0A-B2B3-FC6443668ADD}" type="datetimeFigureOut">
              <a:rPr lang="en-US" smtClean="0"/>
              <a:t>5/30/2025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BD92D-66CE-40B1-8743-634539018B77}" type="slidenum">
              <a:rPr lang="en-US" smtClean="0"/>
              <a:t>‹#›</a:t>
            </a:fld>
            <a:endParaRPr lang="en-US"/>
          </a:p>
        </p:txBody>
      </p:sp>
    </p:spTree>
    <p:extLst>
      <p:ext uri="{BB962C8B-B14F-4D97-AF65-F5344CB8AC3E}">
        <p14:creationId xmlns:p14="http://schemas.microsoft.com/office/powerpoint/2010/main" val="1219725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8775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312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spTree>
    <p:extLst>
      <p:ext uri="{BB962C8B-B14F-4D97-AF65-F5344CB8AC3E}">
        <p14:creationId xmlns:p14="http://schemas.microsoft.com/office/powerpoint/2010/main" val="3607255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7364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642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8422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8D8B91-83E7-4D0A-B2B3-FC6443668ADD}" type="datetimeFigureOut">
              <a:rPr lang="en-US" smtClean="0"/>
              <a:t>5/30/2025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BD92D-66CE-40B1-8743-634539018B77}"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6072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38D8B91-83E7-4D0A-B2B3-FC6443668ADD}" type="datetimeFigureOut">
              <a:rPr lang="en-US" smtClean="0"/>
              <a:t>5/30/2025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63BD92D-66CE-40B1-8743-634539018B77}" type="slidenum">
              <a:rPr lang="en-US" smtClean="0"/>
              <a:t>‹#›</a:t>
            </a:fld>
            <a:endParaRPr lang="en-US"/>
          </a:p>
        </p:txBody>
      </p:sp>
    </p:spTree>
    <p:extLst>
      <p:ext uri="{BB962C8B-B14F-4D97-AF65-F5344CB8AC3E}">
        <p14:creationId xmlns:p14="http://schemas.microsoft.com/office/powerpoint/2010/main" val="3251033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14.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14.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4.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1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4.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14.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4.png"/><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AA3BA-DD98-BBB5-11A3-EEFA2EF5555D}"/>
              </a:ext>
            </a:extLst>
          </p:cNvPr>
          <p:cNvSpPr>
            <a:spLocks noGrp="1"/>
          </p:cNvSpPr>
          <p:nvPr>
            <p:ph type="ctrTitle"/>
          </p:nvPr>
        </p:nvSpPr>
        <p:spPr/>
        <p:txBody>
          <a:bodyPr/>
          <a:lstStyle/>
          <a:p>
            <a:r>
              <a:rPr lang="en-US" sz="3600" b="1" dirty="0"/>
              <a:t>Just My Type: Mary and Marian Types in Sacred Scripture</a:t>
            </a:r>
          </a:p>
        </p:txBody>
      </p:sp>
      <p:sp>
        <p:nvSpPr>
          <p:cNvPr id="3" name="Subtitle 2">
            <a:extLst>
              <a:ext uri="{FF2B5EF4-FFF2-40B4-BE49-F238E27FC236}">
                <a16:creationId xmlns:a16="http://schemas.microsoft.com/office/drawing/2014/main" id="{AC3DF5D5-ED49-51DB-3D0A-AEFEDB3F84A1}"/>
              </a:ext>
            </a:extLst>
          </p:cNvPr>
          <p:cNvSpPr>
            <a:spLocks noGrp="1"/>
          </p:cNvSpPr>
          <p:nvPr>
            <p:ph type="subTitle" idx="1"/>
          </p:nvPr>
        </p:nvSpPr>
        <p:spPr/>
        <p:txBody>
          <a:bodyPr>
            <a:normAutofit lnSpcReduction="10000"/>
          </a:bodyPr>
          <a:lstStyle/>
          <a:p>
            <a:r>
              <a:rPr lang="en-US" dirty="0"/>
              <a:t>Katie Sadakierski</a:t>
            </a:r>
          </a:p>
          <a:p>
            <a:r>
              <a:rPr lang="en-US" dirty="0"/>
              <a:t>Saturday, May 31, 2025</a:t>
            </a:r>
          </a:p>
          <a:p>
            <a:r>
              <a:rPr lang="en-US" dirty="0"/>
              <a:t>Feast of the Queenship of Our Lady</a:t>
            </a:r>
          </a:p>
        </p:txBody>
      </p:sp>
      <p:pic>
        <p:nvPicPr>
          <p:cNvPr id="5" name="Picture 4">
            <a:extLst>
              <a:ext uri="{FF2B5EF4-FFF2-40B4-BE49-F238E27FC236}">
                <a16:creationId xmlns:a16="http://schemas.microsoft.com/office/drawing/2014/main" id="{D0707363-2A23-727D-64E0-6D23416B2B50}"/>
              </a:ext>
            </a:extLst>
          </p:cNvPr>
          <p:cNvPicPr>
            <a:picLocks noChangeAspect="1"/>
          </p:cNvPicPr>
          <p:nvPr/>
        </p:nvPicPr>
        <p:blipFill>
          <a:blip r:embed="rId2"/>
          <a:stretch>
            <a:fillRect/>
          </a:stretch>
        </p:blipFill>
        <p:spPr>
          <a:xfrm>
            <a:off x="0" y="0"/>
            <a:ext cx="2881423" cy="6858000"/>
          </a:xfrm>
          <a:prstGeom prst="rect">
            <a:avLst/>
          </a:prstGeom>
        </p:spPr>
      </p:pic>
      <p:pic>
        <p:nvPicPr>
          <p:cNvPr id="6" name="Picture 5">
            <a:extLst>
              <a:ext uri="{FF2B5EF4-FFF2-40B4-BE49-F238E27FC236}">
                <a16:creationId xmlns:a16="http://schemas.microsoft.com/office/drawing/2014/main" id="{ECE6EA9C-5F1B-7971-0FB7-A74DEC0CEB86}"/>
              </a:ext>
            </a:extLst>
          </p:cNvPr>
          <p:cNvPicPr>
            <a:picLocks noChangeAspect="1"/>
          </p:cNvPicPr>
          <p:nvPr/>
        </p:nvPicPr>
        <p:blipFill>
          <a:blip r:embed="rId2"/>
          <a:stretch>
            <a:fillRect/>
          </a:stretch>
        </p:blipFill>
        <p:spPr>
          <a:xfrm>
            <a:off x="9310577" y="0"/>
            <a:ext cx="2881423" cy="6858000"/>
          </a:xfrm>
          <a:prstGeom prst="rect">
            <a:avLst/>
          </a:prstGeom>
        </p:spPr>
      </p:pic>
      <p:pic>
        <p:nvPicPr>
          <p:cNvPr id="7" name="Picture 6">
            <a:extLst>
              <a:ext uri="{FF2B5EF4-FFF2-40B4-BE49-F238E27FC236}">
                <a16:creationId xmlns:a16="http://schemas.microsoft.com/office/drawing/2014/main" id="{C70E64E6-4A1E-EB12-FF3A-38D491983EF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81423" y="-1"/>
            <a:ext cx="6429154" cy="2158410"/>
          </a:xfrm>
          <a:prstGeom prst="rect">
            <a:avLst/>
          </a:prstGeom>
        </p:spPr>
      </p:pic>
      <p:pic>
        <p:nvPicPr>
          <p:cNvPr id="8" name="Picture 7">
            <a:extLst>
              <a:ext uri="{FF2B5EF4-FFF2-40B4-BE49-F238E27FC236}">
                <a16:creationId xmlns:a16="http://schemas.microsoft.com/office/drawing/2014/main" id="{D7261227-DDED-9A17-73DB-88A8E7296BD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881423" y="5358809"/>
            <a:ext cx="6468970" cy="1499191"/>
          </a:xfrm>
          <a:prstGeom prst="rect">
            <a:avLst/>
          </a:prstGeom>
        </p:spPr>
      </p:pic>
    </p:spTree>
    <p:extLst>
      <p:ext uri="{BB962C8B-B14F-4D97-AF65-F5344CB8AC3E}">
        <p14:creationId xmlns:p14="http://schemas.microsoft.com/office/powerpoint/2010/main" val="2075707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E9203-783A-D07F-54CB-3C949D9A4053}"/>
              </a:ext>
            </a:extLst>
          </p:cNvPr>
          <p:cNvSpPr>
            <a:spLocks noGrp="1"/>
          </p:cNvSpPr>
          <p:nvPr>
            <p:ph type="title"/>
          </p:nvPr>
        </p:nvSpPr>
        <p:spPr/>
        <p:txBody>
          <a:bodyPr/>
          <a:lstStyle/>
          <a:p>
            <a:r>
              <a:rPr lang="en-US" dirty="0"/>
              <a:t>Marian Presentation 3 Outline</a:t>
            </a:r>
          </a:p>
        </p:txBody>
      </p:sp>
      <p:sp>
        <p:nvSpPr>
          <p:cNvPr id="3" name="Content Placeholder 2">
            <a:extLst>
              <a:ext uri="{FF2B5EF4-FFF2-40B4-BE49-F238E27FC236}">
                <a16:creationId xmlns:a16="http://schemas.microsoft.com/office/drawing/2014/main" id="{72DAC483-5BD5-7F91-13E4-97A370D13090}"/>
              </a:ext>
            </a:extLst>
          </p:cNvPr>
          <p:cNvSpPr>
            <a:spLocks noGrp="1"/>
          </p:cNvSpPr>
          <p:nvPr>
            <p:ph idx="1"/>
          </p:nvPr>
        </p:nvSpPr>
        <p:spPr>
          <a:xfrm>
            <a:off x="850605" y="2556932"/>
            <a:ext cx="6613451" cy="3318936"/>
          </a:xfrm>
        </p:spPr>
        <p:txBody>
          <a:bodyPr>
            <a:normAutofit fontScale="77500" lnSpcReduction="20000"/>
          </a:bodyPr>
          <a:lstStyle/>
          <a:p>
            <a:pPr marL="342900" marR="0" lvl="0" indent="-342900">
              <a:lnSpc>
                <a:spcPct val="150000"/>
              </a:lnSpc>
              <a:buFont typeface="Symbol" panose="05050102010706020507" pitchFamily="18" charset="2"/>
              <a:buBlip>
                <a:blip r:embed="rId2"/>
              </a:buBlip>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Welcome &amp; Opening Prayer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Blip>
                <a:blip r:embed="rId2"/>
              </a:buBlip>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Meeting presentation</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50000"/>
              </a:lnSpc>
              <a:buFont typeface="Courier New" panose="02070309020205020404" pitchFamily="49" charset="0"/>
              <a:buChar char="o"/>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I. Introduction to biblical typology</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50000"/>
              </a:lnSpc>
              <a:buFont typeface="Courier New" panose="02070309020205020404" pitchFamily="49" charset="0"/>
              <a:buChar char="o"/>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II. Exploration of Marian typology: Marian types in the Old Testament, and how they are fulfilled in the New Testament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50000"/>
              </a:lnSpc>
              <a:buFont typeface="Courier New" panose="02070309020205020404" pitchFamily="49" charset="0"/>
              <a:buChar char="o"/>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III. Applying our biblical typology takeaways: Living like Our Lady, and devoting ourselves more deeply to Mother Mary</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Blip>
                <a:blip r:embed="rId2"/>
              </a:buBlip>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Announcements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buFont typeface="Symbol" panose="05050102010706020507" pitchFamily="18" charset="2"/>
              <a:buBlip>
                <a:blip r:embed="rId2"/>
              </a:buBlip>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Closing Prayer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Aft>
                <a:spcPts val="800"/>
              </a:spcAft>
              <a:buFont typeface="Symbol" panose="05050102010706020507" pitchFamily="18" charset="2"/>
              <a:buBlip>
                <a:blip r:embed="rId2"/>
              </a:buBlip>
            </a:pPr>
            <a:r>
              <a:rPr lang="en-US" sz="1600" kern="100" dirty="0">
                <a:effectLst/>
                <a:latin typeface="Bell MT" panose="02020503060305020303" pitchFamily="18" charset="0"/>
                <a:ea typeface="Calibri" panose="020F0502020204030204" pitchFamily="34" charset="0"/>
                <a:cs typeface="Times New Roman" panose="02020603050405020304" pitchFamily="18" charset="0"/>
              </a:rPr>
              <a:t>Q &amp; A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D63241DD-5AD9-9127-BC1A-ADD08A687D99}"/>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7" name="Picture 6">
            <a:extLst>
              <a:ext uri="{FF2B5EF4-FFF2-40B4-BE49-F238E27FC236}">
                <a16:creationId xmlns:a16="http://schemas.microsoft.com/office/drawing/2014/main" id="{C35F3154-1E9B-530D-BC22-EE5AFEDD91DE}"/>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8" name="Picture 7">
            <a:extLst>
              <a:ext uri="{FF2B5EF4-FFF2-40B4-BE49-F238E27FC236}">
                <a16:creationId xmlns:a16="http://schemas.microsoft.com/office/drawing/2014/main" id="{08F56BCA-67DA-BF32-A131-5EB5543D14CF}"/>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9" name="Picture 8">
            <a:extLst>
              <a:ext uri="{FF2B5EF4-FFF2-40B4-BE49-F238E27FC236}">
                <a16:creationId xmlns:a16="http://schemas.microsoft.com/office/drawing/2014/main" id="{7ED7B5B2-65C0-6AB3-B4DA-22C487EACEFC}"/>
              </a:ext>
            </a:extLst>
          </p:cNvPr>
          <p:cNvPicPr>
            <a:picLocks noChangeAspect="1"/>
          </p:cNvPicPr>
          <p:nvPr/>
        </p:nvPicPr>
        <p:blipFill>
          <a:blip r:embed="rId6"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4" name="Picture 3">
            <a:extLst>
              <a:ext uri="{FF2B5EF4-FFF2-40B4-BE49-F238E27FC236}">
                <a16:creationId xmlns:a16="http://schemas.microsoft.com/office/drawing/2014/main" id="{6B539310-6FB1-1A85-2CD1-66B98B87433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783027" y="2556932"/>
            <a:ext cx="3461095" cy="3461096"/>
          </a:xfrm>
          <a:prstGeom prst="rect">
            <a:avLst/>
          </a:prstGeom>
        </p:spPr>
      </p:pic>
    </p:spTree>
    <p:extLst>
      <p:ext uri="{BB962C8B-B14F-4D97-AF65-F5344CB8AC3E}">
        <p14:creationId xmlns:p14="http://schemas.microsoft.com/office/powerpoint/2010/main" val="583516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8C102-F630-F69E-0ECA-996D9795F190}"/>
              </a:ext>
            </a:extLst>
          </p:cNvPr>
          <p:cNvSpPr>
            <a:spLocks noGrp="1"/>
          </p:cNvSpPr>
          <p:nvPr>
            <p:ph type="title"/>
          </p:nvPr>
        </p:nvSpPr>
        <p:spPr/>
        <p:txBody>
          <a:bodyPr>
            <a:normAutofit/>
          </a:bodyPr>
          <a:lstStyle/>
          <a:p>
            <a:r>
              <a:rPr lang="en-US" dirty="0"/>
              <a:t>Opening Prayer: </a:t>
            </a:r>
            <a:r>
              <a:rPr lang="en-US" sz="4400" kern="100" dirty="0">
                <a:effectLst/>
                <a:latin typeface="Bell MT" panose="02020503060305020303" pitchFamily="18" charset="0"/>
                <a:ea typeface="Calibri" panose="020F0502020204030204" pitchFamily="34" charset="0"/>
                <a:cs typeface="Times New Roman" panose="02020603050405020304" pitchFamily="18" charset="0"/>
              </a:rPr>
              <a:t>Hail, Holy Queen </a:t>
            </a:r>
            <a:endParaRPr lang="en-US" dirty="0"/>
          </a:p>
        </p:txBody>
      </p:sp>
      <p:sp>
        <p:nvSpPr>
          <p:cNvPr id="3" name="Content Placeholder 2">
            <a:extLst>
              <a:ext uri="{FF2B5EF4-FFF2-40B4-BE49-F238E27FC236}">
                <a16:creationId xmlns:a16="http://schemas.microsoft.com/office/drawing/2014/main" id="{CB395D72-B5C8-54B0-D100-49901C21A7AB}"/>
              </a:ext>
            </a:extLst>
          </p:cNvPr>
          <p:cNvSpPr>
            <a:spLocks noGrp="1"/>
          </p:cNvSpPr>
          <p:nvPr>
            <p:ph idx="1"/>
          </p:nvPr>
        </p:nvSpPr>
        <p:spPr>
          <a:xfrm>
            <a:off x="774406" y="2492544"/>
            <a:ext cx="6881036" cy="3525483"/>
          </a:xfrm>
        </p:spPr>
        <p:txBody>
          <a:bodyPr>
            <a:normAutofit fontScale="85000" lnSpcReduction="20000"/>
          </a:bodyPr>
          <a:lstStyle/>
          <a:p>
            <a:pPr marL="0" marR="0">
              <a:lnSpc>
                <a:spcPct val="107000"/>
              </a:lnSpc>
              <a:spcAft>
                <a:spcPts val="800"/>
              </a:spcAft>
              <a:buNone/>
            </a:pPr>
            <a:r>
              <a:rPr lang="en-US" sz="2600" kern="100" dirty="0">
                <a:effectLst/>
                <a:latin typeface="Bell MT" panose="02020503060305020303" pitchFamily="18" charset="0"/>
                <a:ea typeface="Calibri" panose="020F0502020204030204" pitchFamily="34" charset="0"/>
                <a:cs typeface="Times New Roman" panose="02020603050405020304" pitchFamily="18" charset="0"/>
              </a:rPr>
              <a:t>Hail, Holy Queen, Mother of mercy. Hail, our life, our sweetness, and our hope. To thee do we cry, poor banished children of Eve. To thee do we send up our sighs, mourning and weeping in this valley of tears. Turn then, most gracious Advocate, thine eyes of mercy towards us. And after this our exile, show unto us the blessed fruit of thy womb, Jesus. O clement, O loving, O sweet Virgin Mary. </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2600" kern="100" dirty="0">
                <a:effectLst/>
                <a:latin typeface="Bell MT" panose="02020503060305020303" pitchFamily="18" charset="0"/>
                <a:ea typeface="Calibri" panose="020F0502020204030204" pitchFamily="34" charset="0"/>
                <a:cs typeface="Times New Roman" panose="02020603050405020304" pitchFamily="18" charset="0"/>
              </a:rPr>
              <a:t>Pray for us, O Holy Mother of God. That we may be made worthy of the promises of Christ.</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6">
            <a:extLst>
              <a:ext uri="{FF2B5EF4-FFF2-40B4-BE49-F238E27FC236}">
                <a16:creationId xmlns:a16="http://schemas.microsoft.com/office/drawing/2014/main" id="{6CDDF787-C42B-96D5-6E3E-26B7A6E41125}"/>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CFA7006A-774E-E708-65A1-2CD1BF1E96A7}"/>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58F78AA2-CA83-6491-99C1-8115696EFE8C}"/>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58F81F8E-BA86-C5A7-BC46-D1805E80DFA0}"/>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E89E5EAC-2071-AF62-63B9-EEC2B8C15AB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346284" y="2428159"/>
            <a:ext cx="2623243" cy="3635452"/>
          </a:xfrm>
          <a:prstGeom prst="rect">
            <a:avLst/>
          </a:prstGeom>
        </p:spPr>
      </p:pic>
    </p:spTree>
    <p:extLst>
      <p:ext uri="{BB962C8B-B14F-4D97-AF65-F5344CB8AC3E}">
        <p14:creationId xmlns:p14="http://schemas.microsoft.com/office/powerpoint/2010/main" val="320080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3D1E-933F-0CF3-B3CD-4760FD6DDB6B}"/>
              </a:ext>
            </a:extLst>
          </p:cNvPr>
          <p:cNvSpPr>
            <a:spLocks noGrp="1"/>
          </p:cNvSpPr>
          <p:nvPr>
            <p:ph type="title"/>
          </p:nvPr>
        </p:nvSpPr>
        <p:spPr/>
        <p:txBody>
          <a:bodyPr>
            <a:normAutofit fontScale="90000"/>
          </a:bodyPr>
          <a:lstStyle/>
          <a:p>
            <a:r>
              <a:rPr lang="en-US" dirty="0"/>
              <a:t>What is biblical typology? What are biblical “types”?</a:t>
            </a:r>
          </a:p>
        </p:txBody>
      </p:sp>
      <p:sp>
        <p:nvSpPr>
          <p:cNvPr id="3" name="Content Placeholder 2">
            <a:extLst>
              <a:ext uri="{FF2B5EF4-FFF2-40B4-BE49-F238E27FC236}">
                <a16:creationId xmlns:a16="http://schemas.microsoft.com/office/drawing/2014/main" id="{F5583D1E-1D64-1757-8DD9-29405C8877A8}"/>
              </a:ext>
            </a:extLst>
          </p:cNvPr>
          <p:cNvSpPr>
            <a:spLocks noGrp="1"/>
          </p:cNvSpPr>
          <p:nvPr>
            <p:ph idx="1"/>
          </p:nvPr>
        </p:nvSpPr>
        <p:spPr>
          <a:xfrm>
            <a:off x="797443" y="2556932"/>
            <a:ext cx="8080744" cy="3195282"/>
          </a:xfrm>
        </p:spPr>
        <p:txBody>
          <a:bodyPr>
            <a:normAutofit fontScale="85000" lnSpcReduction="20000"/>
          </a:bodyPr>
          <a:lstStyle/>
          <a:p>
            <a:r>
              <a:rPr lang="en-US" dirty="0"/>
              <a:t>Biblical typology is an area of theological study that compares the Old and New Testaments of the Holy Bible</a:t>
            </a:r>
          </a:p>
          <a:p>
            <a:r>
              <a:rPr lang="en-US" dirty="0"/>
              <a:t>When we study biblical typology, we look at how the Old Testament foreshadows the New Testament, and how the New Testament completes the Old Testament. We see how the two parts of the Bible tell one continuous story</a:t>
            </a:r>
          </a:p>
          <a:p>
            <a:r>
              <a:rPr lang="en-US" dirty="0"/>
              <a:t>We explore how Christ in the New Testament fulfills Old Testament prophecies; we  can even go line-by-line finding parallels</a:t>
            </a:r>
          </a:p>
          <a:p>
            <a:r>
              <a:rPr lang="en-US" dirty="0"/>
              <a:t>Biblical “types” are symbols in the Old Testament that stand for people in the New Testament, hinting at what is to come</a:t>
            </a:r>
          </a:p>
        </p:txBody>
      </p:sp>
      <p:pic>
        <p:nvPicPr>
          <p:cNvPr id="7" name="Picture 6">
            <a:extLst>
              <a:ext uri="{FF2B5EF4-FFF2-40B4-BE49-F238E27FC236}">
                <a16:creationId xmlns:a16="http://schemas.microsoft.com/office/drawing/2014/main" id="{CFBEB69B-D315-9DD4-6B66-78F9CFDF371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5EC606BB-E493-4013-4FA2-000BCD5BB286}"/>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E9DC6916-304D-DD83-E831-D1C598F6E733}"/>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79F52645-C29E-5D9E-9D95-428D88654273}"/>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10" name="Picture 9">
            <a:extLst>
              <a:ext uri="{FF2B5EF4-FFF2-40B4-BE49-F238E27FC236}">
                <a16:creationId xmlns:a16="http://schemas.microsoft.com/office/drawing/2014/main" id="{CE82C334-72B3-2877-CE1E-661CEFDAF1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96117" y="2465175"/>
            <a:ext cx="2517268" cy="3552853"/>
          </a:xfrm>
          <a:prstGeom prst="rect">
            <a:avLst/>
          </a:prstGeom>
        </p:spPr>
      </p:pic>
    </p:spTree>
    <p:extLst>
      <p:ext uri="{BB962C8B-B14F-4D97-AF65-F5344CB8AC3E}">
        <p14:creationId xmlns:p14="http://schemas.microsoft.com/office/powerpoint/2010/main" val="4262379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CC25F1-D120-D09C-FC0E-EB4C621AD7CD}"/>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sp>
        <p:nvSpPr>
          <p:cNvPr id="2" name="Title 1">
            <a:extLst>
              <a:ext uri="{FF2B5EF4-FFF2-40B4-BE49-F238E27FC236}">
                <a16:creationId xmlns:a16="http://schemas.microsoft.com/office/drawing/2014/main" id="{B203367D-51A7-8261-9FAE-250B67F1A273}"/>
              </a:ext>
            </a:extLst>
          </p:cNvPr>
          <p:cNvSpPr>
            <a:spLocks noGrp="1"/>
          </p:cNvSpPr>
          <p:nvPr>
            <p:ph type="title"/>
          </p:nvPr>
        </p:nvSpPr>
        <p:spPr/>
        <p:txBody>
          <a:bodyPr/>
          <a:lstStyle/>
          <a:p>
            <a:r>
              <a:rPr lang="en-US" dirty="0"/>
              <a:t>Why should we study biblical typology?</a:t>
            </a:r>
          </a:p>
        </p:txBody>
      </p:sp>
      <p:sp>
        <p:nvSpPr>
          <p:cNvPr id="3" name="Content Placeholder 2">
            <a:extLst>
              <a:ext uri="{FF2B5EF4-FFF2-40B4-BE49-F238E27FC236}">
                <a16:creationId xmlns:a16="http://schemas.microsoft.com/office/drawing/2014/main" id="{BEFBF685-987E-DBBC-23EF-BF68B35F0324}"/>
              </a:ext>
            </a:extLst>
          </p:cNvPr>
          <p:cNvSpPr>
            <a:spLocks noGrp="1"/>
          </p:cNvSpPr>
          <p:nvPr>
            <p:ph idx="1"/>
          </p:nvPr>
        </p:nvSpPr>
        <p:spPr>
          <a:xfrm>
            <a:off x="765544" y="2556932"/>
            <a:ext cx="7740503" cy="3461096"/>
          </a:xfrm>
        </p:spPr>
        <p:txBody>
          <a:bodyPr>
            <a:normAutofit fontScale="62500" lnSpcReduction="20000"/>
          </a:bodyPr>
          <a:lstStyle/>
          <a:p>
            <a:r>
              <a:rPr lang="en-US" dirty="0"/>
              <a:t>Biblical typology helps us to appreciate the Wisdom of God</a:t>
            </a:r>
          </a:p>
          <a:p>
            <a:r>
              <a:rPr lang="en-US" dirty="0"/>
              <a:t>We can see how God perfectly ordered and planned everything out of love for us</a:t>
            </a:r>
          </a:p>
          <a:p>
            <a:r>
              <a:rPr lang="en-US" dirty="0"/>
              <a:t>We that God has always loved us and been faithful to us, since the beginning of time. Biblical typology opens the eyes of our souls to see that throughout history, God has been sharing His love with and through His creation. </a:t>
            </a:r>
          </a:p>
          <a:p>
            <a:r>
              <a:rPr lang="en-US" dirty="0"/>
              <a:t>As we read the stories of God’s people, we see that people throughout time can impact each other, and are interconnected, because we were all made by and for God. This gives us an appreciation for the unity we have in Christ, and inspires us to live well for Him. </a:t>
            </a:r>
          </a:p>
          <a:p>
            <a:r>
              <a:rPr lang="en-US" dirty="0"/>
              <a:t>We learn from the example of the people we study in the Old and New Testaments of the Bible, coming to a heightened awareness of what it means to be a good Christian, and of how we are called to fulfill this role</a:t>
            </a:r>
          </a:p>
          <a:p>
            <a:r>
              <a:rPr lang="en-US" dirty="0"/>
              <a:t>In coming to a deeper appreciation of the complementarity between the Testaments, we can come to love Jesus more, observing that in Him, there is true unity, as He is the Alpha and the Omega, the beginning and the end of time, Who brings all things together for our good</a:t>
            </a:r>
          </a:p>
        </p:txBody>
      </p:sp>
      <p:pic>
        <p:nvPicPr>
          <p:cNvPr id="4" name="Picture 3">
            <a:extLst>
              <a:ext uri="{FF2B5EF4-FFF2-40B4-BE49-F238E27FC236}">
                <a16:creationId xmlns:a16="http://schemas.microsoft.com/office/drawing/2014/main" id="{D000E8E3-3F3F-28C7-F081-43758A7FC090}"/>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0F3DE556-6AF4-2B46-28A6-C08FA63267E2}"/>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74D0C9A2-2A82-CDF9-BCCF-69458CCEB936}"/>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22BF1DBE-DAB6-C5A8-46F0-BAF6364CBE4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445796" y="2556932"/>
            <a:ext cx="2806995" cy="3318935"/>
          </a:xfrm>
          <a:prstGeom prst="rect">
            <a:avLst/>
          </a:prstGeom>
        </p:spPr>
      </p:pic>
    </p:spTree>
    <p:extLst>
      <p:ext uri="{BB962C8B-B14F-4D97-AF65-F5344CB8AC3E}">
        <p14:creationId xmlns:p14="http://schemas.microsoft.com/office/powerpoint/2010/main" val="931447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6A2EF-33E2-B81E-4F6D-C78200FE2BBF}"/>
              </a:ext>
            </a:extLst>
          </p:cNvPr>
          <p:cNvSpPr>
            <a:spLocks noGrp="1"/>
          </p:cNvSpPr>
          <p:nvPr>
            <p:ph type="title"/>
          </p:nvPr>
        </p:nvSpPr>
        <p:spPr/>
        <p:txBody>
          <a:bodyPr/>
          <a:lstStyle/>
          <a:p>
            <a:r>
              <a:rPr lang="en-US" dirty="0"/>
              <a:t>What is “Marian typology”?</a:t>
            </a:r>
          </a:p>
        </p:txBody>
      </p:sp>
      <p:sp>
        <p:nvSpPr>
          <p:cNvPr id="3" name="Content Placeholder 2">
            <a:extLst>
              <a:ext uri="{FF2B5EF4-FFF2-40B4-BE49-F238E27FC236}">
                <a16:creationId xmlns:a16="http://schemas.microsoft.com/office/drawing/2014/main" id="{17A40EDE-4E58-4F56-6D1E-182263C88E1F}"/>
              </a:ext>
            </a:extLst>
          </p:cNvPr>
          <p:cNvSpPr>
            <a:spLocks noGrp="1"/>
          </p:cNvSpPr>
          <p:nvPr>
            <p:ph idx="1"/>
          </p:nvPr>
        </p:nvSpPr>
        <p:spPr>
          <a:xfrm>
            <a:off x="735421" y="2556932"/>
            <a:ext cx="6423836" cy="3318936"/>
          </a:xfrm>
        </p:spPr>
        <p:txBody>
          <a:bodyPr>
            <a:normAutofit fontScale="85000" lnSpcReduction="10000"/>
          </a:bodyPr>
          <a:lstStyle/>
          <a:p>
            <a:r>
              <a:rPr lang="en-US" dirty="0"/>
              <a:t>Marian typology is a specific branch of biblical typology in which we examine Marian types in Sacred Scripture, looking at how people and symbolic images in the Old Testament prefigure Mother Mary in the New Testament</a:t>
            </a:r>
          </a:p>
          <a:p>
            <a:r>
              <a:rPr lang="en-US" dirty="0"/>
              <a:t>Studying Marian typology helps us to further appreciate the connections between the Old and New Testaments, and to understand God the Father’s plan for Jesus and Mother Mary to work together in bringing about His plan for salvation. We better comprehend how Our Lady serves as our universal Mother</a:t>
            </a:r>
          </a:p>
        </p:txBody>
      </p:sp>
      <p:pic>
        <p:nvPicPr>
          <p:cNvPr id="7" name="Picture 6">
            <a:extLst>
              <a:ext uri="{FF2B5EF4-FFF2-40B4-BE49-F238E27FC236}">
                <a16:creationId xmlns:a16="http://schemas.microsoft.com/office/drawing/2014/main" id="{B9025905-A779-B01B-6360-B55D414ED964}"/>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A2873CCC-9AE2-88B0-4D0D-3317B8E9A194}"/>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97A4C65B-8771-8453-34F2-2810BC3575E3}"/>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7410E216-8645-0488-AEAD-93E8864406B4}"/>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EC4E3239-7653-AF03-29F3-721DC990248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159258" y="2556932"/>
            <a:ext cx="4387700" cy="3152752"/>
          </a:xfrm>
          <a:prstGeom prst="rect">
            <a:avLst/>
          </a:prstGeom>
        </p:spPr>
      </p:pic>
    </p:spTree>
    <p:extLst>
      <p:ext uri="{BB962C8B-B14F-4D97-AF65-F5344CB8AC3E}">
        <p14:creationId xmlns:p14="http://schemas.microsoft.com/office/powerpoint/2010/main" val="34415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7EC96-67C9-A212-76D2-5E7E0659E85E}"/>
              </a:ext>
            </a:extLst>
          </p:cNvPr>
          <p:cNvSpPr>
            <a:spLocks noGrp="1"/>
          </p:cNvSpPr>
          <p:nvPr>
            <p:ph type="title"/>
          </p:nvPr>
        </p:nvSpPr>
        <p:spPr/>
        <p:txBody>
          <a:bodyPr>
            <a:normAutofit/>
          </a:bodyPr>
          <a:lstStyle/>
          <a:p>
            <a:r>
              <a:rPr lang="en-US" sz="3600" dirty="0"/>
              <a:t>Why is biblical typology essential to our understanding of, and devotion to, Mother Mary?</a:t>
            </a:r>
          </a:p>
        </p:txBody>
      </p:sp>
      <p:sp>
        <p:nvSpPr>
          <p:cNvPr id="3" name="Content Placeholder 2">
            <a:extLst>
              <a:ext uri="{FF2B5EF4-FFF2-40B4-BE49-F238E27FC236}">
                <a16:creationId xmlns:a16="http://schemas.microsoft.com/office/drawing/2014/main" id="{8B334602-35D4-2746-158C-9933911CA9FE}"/>
              </a:ext>
            </a:extLst>
          </p:cNvPr>
          <p:cNvSpPr>
            <a:spLocks noGrp="1"/>
          </p:cNvSpPr>
          <p:nvPr>
            <p:ph idx="1"/>
          </p:nvPr>
        </p:nvSpPr>
        <p:spPr>
          <a:xfrm>
            <a:off x="765543" y="2414772"/>
            <a:ext cx="7240773" cy="3603256"/>
          </a:xfrm>
        </p:spPr>
        <p:txBody>
          <a:bodyPr>
            <a:normAutofit fontScale="70000" lnSpcReduction="20000"/>
          </a:bodyPr>
          <a:lstStyle/>
          <a:p>
            <a:r>
              <a:rPr lang="en-US" dirty="0"/>
              <a:t>Biblical typology deepens our understanding of Mother Mary. In reading about the women in the Old Testament who prefigure her, we see different aspects of her personality and mission embodied, and can more fully appreciate the richness of Our Lady’s soul, which encompasses all of the virtues that we may see in individuals in the Old Testament</a:t>
            </a:r>
          </a:p>
          <a:p>
            <a:r>
              <a:rPr lang="en-US" dirty="0"/>
              <a:t>Biblical typology helps us to understand the many roles that Our Lady fulfills in being a spiritual mother, and above all, the Mother of the Savior, as we study each Marian type in the Old Testament</a:t>
            </a:r>
          </a:p>
          <a:p>
            <a:r>
              <a:rPr lang="en-US" dirty="0"/>
              <a:t>In more fully understanding all that Our Lady is, we can come to love Mother Mary more, turning to her in our daily lives for every need that we may have</a:t>
            </a:r>
          </a:p>
          <a:p>
            <a:r>
              <a:rPr lang="en-US" dirty="0"/>
              <a:t>Reading the Old Testament to understand more about Mother Mary is a key to her Heart. Our Lady was taught to read Scripture, and would have prayed the psalms. We pray with her when we study the Old Testament writings, and use the psalms to praise God as she would have. Our Lady would have learned about God’s faithfulness through the psalms, and was faithful to God in response</a:t>
            </a:r>
          </a:p>
        </p:txBody>
      </p:sp>
      <p:pic>
        <p:nvPicPr>
          <p:cNvPr id="7" name="Picture 6">
            <a:extLst>
              <a:ext uri="{FF2B5EF4-FFF2-40B4-BE49-F238E27FC236}">
                <a16:creationId xmlns:a16="http://schemas.microsoft.com/office/drawing/2014/main" id="{0F7606C1-5110-AFE6-CBDA-B3201E4933E5}"/>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DF590AD5-2604-CD74-DE0D-6D79717752BB}"/>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E9C0F7E1-6E4F-15BF-B2FD-E9014EE9392E}"/>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9CEF0557-89B1-7491-49E6-6D49FDB1AD2D}"/>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14A8CBAA-6DCD-5F90-01EE-66EFFB07DE3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183526" y="2428158"/>
            <a:ext cx="3242931" cy="3589869"/>
          </a:xfrm>
          <a:prstGeom prst="rect">
            <a:avLst/>
          </a:prstGeom>
        </p:spPr>
      </p:pic>
    </p:spTree>
    <p:extLst>
      <p:ext uri="{BB962C8B-B14F-4D97-AF65-F5344CB8AC3E}">
        <p14:creationId xmlns:p14="http://schemas.microsoft.com/office/powerpoint/2010/main" val="3272964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0A85-EA7F-A648-B814-F07408904E92}"/>
              </a:ext>
            </a:extLst>
          </p:cNvPr>
          <p:cNvSpPr>
            <a:spLocks noGrp="1"/>
          </p:cNvSpPr>
          <p:nvPr>
            <p:ph type="title"/>
          </p:nvPr>
        </p:nvSpPr>
        <p:spPr/>
        <p:txBody>
          <a:bodyPr>
            <a:normAutofit fontScale="90000"/>
          </a:bodyPr>
          <a:lstStyle/>
          <a:p>
            <a:r>
              <a:rPr lang="en-US" dirty="0"/>
              <a:t>How is Jesus prefigured in the Old Testament, and how does this relate to Our Lady? (1)</a:t>
            </a:r>
          </a:p>
        </p:txBody>
      </p:sp>
      <p:sp>
        <p:nvSpPr>
          <p:cNvPr id="3" name="Content Placeholder 2">
            <a:extLst>
              <a:ext uri="{FF2B5EF4-FFF2-40B4-BE49-F238E27FC236}">
                <a16:creationId xmlns:a16="http://schemas.microsoft.com/office/drawing/2014/main" id="{C2A276C9-E475-BACC-237F-3542A8ED7684}"/>
              </a:ext>
            </a:extLst>
          </p:cNvPr>
          <p:cNvSpPr>
            <a:spLocks noGrp="1"/>
          </p:cNvSpPr>
          <p:nvPr>
            <p:ph idx="1"/>
          </p:nvPr>
        </p:nvSpPr>
        <p:spPr>
          <a:xfrm>
            <a:off x="816936" y="2556932"/>
            <a:ext cx="7497724" cy="3461096"/>
          </a:xfrm>
        </p:spPr>
        <p:txBody>
          <a:bodyPr>
            <a:normAutofit fontScale="85000" lnSpcReduction="20000"/>
          </a:bodyPr>
          <a:lstStyle/>
          <a:p>
            <a:r>
              <a:rPr lang="en-US" dirty="0"/>
              <a:t>Moses: </a:t>
            </a:r>
          </a:p>
          <a:p>
            <a:pPr lvl="1"/>
            <a:r>
              <a:rPr lang="en-US" dirty="0"/>
              <a:t>Moses receives the law, the Ten Commandments, from God. He leads God’s people to safety, out of bondage, and into their freedom; the seas are parted to let them through</a:t>
            </a:r>
          </a:p>
          <a:p>
            <a:pPr lvl="1"/>
            <a:r>
              <a:rPr lang="en-US" dirty="0"/>
              <a:t>Jesus gives the new law that makes Mosaic law obsolete. He frees God’s people from sin, opening the gates of Heaven to them</a:t>
            </a:r>
          </a:p>
          <a:p>
            <a:r>
              <a:rPr lang="en-US" dirty="0"/>
              <a:t>Joshua:</a:t>
            </a:r>
          </a:p>
          <a:p>
            <a:pPr lvl="1"/>
            <a:r>
              <a:rPr lang="en-US" dirty="0"/>
              <a:t>Joshua fought the battle of Jericho, and the walls came down</a:t>
            </a:r>
          </a:p>
          <a:p>
            <a:pPr lvl="1"/>
            <a:r>
              <a:rPr lang="en-US" dirty="0"/>
              <a:t>Jesus fought the ultimate spiritual battle for us, giving His life to save us from sin, and the old temple was destroyed; Jesus is the New Temple</a:t>
            </a:r>
          </a:p>
          <a:p>
            <a:pPr lvl="1"/>
            <a:r>
              <a:rPr lang="en-US" dirty="0"/>
              <a:t>The name “Jesus” or “Yeshua” in Jesus’ language of Aramaic, is derived from the name “Joshua”</a:t>
            </a:r>
          </a:p>
        </p:txBody>
      </p:sp>
      <p:pic>
        <p:nvPicPr>
          <p:cNvPr id="7" name="Picture 6">
            <a:extLst>
              <a:ext uri="{FF2B5EF4-FFF2-40B4-BE49-F238E27FC236}">
                <a16:creationId xmlns:a16="http://schemas.microsoft.com/office/drawing/2014/main" id="{92C7932A-98E1-8DEB-DBC5-38CB329D166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80DF99F7-5E86-A5A6-3504-00E70A03DEEC}"/>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25021EA1-E421-C13D-0785-C817181462D6}"/>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01CE8472-9DB8-8E84-19AB-77FA3AFFB90D}"/>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E796659F-8927-5A44-169C-1746882D531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314660" y="2556932"/>
            <a:ext cx="3215906" cy="3318936"/>
          </a:xfrm>
          <a:prstGeom prst="rect">
            <a:avLst/>
          </a:prstGeom>
        </p:spPr>
      </p:pic>
    </p:spTree>
    <p:extLst>
      <p:ext uri="{BB962C8B-B14F-4D97-AF65-F5344CB8AC3E}">
        <p14:creationId xmlns:p14="http://schemas.microsoft.com/office/powerpoint/2010/main" val="3303233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21C6-8506-DA46-4FB4-6E7B09FCFEA1}"/>
              </a:ext>
            </a:extLst>
          </p:cNvPr>
          <p:cNvSpPr>
            <a:spLocks noGrp="1"/>
          </p:cNvSpPr>
          <p:nvPr>
            <p:ph type="title"/>
          </p:nvPr>
        </p:nvSpPr>
        <p:spPr/>
        <p:txBody>
          <a:bodyPr>
            <a:normAutofit fontScale="90000"/>
          </a:bodyPr>
          <a:lstStyle/>
          <a:p>
            <a:r>
              <a:rPr lang="en-US" dirty="0"/>
              <a:t>How is Jesus prefigured in the Old Testament, and how does this relate to Our Lady? (2)</a:t>
            </a:r>
          </a:p>
        </p:txBody>
      </p:sp>
      <p:sp>
        <p:nvSpPr>
          <p:cNvPr id="3" name="Content Placeholder 2">
            <a:extLst>
              <a:ext uri="{FF2B5EF4-FFF2-40B4-BE49-F238E27FC236}">
                <a16:creationId xmlns:a16="http://schemas.microsoft.com/office/drawing/2014/main" id="{035D34FA-7501-BCEC-9767-B9720D41F20F}"/>
              </a:ext>
            </a:extLst>
          </p:cNvPr>
          <p:cNvSpPr>
            <a:spLocks noGrp="1"/>
          </p:cNvSpPr>
          <p:nvPr>
            <p:ph idx="1"/>
          </p:nvPr>
        </p:nvSpPr>
        <p:spPr>
          <a:xfrm>
            <a:off x="797442" y="2556932"/>
            <a:ext cx="7230139" cy="3599319"/>
          </a:xfrm>
        </p:spPr>
        <p:txBody>
          <a:bodyPr>
            <a:normAutofit fontScale="70000" lnSpcReduction="20000"/>
          </a:bodyPr>
          <a:lstStyle/>
          <a:p>
            <a:r>
              <a:rPr lang="en-US" dirty="0"/>
              <a:t>Adam:</a:t>
            </a:r>
          </a:p>
          <a:p>
            <a:pPr lvl="1"/>
            <a:r>
              <a:rPr lang="en-US" dirty="0"/>
              <a:t>Adam disobeys God with Eve, not following His instructions to avoid eating fruit from the Tree of the Knowledge of Good and Evil. With Eve, he brings sin into the world</a:t>
            </a:r>
          </a:p>
          <a:p>
            <a:pPr lvl="1"/>
            <a:r>
              <a:rPr lang="en-US" dirty="0"/>
              <a:t>Jesus obeys God the Father, and redeems humanity from sin by dying on a tree, the Cross, for our salvation. He is the Fruit of Mary’s womb, and bears good fruits by giving His life with total faith, hope, and love</a:t>
            </a:r>
          </a:p>
          <a:p>
            <a:pPr lvl="1"/>
            <a:r>
              <a:rPr lang="en-US" dirty="0"/>
              <a:t>Sin was brought into the world through the collaboration of Adam and Eve. Redemption came about through the collaboration of Jesus, the New Adam, and Mary, the New Eve. Mary is the helpmate of Jesus, the co-redemptrix, just as Eve was the helpmate of Adam</a:t>
            </a:r>
          </a:p>
          <a:p>
            <a:pPr lvl="1"/>
            <a:r>
              <a:rPr lang="en-US" dirty="0"/>
              <a:t>Adam was the archetype of man: he was the ideal man, before he sinned. Jesus is the new archetype of man. Eve was the archetype of woman, the ideal woman, before she sinned. Her name in Hebrew was originally “</a:t>
            </a:r>
            <a:r>
              <a:rPr lang="en-US" dirty="0" err="1"/>
              <a:t>Ishshah</a:t>
            </a:r>
            <a:r>
              <a:rPr lang="en-US" dirty="0"/>
              <a:t>,” because “Ish” means “man,” and she was taken from man, being made from Adam’s rib, so she is “</a:t>
            </a:r>
            <a:r>
              <a:rPr lang="en-US" dirty="0" err="1"/>
              <a:t>ishshah</a:t>
            </a:r>
            <a:r>
              <a:rPr lang="en-US" dirty="0"/>
              <a:t>,” meaning “woman.” </a:t>
            </a:r>
          </a:p>
          <a:p>
            <a:pPr lvl="1"/>
            <a:r>
              <a:rPr lang="en-US" dirty="0"/>
              <a:t>Mary is established as the new archetype of woman, the ideal woman, when Jesus calls her “woman” at the wedding at Cana, and when He says, “Woman, behold your son” from the Cross, giving St. John to Mary as her spiritual child</a:t>
            </a:r>
          </a:p>
          <a:p>
            <a:endParaRPr lang="en-US" dirty="0"/>
          </a:p>
        </p:txBody>
      </p:sp>
      <p:pic>
        <p:nvPicPr>
          <p:cNvPr id="4" name="Picture 3">
            <a:extLst>
              <a:ext uri="{FF2B5EF4-FFF2-40B4-BE49-F238E27FC236}">
                <a16:creationId xmlns:a16="http://schemas.microsoft.com/office/drawing/2014/main" id="{221A9296-67F1-2317-B45A-7E87DDD9C54A}"/>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2C74B87F-71D1-AB4C-3ED4-134DDC3A422E}"/>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6" name="Picture 5">
            <a:extLst>
              <a:ext uri="{FF2B5EF4-FFF2-40B4-BE49-F238E27FC236}">
                <a16:creationId xmlns:a16="http://schemas.microsoft.com/office/drawing/2014/main" id="{EC66501F-BAB4-C953-CCD3-CDF59B2D6336}"/>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7" name="Picture 6">
            <a:extLst>
              <a:ext uri="{FF2B5EF4-FFF2-40B4-BE49-F238E27FC236}">
                <a16:creationId xmlns:a16="http://schemas.microsoft.com/office/drawing/2014/main" id="{26B402EA-9D7A-C626-6E81-E5817AA05825}"/>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17ED4A94-1134-8018-F007-F4595003CA0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034670" y="2556932"/>
            <a:ext cx="3359888" cy="3318936"/>
          </a:xfrm>
          <a:prstGeom prst="rect">
            <a:avLst/>
          </a:prstGeom>
        </p:spPr>
      </p:pic>
    </p:spTree>
    <p:extLst>
      <p:ext uri="{BB962C8B-B14F-4D97-AF65-F5344CB8AC3E}">
        <p14:creationId xmlns:p14="http://schemas.microsoft.com/office/powerpoint/2010/main" val="2334553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48DC1-1AC7-C9F3-D10C-9C5ED5E39C90}"/>
              </a:ext>
            </a:extLst>
          </p:cNvPr>
          <p:cNvSpPr>
            <a:spLocks noGrp="1"/>
          </p:cNvSpPr>
          <p:nvPr>
            <p:ph type="title"/>
          </p:nvPr>
        </p:nvSpPr>
        <p:spPr/>
        <p:txBody>
          <a:bodyPr>
            <a:normAutofit fontScale="90000"/>
          </a:bodyPr>
          <a:lstStyle/>
          <a:p>
            <a:r>
              <a:rPr lang="en-US" dirty="0"/>
              <a:t>How does the Wisdom literature of the Old Testament prefigure Our Lady?</a:t>
            </a:r>
          </a:p>
        </p:txBody>
      </p:sp>
      <p:sp>
        <p:nvSpPr>
          <p:cNvPr id="3" name="Content Placeholder 2">
            <a:extLst>
              <a:ext uri="{FF2B5EF4-FFF2-40B4-BE49-F238E27FC236}">
                <a16:creationId xmlns:a16="http://schemas.microsoft.com/office/drawing/2014/main" id="{2A1082F7-6E99-3CB5-A383-5A62EA5DDB79}"/>
              </a:ext>
            </a:extLst>
          </p:cNvPr>
          <p:cNvSpPr>
            <a:spLocks noGrp="1"/>
          </p:cNvSpPr>
          <p:nvPr>
            <p:ph idx="1"/>
          </p:nvPr>
        </p:nvSpPr>
        <p:spPr>
          <a:xfrm>
            <a:off x="838201" y="2556931"/>
            <a:ext cx="7348869" cy="3556789"/>
          </a:xfrm>
        </p:spPr>
        <p:txBody>
          <a:bodyPr>
            <a:normAutofit fontScale="62500" lnSpcReduction="20000"/>
          </a:bodyPr>
          <a:lstStyle/>
          <a:p>
            <a:r>
              <a:rPr lang="en-US" dirty="0"/>
              <a:t>The Old Testament writings feminize Wisdom: “Sophia,” a female name, means “Wisdom”</a:t>
            </a:r>
          </a:p>
          <a:p>
            <a:r>
              <a:rPr lang="en-US" dirty="0"/>
              <a:t>The Wisdom literature prefigures Our Lady: Wisdom makes her home in Jerusalem, and bears fruit (Ecclesiasticus 24:15-20)</a:t>
            </a:r>
          </a:p>
          <a:p>
            <a:pPr lvl="1"/>
            <a:r>
              <a:rPr lang="en-US" dirty="0"/>
              <a:t>Our Lady bore Jesus, the Fruit of her Womb, Who gave His life for us in Jerusalem; Our Lady makes her home with Christ; she stands by the Cross with Him, and bears much fruit for our souls by offering her Son to God the Father, and all of her suffering, for our salvation, out of love</a:t>
            </a:r>
          </a:p>
          <a:p>
            <a:r>
              <a:rPr lang="en-US" dirty="0"/>
              <a:t>Our Lady is the seat of wisdom: she holds divine wisdom incarnate, Our Lord, Jesus Christ, within her</a:t>
            </a:r>
          </a:p>
          <a:p>
            <a:pPr lvl="1"/>
            <a:r>
              <a:rPr lang="en-US" dirty="0"/>
              <a:t>Our Lady was wise to trust in God, saying “yes” entirely to His plan, knowing that His plan is designed in His perfect wisdom</a:t>
            </a:r>
          </a:p>
          <a:p>
            <a:pPr lvl="1"/>
            <a:r>
              <a:rPr lang="en-US" dirty="0"/>
              <a:t>She pondered sacred things in her Immaculate Heart, treasuring the things of God, which demonstrates her true wisdom of the heart that surpasses wisdom of the mind</a:t>
            </a:r>
          </a:p>
          <a:p>
            <a:pPr lvl="1"/>
            <a:r>
              <a:rPr lang="en-US" dirty="0"/>
              <a:t>Our Lady spreads her holiness like the fragrance of spices, and brings healing by giving birth to Jesus, the remedy for every ailment, as prefigured in the Old Testament: “I gave a sweet smell like cinnamon and aromatical balm: I yielded a sweet odor like the best myrrh” (Ecclesiasticus 24:20)</a:t>
            </a:r>
          </a:p>
          <a:p>
            <a:endParaRPr lang="en-US" dirty="0"/>
          </a:p>
          <a:p>
            <a:endParaRPr lang="en-US" dirty="0"/>
          </a:p>
        </p:txBody>
      </p:sp>
      <p:pic>
        <p:nvPicPr>
          <p:cNvPr id="4" name="Picture 3">
            <a:extLst>
              <a:ext uri="{FF2B5EF4-FFF2-40B4-BE49-F238E27FC236}">
                <a16:creationId xmlns:a16="http://schemas.microsoft.com/office/drawing/2014/main" id="{9B6BA160-5B2F-D1CD-367A-B0669C4F5E0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F1E0DDFE-7233-783E-1821-258322A5206D}"/>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6" name="Picture 5">
            <a:extLst>
              <a:ext uri="{FF2B5EF4-FFF2-40B4-BE49-F238E27FC236}">
                <a16:creationId xmlns:a16="http://schemas.microsoft.com/office/drawing/2014/main" id="{3A369F08-7E94-361B-932E-79C0B7238DEF}"/>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7" name="Picture 6">
            <a:extLst>
              <a:ext uri="{FF2B5EF4-FFF2-40B4-BE49-F238E27FC236}">
                <a16:creationId xmlns:a16="http://schemas.microsoft.com/office/drawing/2014/main" id="{1A8D2182-20DA-8E13-D56E-074564192FB0}"/>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4F5AEC93-0CE2-EBDF-34CF-F9BE4B03A0E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573386" y="2428159"/>
            <a:ext cx="1910316" cy="3514961"/>
          </a:xfrm>
          <a:prstGeom prst="rect">
            <a:avLst/>
          </a:prstGeom>
        </p:spPr>
      </p:pic>
    </p:spTree>
    <p:extLst>
      <p:ext uri="{BB962C8B-B14F-4D97-AF65-F5344CB8AC3E}">
        <p14:creationId xmlns:p14="http://schemas.microsoft.com/office/powerpoint/2010/main" val="146907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D08F-5BE7-D277-D893-268B1FC6CFCF}"/>
              </a:ext>
            </a:extLst>
          </p:cNvPr>
          <p:cNvSpPr>
            <a:spLocks noGrp="1"/>
          </p:cNvSpPr>
          <p:nvPr>
            <p:ph type="title"/>
          </p:nvPr>
        </p:nvSpPr>
        <p:spPr/>
        <p:txBody>
          <a:bodyPr>
            <a:normAutofit fontScale="90000"/>
          </a:bodyPr>
          <a:lstStyle/>
          <a:p>
            <a:r>
              <a:rPr lang="en-US" dirty="0"/>
              <a:t>How is Eve in the Old Testament a Marian Type? How does she differ from Our Lady?</a:t>
            </a:r>
          </a:p>
        </p:txBody>
      </p:sp>
      <p:sp>
        <p:nvSpPr>
          <p:cNvPr id="3" name="Content Placeholder 2">
            <a:extLst>
              <a:ext uri="{FF2B5EF4-FFF2-40B4-BE49-F238E27FC236}">
                <a16:creationId xmlns:a16="http://schemas.microsoft.com/office/drawing/2014/main" id="{CBB5F458-C678-F5CF-2872-EE9DC19280AC}"/>
              </a:ext>
            </a:extLst>
          </p:cNvPr>
          <p:cNvSpPr>
            <a:spLocks noGrp="1"/>
          </p:cNvSpPr>
          <p:nvPr>
            <p:ph idx="1"/>
          </p:nvPr>
        </p:nvSpPr>
        <p:spPr>
          <a:xfrm>
            <a:off x="795670" y="2556932"/>
            <a:ext cx="7200014" cy="3461096"/>
          </a:xfrm>
        </p:spPr>
        <p:txBody>
          <a:bodyPr>
            <a:normAutofit fontScale="62500" lnSpcReduction="20000"/>
          </a:bodyPr>
          <a:lstStyle/>
          <a:p>
            <a:r>
              <a:rPr lang="en-US" dirty="0"/>
              <a:t>“Eve” means “life”: Our Lady brings  us to new life in Christ, for she gave birth to Jesus, that through His Passion, Death, and Resurrection, we would be reborn into Heaven</a:t>
            </a:r>
          </a:p>
          <a:p>
            <a:r>
              <a:rPr lang="en-US" dirty="0"/>
              <a:t>Eve is the antithetical Marian type: in serving as an opposite of Mary (telling us what she is not) she teaches us more about what Mary is</a:t>
            </a:r>
          </a:p>
          <a:p>
            <a:r>
              <a:rPr lang="en-US" dirty="0"/>
              <a:t>Eve is a virgin betrothed to Adam who disobeys God, eating fruit from the Tree of the Knowledge of Good and Evil, after having listened to the deceptive advice of the serpent, the fallen angel. Mary is a virgin betrothed to St. Joseph who obeys God, bearing the fruit of the tree of Jesse, Our Lord, Jesus, after having responded affirmatively to God’s call, as conveyed through the message of God’s holy angel, St. Gabriel</a:t>
            </a:r>
          </a:p>
          <a:p>
            <a:r>
              <a:rPr lang="en-US" dirty="0"/>
              <a:t>Eve is the natural mother of children in the world. She brings sin into the world, and as a result, must experience pain in labor</a:t>
            </a:r>
          </a:p>
          <a:p>
            <a:r>
              <a:rPr lang="en-US" dirty="0"/>
              <a:t>Our Lady is the spiritual mother of children in the world. She is free of sin and brings grace into the world. As a result, she does not experience pain in labor as she gives birth to Jesus, the sinless Savior, but she goes through spiritual labor pains when she witnesses her Son suffering on the Cross for our salvation, our spiritual rebirth</a:t>
            </a:r>
          </a:p>
        </p:txBody>
      </p:sp>
      <p:pic>
        <p:nvPicPr>
          <p:cNvPr id="7" name="Picture 6">
            <a:extLst>
              <a:ext uri="{FF2B5EF4-FFF2-40B4-BE49-F238E27FC236}">
                <a16:creationId xmlns:a16="http://schemas.microsoft.com/office/drawing/2014/main" id="{51E12828-6C5D-EE37-5B76-2ACEE778EBD6}"/>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D6D18F63-8BCE-717A-1E78-E84F9485911A}"/>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CF56A68F-2BD7-9732-0325-3009BA960DA1}"/>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B6ADF7CA-ADD9-B398-16E1-D4D6892443FC}"/>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9C4B417C-7F68-C4F0-AB19-A49B1D22EC08}"/>
              </a:ext>
            </a:extLst>
          </p:cNvPr>
          <p:cNvPicPr>
            <a:picLocks noChangeAspect="1"/>
          </p:cNvPicPr>
          <p:nvPr/>
        </p:nvPicPr>
        <p:blipFill>
          <a:blip r:embed="rId6"/>
          <a:stretch>
            <a:fillRect/>
          </a:stretch>
        </p:blipFill>
        <p:spPr>
          <a:xfrm>
            <a:off x="8259720" y="2556931"/>
            <a:ext cx="2713079" cy="3485093"/>
          </a:xfrm>
          <a:prstGeom prst="rect">
            <a:avLst/>
          </a:prstGeom>
        </p:spPr>
      </p:pic>
    </p:spTree>
    <p:extLst>
      <p:ext uri="{BB962C8B-B14F-4D97-AF65-F5344CB8AC3E}">
        <p14:creationId xmlns:p14="http://schemas.microsoft.com/office/powerpoint/2010/main" val="655641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F9876-405C-93EC-2115-B5B0DAAF4E7F}"/>
              </a:ext>
            </a:extLst>
          </p:cNvPr>
          <p:cNvSpPr>
            <a:spLocks noGrp="1"/>
          </p:cNvSpPr>
          <p:nvPr>
            <p:ph type="title"/>
          </p:nvPr>
        </p:nvSpPr>
        <p:spPr/>
        <p:txBody>
          <a:bodyPr>
            <a:normAutofit fontScale="90000"/>
          </a:bodyPr>
          <a:lstStyle/>
          <a:p>
            <a:r>
              <a:rPr lang="en-US" dirty="0"/>
              <a:t>How is Esther in the Old Testament a Marian type?</a:t>
            </a:r>
          </a:p>
        </p:txBody>
      </p:sp>
      <p:pic>
        <p:nvPicPr>
          <p:cNvPr id="7" name="Picture 6">
            <a:extLst>
              <a:ext uri="{FF2B5EF4-FFF2-40B4-BE49-F238E27FC236}">
                <a16:creationId xmlns:a16="http://schemas.microsoft.com/office/drawing/2014/main" id="{81FCAF98-BBF3-6319-FF7D-9D77B95D72A6}"/>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sp>
        <p:nvSpPr>
          <p:cNvPr id="3" name="Content Placeholder 2">
            <a:extLst>
              <a:ext uri="{FF2B5EF4-FFF2-40B4-BE49-F238E27FC236}">
                <a16:creationId xmlns:a16="http://schemas.microsoft.com/office/drawing/2014/main" id="{D40C3899-38DA-172F-25F8-58C060789885}"/>
              </a:ext>
            </a:extLst>
          </p:cNvPr>
          <p:cNvSpPr>
            <a:spLocks noGrp="1"/>
          </p:cNvSpPr>
          <p:nvPr>
            <p:ph idx="1"/>
          </p:nvPr>
        </p:nvSpPr>
        <p:spPr>
          <a:xfrm>
            <a:off x="774407" y="2492544"/>
            <a:ext cx="8188840" cy="3525484"/>
          </a:xfrm>
        </p:spPr>
        <p:txBody>
          <a:bodyPr>
            <a:noAutofit/>
          </a:bodyPr>
          <a:lstStyle/>
          <a:p>
            <a:r>
              <a:rPr lang="en-US" sz="1450" dirty="0"/>
              <a:t>“Esther” means “star” in Hebrew</a:t>
            </a:r>
          </a:p>
          <a:p>
            <a:r>
              <a:rPr lang="en-US" sz="1450" dirty="0"/>
              <a:t>Our Lady is the “Stella Maris,” the “Star of the Sea,” and the “Stella </a:t>
            </a:r>
            <a:r>
              <a:rPr lang="en-US" sz="1450" dirty="0" err="1"/>
              <a:t>Matutina</a:t>
            </a:r>
            <a:r>
              <a:rPr lang="en-US" sz="1450" dirty="0"/>
              <a:t>,” the “Morning Star”</a:t>
            </a:r>
          </a:p>
          <a:p>
            <a:r>
              <a:rPr lang="en-US" sz="1450" dirty="0"/>
              <a:t>Esther is compassionate. She hears the cries of her people, the Jews, and helps to free them from death, saving them after it was decreed by an official of the king that they should be killed</a:t>
            </a:r>
          </a:p>
          <a:p>
            <a:r>
              <a:rPr lang="en-US" sz="1450" dirty="0"/>
              <a:t>Our Lady of Compassion hears the petitions of her people. She helped to free God’s people by giving birth to Jesus, the Savior Who redeems humankind from sin, lifting them up from spiritual death, to new life</a:t>
            </a:r>
          </a:p>
          <a:p>
            <a:r>
              <a:rPr lang="en-US" sz="1450" dirty="0"/>
              <a:t>Esther is a leader,  a beautiful queen. She bravely intercedes on behalf of her people, petitioning her husband, the king, to help them</a:t>
            </a:r>
          </a:p>
          <a:p>
            <a:r>
              <a:rPr lang="en-US" sz="1450" dirty="0"/>
              <a:t>Our Lady is a guiding star who reflects Christ’s light, and leads us closer to Him, for He is the sun around which we are to orbit, receiving light and warmth that we need to survive. Our Lady is the beautiful Queen of Heaven, Mother of Christ the King, who intercedes for us, bringing our prayers of petition to her Son to answer</a:t>
            </a:r>
          </a:p>
        </p:txBody>
      </p:sp>
      <p:pic>
        <p:nvPicPr>
          <p:cNvPr id="4" name="Picture 3">
            <a:extLst>
              <a:ext uri="{FF2B5EF4-FFF2-40B4-BE49-F238E27FC236}">
                <a16:creationId xmlns:a16="http://schemas.microsoft.com/office/drawing/2014/main" id="{1CCFD3CD-4C12-2868-8095-24D62D4C130A}"/>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8712EBFC-53B4-0BBC-F230-00F3887F1598}"/>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8ACBF59A-B320-037B-7D29-41C83D61370C}"/>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98083CE3-41F6-AB68-D8E9-FA372D5D9394}"/>
              </a:ext>
            </a:extLst>
          </p:cNvPr>
          <p:cNvPicPr>
            <a:picLocks noChangeAspect="1"/>
          </p:cNvPicPr>
          <p:nvPr/>
        </p:nvPicPr>
        <p:blipFill>
          <a:blip r:embed="rId6"/>
          <a:stretch>
            <a:fillRect/>
          </a:stretch>
        </p:blipFill>
        <p:spPr>
          <a:xfrm>
            <a:off x="8963246" y="2505058"/>
            <a:ext cx="2541181" cy="3512970"/>
          </a:xfrm>
          <a:prstGeom prst="rect">
            <a:avLst/>
          </a:prstGeom>
        </p:spPr>
      </p:pic>
    </p:spTree>
    <p:extLst>
      <p:ext uri="{BB962C8B-B14F-4D97-AF65-F5344CB8AC3E}">
        <p14:creationId xmlns:p14="http://schemas.microsoft.com/office/powerpoint/2010/main" val="4041635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CB316-405F-C2CE-00FA-F3C0398086DD}"/>
              </a:ext>
            </a:extLst>
          </p:cNvPr>
          <p:cNvSpPr>
            <a:spLocks noGrp="1"/>
          </p:cNvSpPr>
          <p:nvPr>
            <p:ph type="title"/>
          </p:nvPr>
        </p:nvSpPr>
        <p:spPr/>
        <p:txBody>
          <a:bodyPr>
            <a:normAutofit fontScale="90000"/>
          </a:bodyPr>
          <a:lstStyle/>
          <a:p>
            <a:r>
              <a:rPr lang="en-US" dirty="0"/>
              <a:t>How is Judith in the Old Testament a Marian type? How does she differ from Our Lady?</a:t>
            </a:r>
          </a:p>
        </p:txBody>
      </p:sp>
      <p:pic>
        <p:nvPicPr>
          <p:cNvPr id="7" name="Picture 6">
            <a:extLst>
              <a:ext uri="{FF2B5EF4-FFF2-40B4-BE49-F238E27FC236}">
                <a16:creationId xmlns:a16="http://schemas.microsoft.com/office/drawing/2014/main" id="{7D3CE505-86F5-99E3-E899-5DF17C031787}"/>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sp>
        <p:nvSpPr>
          <p:cNvPr id="3" name="Content Placeholder 2">
            <a:extLst>
              <a:ext uri="{FF2B5EF4-FFF2-40B4-BE49-F238E27FC236}">
                <a16:creationId xmlns:a16="http://schemas.microsoft.com/office/drawing/2014/main" id="{B49EA20A-45BC-BC76-64E0-EFFBAAF4A385}"/>
              </a:ext>
            </a:extLst>
          </p:cNvPr>
          <p:cNvSpPr>
            <a:spLocks noGrp="1"/>
          </p:cNvSpPr>
          <p:nvPr>
            <p:ph idx="1"/>
          </p:nvPr>
        </p:nvSpPr>
        <p:spPr>
          <a:xfrm>
            <a:off x="795671" y="2492544"/>
            <a:ext cx="6519529" cy="3525483"/>
          </a:xfrm>
        </p:spPr>
        <p:txBody>
          <a:bodyPr>
            <a:normAutofit fontScale="92500" lnSpcReduction="10000"/>
          </a:bodyPr>
          <a:lstStyle/>
          <a:p>
            <a:r>
              <a:rPr lang="en-US" dirty="0"/>
              <a:t>Judith helps to save her people. When a king sends his general to overtake the Jewish people, Judith slays the general, rescuing her people</a:t>
            </a:r>
          </a:p>
          <a:p>
            <a:r>
              <a:rPr lang="en-US" dirty="0"/>
              <a:t>An angel inspires Judith to save her people, and leads her to victory, helping good to triumph over evil</a:t>
            </a:r>
          </a:p>
          <a:p>
            <a:r>
              <a:rPr lang="en-US" dirty="0"/>
              <a:t>Our Lady brought life into the world by giving birth to Jesus, that we all might have victory over sin and death; she crushes the serpent’s head under her heel </a:t>
            </a:r>
          </a:p>
          <a:p>
            <a:pPr lvl="1"/>
            <a:r>
              <a:rPr lang="en-US" dirty="0"/>
              <a:t>Our Lady responded affirmatively to the message given to her by the archangel, St. Gabriel</a:t>
            </a:r>
          </a:p>
          <a:p>
            <a:endParaRPr lang="en-US" dirty="0"/>
          </a:p>
        </p:txBody>
      </p:sp>
      <p:pic>
        <p:nvPicPr>
          <p:cNvPr id="4" name="Picture 3">
            <a:extLst>
              <a:ext uri="{FF2B5EF4-FFF2-40B4-BE49-F238E27FC236}">
                <a16:creationId xmlns:a16="http://schemas.microsoft.com/office/drawing/2014/main" id="{0EFFA602-7E9F-F4E1-E205-94EDD3787557}"/>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182E89D0-8122-7C7B-C65A-7FBE654D3E70}"/>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5B6AE259-8AB2-EB8B-393A-1193478766F6}"/>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DCD992C4-E450-6525-A11F-674E918FE4D2}"/>
              </a:ext>
            </a:extLst>
          </p:cNvPr>
          <p:cNvPicPr>
            <a:picLocks noChangeAspect="1"/>
          </p:cNvPicPr>
          <p:nvPr/>
        </p:nvPicPr>
        <p:blipFill>
          <a:blip r:embed="rId6"/>
          <a:stretch>
            <a:fillRect/>
          </a:stretch>
        </p:blipFill>
        <p:spPr>
          <a:xfrm>
            <a:off x="8117757" y="2492544"/>
            <a:ext cx="2778841" cy="3535108"/>
          </a:xfrm>
          <a:prstGeom prst="rect">
            <a:avLst/>
          </a:prstGeom>
        </p:spPr>
      </p:pic>
    </p:spTree>
    <p:extLst>
      <p:ext uri="{BB962C8B-B14F-4D97-AF65-F5344CB8AC3E}">
        <p14:creationId xmlns:p14="http://schemas.microsoft.com/office/powerpoint/2010/main" val="3214910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00861-F999-64D2-C466-A879A72CB1BD}"/>
              </a:ext>
            </a:extLst>
          </p:cNvPr>
          <p:cNvSpPr>
            <a:spLocks noGrp="1"/>
          </p:cNvSpPr>
          <p:nvPr>
            <p:ph type="title"/>
          </p:nvPr>
        </p:nvSpPr>
        <p:spPr/>
        <p:txBody>
          <a:bodyPr>
            <a:normAutofit fontScale="90000"/>
          </a:bodyPr>
          <a:lstStyle/>
          <a:p>
            <a:r>
              <a:rPr lang="en-US" dirty="0"/>
              <a:t>How is Rebecca in the Old Testament a Marian type? How does she differ from Our Lady?</a:t>
            </a:r>
          </a:p>
        </p:txBody>
      </p:sp>
      <p:sp>
        <p:nvSpPr>
          <p:cNvPr id="3" name="Content Placeholder 2">
            <a:extLst>
              <a:ext uri="{FF2B5EF4-FFF2-40B4-BE49-F238E27FC236}">
                <a16:creationId xmlns:a16="http://schemas.microsoft.com/office/drawing/2014/main" id="{BEA9BDB1-A4E4-E5ED-23DA-18183BC05676}"/>
              </a:ext>
            </a:extLst>
          </p:cNvPr>
          <p:cNvSpPr>
            <a:spLocks noGrp="1"/>
          </p:cNvSpPr>
          <p:nvPr>
            <p:ph idx="1"/>
          </p:nvPr>
        </p:nvSpPr>
        <p:spPr>
          <a:xfrm>
            <a:off x="785039" y="2492544"/>
            <a:ext cx="7923026" cy="3525483"/>
          </a:xfrm>
        </p:spPr>
        <p:txBody>
          <a:bodyPr>
            <a:normAutofit fontScale="77500" lnSpcReduction="20000"/>
          </a:bodyPr>
          <a:lstStyle/>
          <a:p>
            <a:r>
              <a:rPr lang="en-US" dirty="0"/>
              <a:t>Rebecca is the beautiful wife of Isaac. She would gather water from the well. She served God faithfully, continuing in this task until He called her to marry Isaac</a:t>
            </a:r>
          </a:p>
          <a:p>
            <a:r>
              <a:rPr lang="en-US" dirty="0"/>
              <a:t>Rebecca had twin sons, Jacob and Esau. She knew that Esau was favored by Isaac to receive his blessing, but wanted Jacob to receive the blessing, so she conspired with Jacob to deceive Isaac into giving Jacob the blessing</a:t>
            </a:r>
          </a:p>
          <a:p>
            <a:r>
              <a:rPr lang="en-US" dirty="0"/>
              <a:t>To deceive Isaac, Rebecca dresses her favorite son, Jacob, in Esau’s clothes so that Jacob may receive his father’s blessing</a:t>
            </a:r>
          </a:p>
          <a:p>
            <a:r>
              <a:rPr lang="en-US" dirty="0"/>
              <a:t>Our Lady gives birth to Christ, Who is God clothed in human flesh, so that He may bring the Father’s blessing to the human race, and redeem them from sin</a:t>
            </a:r>
          </a:p>
          <a:p>
            <a:pPr lvl="1"/>
            <a:r>
              <a:rPr lang="en-US" dirty="0"/>
              <a:t>Rebecca was faithful to God in her service, just like Our Lady, but Our Lady did not use deceit; she was totally pure of heart</a:t>
            </a:r>
          </a:p>
          <a:p>
            <a:endParaRPr lang="en-US" dirty="0"/>
          </a:p>
          <a:p>
            <a:endParaRPr lang="en-US" dirty="0"/>
          </a:p>
        </p:txBody>
      </p:sp>
      <p:pic>
        <p:nvPicPr>
          <p:cNvPr id="7" name="Picture 6">
            <a:extLst>
              <a:ext uri="{FF2B5EF4-FFF2-40B4-BE49-F238E27FC236}">
                <a16:creationId xmlns:a16="http://schemas.microsoft.com/office/drawing/2014/main" id="{7B01BF15-CF87-7C24-2B55-85F5D24390D6}"/>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8BC1123C-3A2F-C8B6-DB4C-13F03682FBCC}"/>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01F61117-AE9D-C772-3B35-EAF50AD711B3}"/>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719AEAEA-739D-5E30-8B98-5D9C1EA1C5FC}"/>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1CC78E6B-3440-0BC9-315A-FEC4D66660F6}"/>
              </a:ext>
            </a:extLst>
          </p:cNvPr>
          <p:cNvPicPr>
            <a:picLocks noChangeAspect="1"/>
          </p:cNvPicPr>
          <p:nvPr/>
        </p:nvPicPr>
        <p:blipFill>
          <a:blip r:embed="rId6"/>
          <a:stretch>
            <a:fillRect/>
          </a:stretch>
        </p:blipFill>
        <p:spPr>
          <a:xfrm>
            <a:off x="8755420" y="2476595"/>
            <a:ext cx="2646206" cy="3525482"/>
          </a:xfrm>
          <a:prstGeom prst="rect">
            <a:avLst/>
          </a:prstGeom>
        </p:spPr>
      </p:pic>
    </p:spTree>
    <p:extLst>
      <p:ext uri="{BB962C8B-B14F-4D97-AF65-F5344CB8AC3E}">
        <p14:creationId xmlns:p14="http://schemas.microsoft.com/office/powerpoint/2010/main" val="150444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3F75E-E9A5-DF82-15DA-264A4D6759C4}"/>
              </a:ext>
            </a:extLst>
          </p:cNvPr>
          <p:cNvSpPr>
            <a:spLocks noGrp="1"/>
          </p:cNvSpPr>
          <p:nvPr>
            <p:ph type="title"/>
          </p:nvPr>
        </p:nvSpPr>
        <p:spPr/>
        <p:txBody>
          <a:bodyPr>
            <a:normAutofit fontScale="90000"/>
          </a:bodyPr>
          <a:lstStyle/>
          <a:p>
            <a:r>
              <a:rPr lang="en-US" dirty="0"/>
              <a:t>How is Sarah in the Old Testament a Marian type?</a:t>
            </a:r>
          </a:p>
        </p:txBody>
      </p:sp>
      <p:sp>
        <p:nvSpPr>
          <p:cNvPr id="3" name="Content Placeholder 2">
            <a:extLst>
              <a:ext uri="{FF2B5EF4-FFF2-40B4-BE49-F238E27FC236}">
                <a16:creationId xmlns:a16="http://schemas.microsoft.com/office/drawing/2014/main" id="{96939464-765E-8A33-F4C8-AA5B14D4CA8F}"/>
              </a:ext>
            </a:extLst>
          </p:cNvPr>
          <p:cNvSpPr>
            <a:spLocks noGrp="1"/>
          </p:cNvSpPr>
          <p:nvPr>
            <p:ph idx="1"/>
          </p:nvPr>
        </p:nvSpPr>
        <p:spPr>
          <a:xfrm>
            <a:off x="838201" y="2556932"/>
            <a:ext cx="7774171" cy="3461096"/>
          </a:xfrm>
        </p:spPr>
        <p:txBody>
          <a:bodyPr>
            <a:normAutofit fontScale="77500" lnSpcReduction="20000"/>
          </a:bodyPr>
          <a:lstStyle/>
          <a:p>
            <a:r>
              <a:rPr lang="en-US" dirty="0"/>
              <a:t>Abraham’s wife, Sarah, dealt with infertility. God worked a miracle to reward her for her faithfulness, so that as an elderly woman, she would give birth, no longer infertile. She would become the “mother of nations”</a:t>
            </a:r>
          </a:p>
          <a:p>
            <a:pPr lvl="1"/>
            <a:r>
              <a:rPr lang="en-US" dirty="0"/>
              <a:t>God promised Abraham that he would be a father, his descendants numerous, as many as the stars. Abraham was so faithful to God, that he was willing to sacrifice his only son, Isaac; God blessed him for his fidelity</a:t>
            </a:r>
          </a:p>
          <a:p>
            <a:r>
              <a:rPr lang="en-US" dirty="0"/>
              <a:t>Our Lady was “barren” too, but in a different way; she was a virgin who bore the Child Jesus, giving her consent to the Holy Spirit to overshadow her, so that from her barrenness, would come blessedness. Our Lady was rewarded for her faithfulness to God; she had consecrated herself to God entirely, and was without any sin, filled only with grace</a:t>
            </a:r>
          </a:p>
          <a:p>
            <a:pPr lvl="1"/>
            <a:r>
              <a:rPr lang="en-US" dirty="0"/>
              <a:t>Our Lady is the mother of all peoples, because as the Mother of Jesus, our Savior, she would become the spiritual mother of all whom Jesus died for and redeemed from sin</a:t>
            </a:r>
          </a:p>
        </p:txBody>
      </p:sp>
      <p:pic>
        <p:nvPicPr>
          <p:cNvPr id="7" name="Picture 6">
            <a:extLst>
              <a:ext uri="{FF2B5EF4-FFF2-40B4-BE49-F238E27FC236}">
                <a16:creationId xmlns:a16="http://schemas.microsoft.com/office/drawing/2014/main" id="{164A215D-C9D6-3018-0792-E164B9741B75}"/>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CBEE901C-8DE7-DAA8-643A-3019077AFBF3}"/>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BFC5D99B-5158-0F6A-2143-F487B877613B}"/>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6D05928D-4F56-BD4C-C339-6D79B1895FDE}"/>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00FE6D7E-5858-E629-B4B7-75B97B4DD9C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612372" y="2545633"/>
            <a:ext cx="2519916" cy="3419663"/>
          </a:xfrm>
          <a:prstGeom prst="rect">
            <a:avLst/>
          </a:prstGeom>
        </p:spPr>
      </p:pic>
    </p:spTree>
    <p:extLst>
      <p:ext uri="{BB962C8B-B14F-4D97-AF65-F5344CB8AC3E}">
        <p14:creationId xmlns:p14="http://schemas.microsoft.com/office/powerpoint/2010/main" val="604147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26AEA-5DEF-3AFA-C108-15E8373D547A}"/>
              </a:ext>
            </a:extLst>
          </p:cNvPr>
          <p:cNvSpPr>
            <a:spLocks noGrp="1"/>
          </p:cNvSpPr>
          <p:nvPr>
            <p:ph type="title"/>
          </p:nvPr>
        </p:nvSpPr>
        <p:spPr/>
        <p:txBody>
          <a:bodyPr>
            <a:normAutofit fontScale="90000"/>
          </a:bodyPr>
          <a:lstStyle/>
          <a:p>
            <a:r>
              <a:rPr lang="en-US" dirty="0"/>
              <a:t>How is Ruth in the Old Testament a Marian type?</a:t>
            </a:r>
          </a:p>
        </p:txBody>
      </p:sp>
      <p:sp>
        <p:nvSpPr>
          <p:cNvPr id="3" name="Content Placeholder 2">
            <a:extLst>
              <a:ext uri="{FF2B5EF4-FFF2-40B4-BE49-F238E27FC236}">
                <a16:creationId xmlns:a16="http://schemas.microsoft.com/office/drawing/2014/main" id="{FE7F724A-B718-6581-FAFD-19F941463C54}"/>
              </a:ext>
            </a:extLst>
          </p:cNvPr>
          <p:cNvSpPr>
            <a:spLocks noGrp="1"/>
          </p:cNvSpPr>
          <p:nvPr>
            <p:ph idx="1"/>
          </p:nvPr>
        </p:nvSpPr>
        <p:spPr>
          <a:xfrm>
            <a:off x="795670" y="2556932"/>
            <a:ext cx="7476460" cy="3461096"/>
          </a:xfrm>
        </p:spPr>
        <p:txBody>
          <a:bodyPr>
            <a:noAutofit/>
          </a:bodyPr>
          <a:lstStyle/>
          <a:p>
            <a:r>
              <a:rPr lang="en-US" sz="1450" dirty="0"/>
              <a:t>When Ruth was widowed, she could have left her in-laws to return to her parents, but she chose to remain with her mother-in-law, Naomi</a:t>
            </a:r>
          </a:p>
          <a:p>
            <a:r>
              <a:rPr lang="en-US" sz="1450" dirty="0"/>
              <a:t>Naomi had encouraged Ruth to return to her parents, because in the wake of Ruth’s husband’s death, Ruth had no way to support herself, but Ruth was devoted to Naomi, and to her new Jewish faith; she determined not to go home to her family, since they were not Jewish</a:t>
            </a:r>
          </a:p>
          <a:p>
            <a:r>
              <a:rPr lang="en-US" sz="1450" dirty="0"/>
              <a:t>Ruth was faithful and loving; she risked her own life to remain with Naomi out of love, earning her daily bread by gleaning: going through the fields for wheat that the harvesters had not gathered</a:t>
            </a:r>
          </a:p>
          <a:p>
            <a:r>
              <a:rPr lang="en-US" sz="1450" dirty="0"/>
              <a:t>Our Lady is faithful to God, just like Ruth was faithful to Naomi. She gives birth to Christ, the wheat, Who brings about the greatest spiritual harvest</a:t>
            </a:r>
          </a:p>
          <a:p>
            <a:r>
              <a:rPr lang="en-US" sz="1450" dirty="0"/>
              <a:t>The friendship between Ruth and Naomi is similar to the friendship between Our Lady and St. Elizabeth; Ruth remains with Naomi to help her, and Our Lady goes out to St. Elizabeth to help her in her time of need</a:t>
            </a:r>
          </a:p>
        </p:txBody>
      </p:sp>
      <p:pic>
        <p:nvPicPr>
          <p:cNvPr id="7" name="Picture 6">
            <a:extLst>
              <a:ext uri="{FF2B5EF4-FFF2-40B4-BE49-F238E27FC236}">
                <a16:creationId xmlns:a16="http://schemas.microsoft.com/office/drawing/2014/main" id="{F9522146-AA68-E06D-15D2-AC0FDE123CEC}"/>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C8082FA1-3D07-3044-F6B2-DA7A5E25DE19}"/>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6C22E5AA-4593-1B9B-AA4A-66F551F39E46}"/>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59CD748E-6255-CB29-DA7B-30732E0CE961}"/>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1026" name="Picture 2" descr="Image result for ruth old testament painting">
            <a:extLst>
              <a:ext uri="{FF2B5EF4-FFF2-40B4-BE49-F238E27FC236}">
                <a16:creationId xmlns:a16="http://schemas.microsoft.com/office/drawing/2014/main" id="{929C22D0-9785-37FF-2BAA-805FE37FDE8B}"/>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272130" y="2448810"/>
            <a:ext cx="3124200" cy="3569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046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688F1-93DE-AEB0-A04A-F73EEFD1435B}"/>
              </a:ext>
            </a:extLst>
          </p:cNvPr>
          <p:cNvSpPr>
            <a:spLocks noGrp="1"/>
          </p:cNvSpPr>
          <p:nvPr>
            <p:ph type="title"/>
          </p:nvPr>
        </p:nvSpPr>
        <p:spPr/>
        <p:txBody>
          <a:bodyPr>
            <a:normAutofit fontScale="90000"/>
          </a:bodyPr>
          <a:lstStyle/>
          <a:p>
            <a:r>
              <a:rPr lang="en-US" dirty="0"/>
              <a:t>How is Rachel in the Old Testament a Marian type?</a:t>
            </a:r>
          </a:p>
        </p:txBody>
      </p:sp>
      <p:sp>
        <p:nvSpPr>
          <p:cNvPr id="3" name="Content Placeholder 2">
            <a:extLst>
              <a:ext uri="{FF2B5EF4-FFF2-40B4-BE49-F238E27FC236}">
                <a16:creationId xmlns:a16="http://schemas.microsoft.com/office/drawing/2014/main" id="{64C3266D-E9D2-8CB0-285D-E532C83C99C6}"/>
              </a:ext>
            </a:extLst>
          </p:cNvPr>
          <p:cNvSpPr>
            <a:spLocks noGrp="1"/>
          </p:cNvSpPr>
          <p:nvPr>
            <p:ph idx="1"/>
          </p:nvPr>
        </p:nvSpPr>
        <p:spPr>
          <a:xfrm>
            <a:off x="806303" y="2492544"/>
            <a:ext cx="7380767" cy="3525483"/>
          </a:xfrm>
        </p:spPr>
        <p:txBody>
          <a:bodyPr>
            <a:normAutofit fontScale="85000" lnSpcReduction="10000"/>
          </a:bodyPr>
          <a:lstStyle/>
          <a:p>
            <a:r>
              <a:rPr lang="en-US" dirty="0"/>
              <a:t>Rachel is the wife of Jacob (son of Isaac) and the beautiful mother of Joseph in the Old Testament</a:t>
            </a:r>
          </a:p>
          <a:p>
            <a:pPr lvl="1"/>
            <a:r>
              <a:rPr lang="en-US" dirty="0"/>
              <a:t>Joseph is sold into slavery for twenty pieces of silver</a:t>
            </a:r>
          </a:p>
          <a:p>
            <a:pPr lvl="1"/>
            <a:r>
              <a:rPr lang="en-US" dirty="0"/>
              <a:t>Joseph goes on to preserve the grain to feed his people in their time of famine</a:t>
            </a:r>
          </a:p>
          <a:p>
            <a:r>
              <a:rPr lang="en-US" dirty="0"/>
              <a:t>Mary is the beautiful mother of Jesus in the New Testament</a:t>
            </a:r>
          </a:p>
          <a:p>
            <a:pPr lvl="1"/>
            <a:r>
              <a:rPr lang="en-US" dirty="0"/>
              <a:t>Jesus is sold out by Judas for thirty pieces of silver. Judas’ betrayal leads Jesus to be arrested as a criminal and crucified for crimes He did not commit</a:t>
            </a:r>
          </a:p>
          <a:p>
            <a:pPr lvl="1"/>
            <a:r>
              <a:rPr lang="en-US" dirty="0"/>
              <a:t>Jesus is the grain Who gives His Body to feed His people, and preserve their lives, that they may avoid the spiritual famine brought about by sin, and be led to eternal life</a:t>
            </a:r>
          </a:p>
        </p:txBody>
      </p:sp>
      <p:pic>
        <p:nvPicPr>
          <p:cNvPr id="7" name="Picture 6">
            <a:extLst>
              <a:ext uri="{FF2B5EF4-FFF2-40B4-BE49-F238E27FC236}">
                <a16:creationId xmlns:a16="http://schemas.microsoft.com/office/drawing/2014/main" id="{2C5B68AF-D0F1-B267-6B86-DF6ABFDDB07B}"/>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B50F11EF-8686-7D25-0C83-25E9DBDDE4CD}"/>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C78C5883-D7C2-A27D-3571-21189D8FE41C}"/>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5214C297-2696-662F-CBAE-2EED288A45D0}"/>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33BF3EEA-D625-E8BD-2788-C55799D1773D}"/>
              </a:ext>
            </a:extLst>
          </p:cNvPr>
          <p:cNvPicPr>
            <a:picLocks noChangeAspect="1"/>
          </p:cNvPicPr>
          <p:nvPr/>
        </p:nvPicPr>
        <p:blipFill>
          <a:blip r:embed="rId6"/>
          <a:stretch>
            <a:fillRect/>
          </a:stretch>
        </p:blipFill>
        <p:spPr>
          <a:xfrm>
            <a:off x="8461740" y="2492544"/>
            <a:ext cx="2742042" cy="3525482"/>
          </a:xfrm>
          <a:prstGeom prst="rect">
            <a:avLst/>
          </a:prstGeom>
        </p:spPr>
      </p:pic>
    </p:spTree>
    <p:extLst>
      <p:ext uri="{BB962C8B-B14F-4D97-AF65-F5344CB8AC3E}">
        <p14:creationId xmlns:p14="http://schemas.microsoft.com/office/powerpoint/2010/main" val="2636634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263AC-5F3E-23F6-B09E-7475F744E52E}"/>
              </a:ext>
            </a:extLst>
          </p:cNvPr>
          <p:cNvSpPr>
            <a:spLocks noGrp="1"/>
          </p:cNvSpPr>
          <p:nvPr>
            <p:ph type="title"/>
          </p:nvPr>
        </p:nvSpPr>
        <p:spPr/>
        <p:txBody>
          <a:bodyPr>
            <a:normAutofit fontScale="90000"/>
          </a:bodyPr>
          <a:lstStyle/>
          <a:p>
            <a:r>
              <a:rPr lang="en-US" dirty="0"/>
              <a:t>Why is the earth itself seen as a Marian type in the Old Testament?</a:t>
            </a:r>
          </a:p>
        </p:txBody>
      </p:sp>
      <p:sp>
        <p:nvSpPr>
          <p:cNvPr id="3" name="Content Placeholder 2">
            <a:extLst>
              <a:ext uri="{FF2B5EF4-FFF2-40B4-BE49-F238E27FC236}">
                <a16:creationId xmlns:a16="http://schemas.microsoft.com/office/drawing/2014/main" id="{8427AB22-C860-EBA1-C76F-14E2D4D7AA22}"/>
              </a:ext>
            </a:extLst>
          </p:cNvPr>
          <p:cNvSpPr>
            <a:spLocks noGrp="1"/>
          </p:cNvSpPr>
          <p:nvPr>
            <p:ph idx="1"/>
          </p:nvPr>
        </p:nvSpPr>
        <p:spPr>
          <a:xfrm>
            <a:off x="774406" y="2492544"/>
            <a:ext cx="7625315" cy="3599911"/>
          </a:xfrm>
        </p:spPr>
        <p:txBody>
          <a:bodyPr>
            <a:normAutofit fontScale="92500" lnSpcReduction="20000"/>
          </a:bodyPr>
          <a:lstStyle/>
          <a:p>
            <a:r>
              <a:rPr lang="en-US" dirty="0"/>
              <a:t>The earth created by God, which we read about in the Book of Genesis’ creation story, is virginal</a:t>
            </a:r>
          </a:p>
          <a:p>
            <a:r>
              <a:rPr lang="en-US" dirty="0"/>
              <a:t>God creates Adam from clay: man is dust, and to dust, he shall return (after Adam brought sin and death into the world through his disobedience)</a:t>
            </a:r>
          </a:p>
          <a:p>
            <a:r>
              <a:rPr lang="en-US" dirty="0"/>
              <a:t>The Virgin Mary gives birth to Jesus, Who uplifts man from the dust, overcoming sin and death by giving His life for us on the Cross, which allows us to share in His glory, to have life beyond this earthly one</a:t>
            </a:r>
          </a:p>
          <a:p>
            <a:r>
              <a:rPr lang="en-US" dirty="0"/>
              <a:t>We are spiritually reborn from Mary and Jesus, the Word made flesh; we are made into new creations through their love</a:t>
            </a:r>
          </a:p>
        </p:txBody>
      </p:sp>
      <p:pic>
        <p:nvPicPr>
          <p:cNvPr id="4" name="Picture 3">
            <a:extLst>
              <a:ext uri="{FF2B5EF4-FFF2-40B4-BE49-F238E27FC236}">
                <a16:creationId xmlns:a16="http://schemas.microsoft.com/office/drawing/2014/main" id="{454AC8F5-CAAE-093B-D597-BBC8F94BA8E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8" name="Picture 7">
            <a:extLst>
              <a:ext uri="{FF2B5EF4-FFF2-40B4-BE49-F238E27FC236}">
                <a16:creationId xmlns:a16="http://schemas.microsoft.com/office/drawing/2014/main" id="{3DB0652D-2A0C-56E6-254C-EB2608B38C21}"/>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5" name="Picture 4">
            <a:extLst>
              <a:ext uri="{FF2B5EF4-FFF2-40B4-BE49-F238E27FC236}">
                <a16:creationId xmlns:a16="http://schemas.microsoft.com/office/drawing/2014/main" id="{F821D573-BEF7-9687-C645-2F8FCB7A21D5}"/>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B6AECA8C-FBE9-1597-0489-CFA99C672F2B}"/>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7" name="Picture 6">
            <a:extLst>
              <a:ext uri="{FF2B5EF4-FFF2-40B4-BE49-F238E27FC236}">
                <a16:creationId xmlns:a16="http://schemas.microsoft.com/office/drawing/2014/main" id="{0DD739F0-48CD-C98D-8200-F8B27F2AC9B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250865" y="2428158"/>
            <a:ext cx="3288117" cy="3589869"/>
          </a:xfrm>
          <a:prstGeom prst="rect">
            <a:avLst/>
          </a:prstGeom>
        </p:spPr>
      </p:pic>
    </p:spTree>
    <p:extLst>
      <p:ext uri="{BB962C8B-B14F-4D97-AF65-F5344CB8AC3E}">
        <p14:creationId xmlns:p14="http://schemas.microsoft.com/office/powerpoint/2010/main" val="4057473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FCCD7-E990-C461-14BC-0154DE64A579}"/>
              </a:ext>
            </a:extLst>
          </p:cNvPr>
          <p:cNvSpPr>
            <a:spLocks noGrp="1"/>
          </p:cNvSpPr>
          <p:nvPr>
            <p:ph type="title"/>
          </p:nvPr>
        </p:nvSpPr>
        <p:spPr/>
        <p:txBody>
          <a:bodyPr/>
          <a:lstStyle/>
          <a:p>
            <a:r>
              <a:rPr lang="en-US" dirty="0"/>
              <a:t>How is the burning bush a Marian type?</a:t>
            </a:r>
          </a:p>
        </p:txBody>
      </p:sp>
      <p:sp>
        <p:nvSpPr>
          <p:cNvPr id="3" name="Content Placeholder 2">
            <a:extLst>
              <a:ext uri="{FF2B5EF4-FFF2-40B4-BE49-F238E27FC236}">
                <a16:creationId xmlns:a16="http://schemas.microsoft.com/office/drawing/2014/main" id="{32C6B137-C4B5-087E-04E8-A82D435D0EA4}"/>
              </a:ext>
            </a:extLst>
          </p:cNvPr>
          <p:cNvSpPr>
            <a:spLocks noGrp="1"/>
          </p:cNvSpPr>
          <p:nvPr>
            <p:ph idx="1"/>
          </p:nvPr>
        </p:nvSpPr>
        <p:spPr>
          <a:xfrm>
            <a:off x="816935" y="2498452"/>
            <a:ext cx="7943963" cy="3519575"/>
          </a:xfrm>
        </p:spPr>
        <p:txBody>
          <a:bodyPr>
            <a:normAutofit fontScale="77500" lnSpcReduction="20000"/>
          </a:bodyPr>
          <a:lstStyle/>
          <a:p>
            <a:r>
              <a:rPr lang="en-US" dirty="0"/>
              <a:t>When God gave the Ten Commandments to Moses in the Old Testament, He did not show His Face to Moses, as this would have been overwhelming. God speaks to us in a way that we can understand, so He spoke to Moses in a way that Moses could comprehend with his senses (a phenomenon called a “theophany,” a visual appearance of God with spoken words/sound)</a:t>
            </a:r>
          </a:p>
          <a:p>
            <a:r>
              <a:rPr lang="en-US" dirty="0"/>
              <a:t>Moses saw a burning bush, and heard the voice of God speaking. As the bush was burning, it was not consumed; it was not destroyed by the flames</a:t>
            </a:r>
          </a:p>
          <a:p>
            <a:r>
              <a:rPr lang="en-US" dirty="0"/>
              <a:t>Similarly, when Mother Mary was overshadowed by the Holy Spirit, and conceived Christ within her body, she was not consumed. When Jesus, the New Moses (the new lawgiver), was born of Mary, He passed through her like a light passing through glass, not hurting her. Our Lady remained a virgin, while still being fully a mother</a:t>
            </a:r>
          </a:p>
        </p:txBody>
      </p:sp>
      <p:pic>
        <p:nvPicPr>
          <p:cNvPr id="4" name="Picture 3">
            <a:extLst>
              <a:ext uri="{FF2B5EF4-FFF2-40B4-BE49-F238E27FC236}">
                <a16:creationId xmlns:a16="http://schemas.microsoft.com/office/drawing/2014/main" id="{0EC0098B-97E8-5A50-2393-6C9A0157F258}"/>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7" name="Picture 6">
            <a:extLst>
              <a:ext uri="{FF2B5EF4-FFF2-40B4-BE49-F238E27FC236}">
                <a16:creationId xmlns:a16="http://schemas.microsoft.com/office/drawing/2014/main" id="{1CE20DD9-8D62-8620-C29D-4903F2D131C7}"/>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5" name="Picture 4">
            <a:extLst>
              <a:ext uri="{FF2B5EF4-FFF2-40B4-BE49-F238E27FC236}">
                <a16:creationId xmlns:a16="http://schemas.microsoft.com/office/drawing/2014/main" id="{B6A6E3C8-CC0C-1054-646A-F9A4BC890129}"/>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F6A3EEB6-CFDC-0684-8D46-536EC0703F60}"/>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3954817C-3A7F-B498-708F-ECEF9C3986DB}"/>
              </a:ext>
            </a:extLst>
          </p:cNvPr>
          <p:cNvPicPr>
            <a:picLocks noChangeAspect="1"/>
          </p:cNvPicPr>
          <p:nvPr/>
        </p:nvPicPr>
        <p:blipFill>
          <a:blip r:embed="rId6"/>
          <a:stretch>
            <a:fillRect/>
          </a:stretch>
        </p:blipFill>
        <p:spPr>
          <a:xfrm>
            <a:off x="8764300" y="2498451"/>
            <a:ext cx="2610765" cy="3519575"/>
          </a:xfrm>
          <a:prstGeom prst="rect">
            <a:avLst/>
          </a:prstGeom>
        </p:spPr>
      </p:pic>
    </p:spTree>
    <p:extLst>
      <p:ext uri="{BB962C8B-B14F-4D97-AF65-F5344CB8AC3E}">
        <p14:creationId xmlns:p14="http://schemas.microsoft.com/office/powerpoint/2010/main" val="79077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63058-2361-95D5-7D2F-75DCDC938935}"/>
              </a:ext>
            </a:extLst>
          </p:cNvPr>
          <p:cNvSpPr>
            <a:spLocks noGrp="1"/>
          </p:cNvSpPr>
          <p:nvPr>
            <p:ph type="title"/>
          </p:nvPr>
        </p:nvSpPr>
        <p:spPr/>
        <p:txBody>
          <a:bodyPr>
            <a:normAutofit fontScale="90000"/>
          </a:bodyPr>
          <a:lstStyle/>
          <a:p>
            <a:r>
              <a:rPr lang="en-US" dirty="0"/>
              <a:t>Why is Our Lady called the “New Ark of the Covenant” or “Ark of the New Covenant”? (1)</a:t>
            </a:r>
          </a:p>
        </p:txBody>
      </p:sp>
      <p:sp>
        <p:nvSpPr>
          <p:cNvPr id="3" name="Content Placeholder 2">
            <a:extLst>
              <a:ext uri="{FF2B5EF4-FFF2-40B4-BE49-F238E27FC236}">
                <a16:creationId xmlns:a16="http://schemas.microsoft.com/office/drawing/2014/main" id="{D54E522F-319C-9733-5C34-EAF639C31B96}"/>
              </a:ext>
            </a:extLst>
          </p:cNvPr>
          <p:cNvSpPr>
            <a:spLocks noGrp="1"/>
          </p:cNvSpPr>
          <p:nvPr>
            <p:ph idx="1"/>
          </p:nvPr>
        </p:nvSpPr>
        <p:spPr>
          <a:xfrm>
            <a:off x="786807" y="2492544"/>
            <a:ext cx="7464057" cy="3525484"/>
          </a:xfrm>
        </p:spPr>
        <p:txBody>
          <a:bodyPr>
            <a:normAutofit fontScale="55000" lnSpcReduction="20000"/>
          </a:bodyPr>
          <a:lstStyle/>
          <a:p>
            <a:r>
              <a:rPr lang="en-US" sz="2500" dirty="0"/>
              <a:t>In the Old Testament, the Ark of the Covenant was carried under a tent by the Israelites when they wandered through the desert. The Presence of God in the form of a cloud overshadowed the Ark; Our Lady, the New Ark, would be overshadowed by the Holy Spirit in order to carry Christ within her</a:t>
            </a:r>
          </a:p>
          <a:p>
            <a:r>
              <a:rPr lang="en-US" sz="2500" dirty="0"/>
              <a:t>The Ark of the Covenant held signs of God’s love and faithfulness. It was a kind of treasure chest full of treasures from God  that attested to the kinds of miracles He had worked: the manna from Heaven, Aaron’s staff (Aaron was the brother of Moses who served as a priest in the Old Covenant), and the tablets on which were written Ten Commandments</a:t>
            </a:r>
          </a:p>
          <a:p>
            <a:r>
              <a:rPr lang="en-US" sz="2500" dirty="0"/>
              <a:t>The Ark of the Covenant was like a time capsule that attested to God’s movement in the lives of His people throughout their history</a:t>
            </a:r>
          </a:p>
          <a:p>
            <a:r>
              <a:rPr lang="en-US" sz="2500" dirty="0"/>
              <a:t>When the Ark of the Covenant was brought before King David, he humbly expressed his thanks to God, and his sense of wonder and awe for what was given to Him. Saint Elizabeth responds similarly when her cousin, Mary, comes to visit her while pregnant with Jesus. When Mother Mary, carrying Jesus, is before St. Elizabeth, St. Elizabeth humbly expresses her gratitude and delight</a:t>
            </a:r>
          </a:p>
          <a:p>
            <a:pPr lvl="1"/>
            <a:r>
              <a:rPr lang="en-US" sz="2100" dirty="0"/>
              <a:t>2 Kings (Samuel) 9: “And David was afraid of the Lord that day, saying, ‘How shall the ark of the Lord come to me?’</a:t>
            </a:r>
          </a:p>
          <a:p>
            <a:pPr lvl="1"/>
            <a:r>
              <a:rPr lang="en-US" sz="2100" dirty="0"/>
              <a:t>Luke 1:43: “And whence is this to me, that the Mother of my Lord should come to me?”</a:t>
            </a:r>
          </a:p>
        </p:txBody>
      </p:sp>
      <p:pic>
        <p:nvPicPr>
          <p:cNvPr id="7" name="Picture 6">
            <a:extLst>
              <a:ext uri="{FF2B5EF4-FFF2-40B4-BE49-F238E27FC236}">
                <a16:creationId xmlns:a16="http://schemas.microsoft.com/office/drawing/2014/main" id="{705A8902-28C7-6F04-19B2-86616871B051}"/>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63DFFDF9-A754-E2D4-7AF8-44389886DC9E}"/>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C03A23F9-9D12-48F8-E965-C31F79D00EC6}"/>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7B9F086E-CD4F-79D0-E09D-84627FD7702C}"/>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1BE8CB65-45A4-2A70-177F-B49F363B910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367824" y="2444696"/>
            <a:ext cx="3260945" cy="3573331"/>
          </a:xfrm>
          <a:prstGeom prst="rect">
            <a:avLst/>
          </a:prstGeom>
        </p:spPr>
      </p:pic>
    </p:spTree>
    <p:extLst>
      <p:ext uri="{BB962C8B-B14F-4D97-AF65-F5344CB8AC3E}">
        <p14:creationId xmlns:p14="http://schemas.microsoft.com/office/powerpoint/2010/main" val="870305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3857C-7EDA-98A4-44EB-82AEFD988192}"/>
              </a:ext>
            </a:extLst>
          </p:cNvPr>
          <p:cNvSpPr>
            <a:spLocks noGrp="1"/>
          </p:cNvSpPr>
          <p:nvPr>
            <p:ph type="title"/>
          </p:nvPr>
        </p:nvSpPr>
        <p:spPr/>
        <p:txBody>
          <a:bodyPr>
            <a:normAutofit fontScale="90000"/>
          </a:bodyPr>
          <a:lstStyle/>
          <a:p>
            <a:r>
              <a:rPr lang="en-US" dirty="0"/>
              <a:t>Why is Our Lady called the “New Ark of the Covenant” or “Ark of the New Covenant”? (2)</a:t>
            </a:r>
          </a:p>
        </p:txBody>
      </p:sp>
      <p:sp>
        <p:nvSpPr>
          <p:cNvPr id="3" name="Content Placeholder 2">
            <a:extLst>
              <a:ext uri="{FF2B5EF4-FFF2-40B4-BE49-F238E27FC236}">
                <a16:creationId xmlns:a16="http://schemas.microsoft.com/office/drawing/2014/main" id="{D2870031-20CA-5301-E97F-8BAE190405BE}"/>
              </a:ext>
            </a:extLst>
          </p:cNvPr>
          <p:cNvSpPr>
            <a:spLocks noGrp="1"/>
          </p:cNvSpPr>
          <p:nvPr>
            <p:ph idx="1"/>
          </p:nvPr>
        </p:nvSpPr>
        <p:spPr>
          <a:xfrm>
            <a:off x="744277" y="2556931"/>
            <a:ext cx="7666075" cy="3663116"/>
          </a:xfrm>
        </p:spPr>
        <p:txBody>
          <a:bodyPr>
            <a:noAutofit/>
          </a:bodyPr>
          <a:lstStyle/>
          <a:p>
            <a:r>
              <a:rPr lang="en-US" sz="1550" dirty="0"/>
              <a:t>Mother Mary is the New Ark of the Covenant, because she held Jesus within her. She like a tent, a tabernacle, containing Jesus, the new manna from Heaven, the Bread of Life Who nourishes us with His Body</a:t>
            </a:r>
          </a:p>
          <a:p>
            <a:r>
              <a:rPr lang="en-US" sz="1550" dirty="0"/>
              <a:t>Jesus is the king Who leads us. He has the spiritual authority of a priest, for He is the Eternal High Priest Who makes constant intercession for us, sacrificing His life for our salvation</a:t>
            </a:r>
          </a:p>
          <a:p>
            <a:r>
              <a:rPr lang="en-US" sz="1550" dirty="0"/>
              <a:t>Jesus is also the new lawgiver, the one Who gives the New Commandment to love each other as we love ourselves, and to love God with all of our hearts, minds, souls, and strength</a:t>
            </a:r>
          </a:p>
          <a:p>
            <a:r>
              <a:rPr lang="en-US" sz="1550" dirty="0"/>
              <a:t>Jesus is the fullness of time, the embodiment of God’s love, and brings everything together. He is priest, prophet, and king. Each item in the Old Ark of the Covenant is a symbol of what Christ would be, as priest, prophet, and king</a:t>
            </a:r>
          </a:p>
          <a:p>
            <a:r>
              <a:rPr lang="en-US" sz="1550" dirty="0"/>
              <a:t>This reminds us that we have a threefold call to holiness, too, as we are called to be like Christ, and to exercise the common priesthood to help everyone to come to know Him </a:t>
            </a:r>
          </a:p>
        </p:txBody>
      </p:sp>
      <p:pic>
        <p:nvPicPr>
          <p:cNvPr id="4" name="Picture 3">
            <a:extLst>
              <a:ext uri="{FF2B5EF4-FFF2-40B4-BE49-F238E27FC236}">
                <a16:creationId xmlns:a16="http://schemas.microsoft.com/office/drawing/2014/main" id="{DFEEA066-0A0F-CEEA-0BC4-A325A6AD744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084E4AF6-BB54-BFE7-2103-2131DC70D963}"/>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6" name="Picture 5">
            <a:extLst>
              <a:ext uri="{FF2B5EF4-FFF2-40B4-BE49-F238E27FC236}">
                <a16:creationId xmlns:a16="http://schemas.microsoft.com/office/drawing/2014/main" id="{7D7BA425-68D9-CDA4-1F25-E7067EF7454D}"/>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7" name="Picture 6">
            <a:extLst>
              <a:ext uri="{FF2B5EF4-FFF2-40B4-BE49-F238E27FC236}">
                <a16:creationId xmlns:a16="http://schemas.microsoft.com/office/drawing/2014/main" id="{82D89FBE-9D66-C083-9B99-B1FD45B7374E}"/>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0D2778BD-E11F-1B35-649C-FC82637E31D2}"/>
              </a:ext>
            </a:extLst>
          </p:cNvPr>
          <p:cNvPicPr>
            <a:picLocks noChangeAspect="1"/>
          </p:cNvPicPr>
          <p:nvPr/>
        </p:nvPicPr>
        <p:blipFill>
          <a:blip r:embed="rId6"/>
          <a:stretch>
            <a:fillRect/>
          </a:stretch>
        </p:blipFill>
        <p:spPr>
          <a:xfrm>
            <a:off x="8568954" y="2506750"/>
            <a:ext cx="2486246" cy="3588638"/>
          </a:xfrm>
          <a:prstGeom prst="rect">
            <a:avLst/>
          </a:prstGeom>
        </p:spPr>
      </p:pic>
    </p:spTree>
    <p:extLst>
      <p:ext uri="{BB962C8B-B14F-4D97-AF65-F5344CB8AC3E}">
        <p14:creationId xmlns:p14="http://schemas.microsoft.com/office/powerpoint/2010/main" val="196902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09E8-2F73-2403-A3C1-6812F03BA337}"/>
              </a:ext>
            </a:extLst>
          </p:cNvPr>
          <p:cNvSpPr>
            <a:spLocks noGrp="1"/>
          </p:cNvSpPr>
          <p:nvPr>
            <p:ph type="title"/>
          </p:nvPr>
        </p:nvSpPr>
        <p:spPr/>
        <p:txBody>
          <a:bodyPr>
            <a:normAutofit fontScale="90000"/>
          </a:bodyPr>
          <a:lstStyle/>
          <a:p>
            <a:r>
              <a:rPr lang="en-US" dirty="0"/>
              <a:t>How is Noah’s ark a Marian type in the Old Testament?</a:t>
            </a:r>
          </a:p>
        </p:txBody>
      </p:sp>
      <p:sp>
        <p:nvSpPr>
          <p:cNvPr id="3" name="Content Placeholder 2">
            <a:extLst>
              <a:ext uri="{FF2B5EF4-FFF2-40B4-BE49-F238E27FC236}">
                <a16:creationId xmlns:a16="http://schemas.microsoft.com/office/drawing/2014/main" id="{7A59C40F-5579-A131-924B-9A5C54EB396E}"/>
              </a:ext>
            </a:extLst>
          </p:cNvPr>
          <p:cNvSpPr>
            <a:spLocks noGrp="1"/>
          </p:cNvSpPr>
          <p:nvPr>
            <p:ph idx="1"/>
          </p:nvPr>
        </p:nvSpPr>
        <p:spPr>
          <a:xfrm>
            <a:off x="786809" y="2556932"/>
            <a:ext cx="6496493" cy="3460899"/>
          </a:xfrm>
        </p:spPr>
        <p:txBody>
          <a:bodyPr>
            <a:normAutofit fontScale="55000" lnSpcReduction="20000"/>
          </a:bodyPr>
          <a:lstStyle/>
          <a:p>
            <a:r>
              <a:rPr lang="en-US" dirty="0"/>
              <a:t>Noah’s ark is different from the Ark of the Covenant</a:t>
            </a:r>
          </a:p>
          <a:p>
            <a:r>
              <a:rPr lang="en-US" dirty="0"/>
              <a:t>The Ark of the Covenant is a receptacle holding tangible signs of how God has kept His promises to His people, His covenants, or agreements, with His children</a:t>
            </a:r>
          </a:p>
          <a:p>
            <a:r>
              <a:rPr lang="en-US" dirty="0"/>
              <a:t>Noah’s ark is a boat that was built to save animals and people from the destructive flood that God sent to cleanse the world from sin</a:t>
            </a:r>
          </a:p>
          <a:p>
            <a:r>
              <a:rPr lang="en-US" dirty="0"/>
              <a:t>Our Lady is similar to Noah’s ark, because she held Christ within her, and He is the Savior Who would rescue people from the destruction of sin, cleansing them with the living water from His Sacred Side, pierced on the Cross</a:t>
            </a:r>
          </a:p>
          <a:p>
            <a:r>
              <a:rPr lang="en-US" dirty="0"/>
              <a:t>Noah built the ark when God called him to; God called Our Lady to serve as the “ark” holding Jesus; both Noah and Our Lady said “yes” to God’s plan</a:t>
            </a:r>
          </a:p>
          <a:p>
            <a:r>
              <a:rPr lang="en-US" dirty="0"/>
              <a:t>The sign of God’s covenant with Noah, of his agreement with Noah, was a dove that came holding an olive branch after the flood</a:t>
            </a:r>
          </a:p>
          <a:p>
            <a:r>
              <a:rPr lang="en-US" dirty="0"/>
              <a:t>Jesus is the Prince of Peace Whose Passion started in the Garden of Gethsemane, an olive garden; He brought peace through His Sacrifice, restoring order by redeeming humanity from sin</a:t>
            </a:r>
          </a:p>
        </p:txBody>
      </p:sp>
      <p:pic>
        <p:nvPicPr>
          <p:cNvPr id="4" name="Picture 3">
            <a:extLst>
              <a:ext uri="{FF2B5EF4-FFF2-40B4-BE49-F238E27FC236}">
                <a16:creationId xmlns:a16="http://schemas.microsoft.com/office/drawing/2014/main" id="{5239A541-2A64-8C5A-C353-0CF053590824}"/>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F702B89F-DC52-B329-C59E-1505D62E66D9}"/>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7831"/>
            <a:ext cx="12195401" cy="839972"/>
          </a:xfrm>
          <a:prstGeom prst="rect">
            <a:avLst/>
          </a:prstGeom>
        </p:spPr>
      </p:pic>
      <p:pic>
        <p:nvPicPr>
          <p:cNvPr id="6" name="Picture 5">
            <a:extLst>
              <a:ext uri="{FF2B5EF4-FFF2-40B4-BE49-F238E27FC236}">
                <a16:creationId xmlns:a16="http://schemas.microsoft.com/office/drawing/2014/main" id="{CB2EBCC3-FB68-4385-1313-F96381725F6B}"/>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7" name="Picture 6">
            <a:extLst>
              <a:ext uri="{FF2B5EF4-FFF2-40B4-BE49-F238E27FC236}">
                <a16:creationId xmlns:a16="http://schemas.microsoft.com/office/drawing/2014/main" id="{05FA7301-903B-1C70-9C4C-B600830579ED}"/>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C6530307-FC1D-1B79-131D-C5F2D7894C8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867650" y="2428159"/>
            <a:ext cx="2754276" cy="3641670"/>
          </a:xfrm>
          <a:prstGeom prst="rect">
            <a:avLst/>
          </a:prstGeom>
        </p:spPr>
      </p:pic>
    </p:spTree>
    <p:extLst>
      <p:ext uri="{BB962C8B-B14F-4D97-AF65-F5344CB8AC3E}">
        <p14:creationId xmlns:p14="http://schemas.microsoft.com/office/powerpoint/2010/main" val="3812216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B1475-3490-7BB7-CE01-49D2FB03B47B}"/>
              </a:ext>
            </a:extLst>
          </p:cNvPr>
          <p:cNvSpPr>
            <a:spLocks noGrp="1"/>
          </p:cNvSpPr>
          <p:nvPr>
            <p:ph type="title"/>
          </p:nvPr>
        </p:nvSpPr>
        <p:spPr/>
        <p:txBody>
          <a:bodyPr/>
          <a:lstStyle/>
          <a:p>
            <a:r>
              <a:rPr lang="en-US" dirty="0"/>
              <a:t>How is Jacob’s ladder a Marian type?</a:t>
            </a:r>
          </a:p>
        </p:txBody>
      </p:sp>
      <p:sp>
        <p:nvSpPr>
          <p:cNvPr id="3" name="Content Placeholder 2">
            <a:extLst>
              <a:ext uri="{FF2B5EF4-FFF2-40B4-BE49-F238E27FC236}">
                <a16:creationId xmlns:a16="http://schemas.microsoft.com/office/drawing/2014/main" id="{F17AFA9D-E11B-00C1-4B37-7C958C4990D0}"/>
              </a:ext>
            </a:extLst>
          </p:cNvPr>
          <p:cNvSpPr>
            <a:spLocks noGrp="1"/>
          </p:cNvSpPr>
          <p:nvPr>
            <p:ph idx="1"/>
          </p:nvPr>
        </p:nvSpPr>
        <p:spPr>
          <a:xfrm>
            <a:off x="795671" y="2556932"/>
            <a:ext cx="7667845" cy="3461096"/>
          </a:xfrm>
        </p:spPr>
        <p:txBody>
          <a:bodyPr>
            <a:normAutofit fontScale="92500" lnSpcReduction="20000"/>
          </a:bodyPr>
          <a:lstStyle/>
          <a:p>
            <a:r>
              <a:rPr lang="en-US" dirty="0"/>
              <a:t>In the Old Testament, Jacob’s ladder was a bridge between Heaven and Earth. The holy angels would go back and forth, going up and down the ladder, bringing messages from Heaven to Earth, and from Earth to Heaven</a:t>
            </a:r>
          </a:p>
          <a:p>
            <a:r>
              <a:rPr lang="en-US" dirty="0"/>
              <a:t>This represents Our Lady’s role as a bridge between Heaven and Earth. When we pray for Our Lady to help us, she brings our petitions to Jesus in Heaven, and then responds to us. She helps us to climb the ladder to Heaven</a:t>
            </a:r>
          </a:p>
          <a:p>
            <a:r>
              <a:rPr lang="en-US" dirty="0"/>
              <a:t>In giving birth to Jesus, Who came down from Heaven to save souls on Earth, and to open up the gates of Heaven to us, Mother Mary served as a bridge between Earth and Heaven</a:t>
            </a:r>
          </a:p>
        </p:txBody>
      </p:sp>
      <p:pic>
        <p:nvPicPr>
          <p:cNvPr id="7" name="Picture 6">
            <a:extLst>
              <a:ext uri="{FF2B5EF4-FFF2-40B4-BE49-F238E27FC236}">
                <a16:creationId xmlns:a16="http://schemas.microsoft.com/office/drawing/2014/main" id="{8C9DC142-B731-501D-8586-8686E686842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C98B85FA-65B9-4BBD-65B3-BA47E7CD77E9}"/>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376C9450-D40A-AE2E-05A5-6149CF852AB2}"/>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84436A46-D99C-85DC-72A7-0E9CFD1E1ABF}"/>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42A3850C-41FA-F4D4-79AA-D2F203FA1C98}"/>
              </a:ext>
            </a:extLst>
          </p:cNvPr>
          <p:cNvPicPr>
            <a:picLocks noChangeAspect="1"/>
          </p:cNvPicPr>
          <p:nvPr/>
        </p:nvPicPr>
        <p:blipFill>
          <a:blip r:embed="rId6"/>
          <a:stretch>
            <a:fillRect/>
          </a:stretch>
        </p:blipFill>
        <p:spPr>
          <a:xfrm>
            <a:off x="8637623" y="2428158"/>
            <a:ext cx="2473399" cy="3570095"/>
          </a:xfrm>
          <a:prstGeom prst="rect">
            <a:avLst/>
          </a:prstGeom>
        </p:spPr>
      </p:pic>
    </p:spTree>
    <p:extLst>
      <p:ext uri="{BB962C8B-B14F-4D97-AF65-F5344CB8AC3E}">
        <p14:creationId xmlns:p14="http://schemas.microsoft.com/office/powerpoint/2010/main" val="992200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3E76-AA16-BCC4-8702-3E57A03679A1}"/>
              </a:ext>
            </a:extLst>
          </p:cNvPr>
          <p:cNvSpPr>
            <a:spLocks noGrp="1"/>
          </p:cNvSpPr>
          <p:nvPr>
            <p:ph type="title"/>
          </p:nvPr>
        </p:nvSpPr>
        <p:spPr/>
        <p:txBody>
          <a:bodyPr>
            <a:normAutofit fontScale="90000"/>
          </a:bodyPr>
          <a:lstStyle/>
          <a:p>
            <a:r>
              <a:rPr lang="en-US" dirty="0"/>
              <a:t>How is the closed door of the temple a Marian type?</a:t>
            </a:r>
          </a:p>
        </p:txBody>
      </p:sp>
      <p:sp>
        <p:nvSpPr>
          <p:cNvPr id="3" name="Content Placeholder 2">
            <a:extLst>
              <a:ext uri="{FF2B5EF4-FFF2-40B4-BE49-F238E27FC236}">
                <a16:creationId xmlns:a16="http://schemas.microsoft.com/office/drawing/2014/main" id="{F7D85B84-2C6B-F57F-A446-81A1B8B66080}"/>
              </a:ext>
            </a:extLst>
          </p:cNvPr>
          <p:cNvSpPr>
            <a:spLocks noGrp="1"/>
          </p:cNvSpPr>
          <p:nvPr>
            <p:ph idx="1"/>
          </p:nvPr>
        </p:nvSpPr>
        <p:spPr>
          <a:xfrm>
            <a:off x="816935" y="2492544"/>
            <a:ext cx="7997456" cy="3525483"/>
          </a:xfrm>
        </p:spPr>
        <p:txBody>
          <a:bodyPr>
            <a:normAutofit fontScale="92500" lnSpcReduction="10000"/>
          </a:bodyPr>
          <a:lstStyle/>
          <a:p>
            <a:r>
              <a:rPr lang="en-US" dirty="0"/>
              <a:t>The closed door of the Temple in the Old Testament prefigures Mother Mary’s perpetual virginity</a:t>
            </a:r>
          </a:p>
          <a:p>
            <a:r>
              <a:rPr lang="en-US" dirty="0"/>
              <a:t>The Temple was the Holy of Holies where God was Present</a:t>
            </a:r>
          </a:p>
          <a:p>
            <a:r>
              <a:rPr lang="en-US" dirty="0"/>
              <a:t>The door to the Temple remained closed to protect what was within</a:t>
            </a:r>
          </a:p>
          <a:p>
            <a:r>
              <a:rPr lang="en-US" dirty="0"/>
              <a:t>Our Lady was inviolable. She was similar to a temple, because she held Jesus, our Savior, within her: God was Present in her womb. The door to the temple would remain closed; we not only believe that Our Lady was a virgin at the time of Christ’s Birth, but that Our Lady remained a virgin for life</a:t>
            </a:r>
          </a:p>
          <a:p>
            <a:pPr marL="0" indent="0">
              <a:buNone/>
            </a:pPr>
            <a:endParaRPr lang="en-US" dirty="0"/>
          </a:p>
        </p:txBody>
      </p:sp>
      <p:pic>
        <p:nvPicPr>
          <p:cNvPr id="7" name="Picture 6">
            <a:extLst>
              <a:ext uri="{FF2B5EF4-FFF2-40B4-BE49-F238E27FC236}">
                <a16:creationId xmlns:a16="http://schemas.microsoft.com/office/drawing/2014/main" id="{D4F6015E-A9F9-CA6E-C745-524C9AF031BC}"/>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C3C479ED-094D-EA48-9E46-AEE9CF623ECE}"/>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1043B370-8C12-BB1F-125D-EA67F3284B57}"/>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5ACC6732-6798-C2F0-ED15-16D2F0A15CE4}"/>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A36A9A83-36DD-1D76-753E-58957ACDDC96}"/>
              </a:ext>
            </a:extLst>
          </p:cNvPr>
          <p:cNvPicPr>
            <a:picLocks noChangeAspect="1"/>
          </p:cNvPicPr>
          <p:nvPr/>
        </p:nvPicPr>
        <p:blipFill>
          <a:blip r:embed="rId6"/>
          <a:stretch>
            <a:fillRect/>
          </a:stretch>
        </p:blipFill>
        <p:spPr>
          <a:xfrm>
            <a:off x="8814391" y="2492542"/>
            <a:ext cx="2700154" cy="3383325"/>
          </a:xfrm>
          <a:prstGeom prst="rect">
            <a:avLst/>
          </a:prstGeom>
        </p:spPr>
      </p:pic>
    </p:spTree>
    <p:extLst>
      <p:ext uri="{BB962C8B-B14F-4D97-AF65-F5344CB8AC3E}">
        <p14:creationId xmlns:p14="http://schemas.microsoft.com/office/powerpoint/2010/main" val="4220793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F0A4D-6D63-6500-AE16-BDF7A793DFD4}"/>
              </a:ext>
            </a:extLst>
          </p:cNvPr>
          <p:cNvSpPr>
            <a:spLocks noGrp="1"/>
          </p:cNvSpPr>
          <p:nvPr>
            <p:ph type="title"/>
          </p:nvPr>
        </p:nvSpPr>
        <p:spPr/>
        <p:txBody>
          <a:bodyPr/>
          <a:lstStyle/>
          <a:p>
            <a:r>
              <a:rPr lang="en-US" dirty="0"/>
              <a:t>How is the Tower of David a Marian type?</a:t>
            </a:r>
          </a:p>
        </p:txBody>
      </p:sp>
      <p:sp>
        <p:nvSpPr>
          <p:cNvPr id="3" name="Content Placeholder 2">
            <a:extLst>
              <a:ext uri="{FF2B5EF4-FFF2-40B4-BE49-F238E27FC236}">
                <a16:creationId xmlns:a16="http://schemas.microsoft.com/office/drawing/2014/main" id="{B4C3DEBF-47AB-5300-1C78-E07F2BC3781D}"/>
              </a:ext>
            </a:extLst>
          </p:cNvPr>
          <p:cNvSpPr>
            <a:spLocks noGrp="1"/>
          </p:cNvSpPr>
          <p:nvPr>
            <p:ph idx="1"/>
          </p:nvPr>
        </p:nvSpPr>
        <p:spPr>
          <a:xfrm>
            <a:off x="870099" y="2542362"/>
            <a:ext cx="8114413" cy="3333505"/>
          </a:xfrm>
        </p:spPr>
        <p:txBody>
          <a:bodyPr>
            <a:normAutofit fontScale="70000" lnSpcReduction="20000"/>
          </a:bodyPr>
          <a:lstStyle/>
          <a:p>
            <a:r>
              <a:rPr lang="en-US" dirty="0"/>
              <a:t>The Tower of David is a tower of defense in battle</a:t>
            </a:r>
          </a:p>
          <a:p>
            <a:pPr lvl="1"/>
            <a:r>
              <a:rPr lang="en-US" dirty="0"/>
              <a:t>It is impenetrable; no opponents can break through. The tower remains strong, keeping people safe </a:t>
            </a:r>
          </a:p>
          <a:p>
            <a:pPr lvl="1"/>
            <a:r>
              <a:rPr lang="en-US" dirty="0"/>
              <a:t>It is a fortress on the tallest peak in Jerusalem</a:t>
            </a:r>
          </a:p>
          <a:p>
            <a:pPr lvl="1"/>
            <a:r>
              <a:rPr lang="en-US" dirty="0"/>
              <a:t>David is the King who prefigures Christ</a:t>
            </a:r>
          </a:p>
          <a:p>
            <a:r>
              <a:rPr lang="en-US" dirty="0"/>
              <a:t>Our Lady protects and defends us in the spiritual battle, keeping us close to Jesus</a:t>
            </a:r>
          </a:p>
          <a:p>
            <a:pPr lvl="1"/>
            <a:r>
              <a:rPr lang="en-US" dirty="0"/>
              <a:t>Our Lady is impenetrable, not only in a physical sense, but in a spiritual one: her faith cannot be shaken. She is unbreakable, because she stands by the Cross on Calvary Hill in Jerusalem, the tallest spiritual mountain to climb, remaining faithful to God, full of strong hope and love, without collapsing, without yielding to fear, sorrow, or anxiety</a:t>
            </a:r>
          </a:p>
          <a:p>
            <a:pPr lvl="1"/>
            <a:r>
              <a:rPr lang="en-US" dirty="0"/>
              <a:t>Our Lady helps us to remain strong when we face tall spiritual mountains to climb, leading us to progress gradually through stages of ascent</a:t>
            </a:r>
          </a:p>
          <a:p>
            <a:pPr lvl="1"/>
            <a:r>
              <a:rPr lang="en-US" dirty="0"/>
              <a:t>Remaining sheltered in the Hearts of Christ the King and Our Lady, Queen of Heaven, we are kept safe from spiritual danger</a:t>
            </a:r>
          </a:p>
        </p:txBody>
      </p:sp>
      <p:pic>
        <p:nvPicPr>
          <p:cNvPr id="7" name="Picture 6">
            <a:extLst>
              <a:ext uri="{FF2B5EF4-FFF2-40B4-BE49-F238E27FC236}">
                <a16:creationId xmlns:a16="http://schemas.microsoft.com/office/drawing/2014/main" id="{B1DF6119-342D-9161-C9AF-2B5EC1F92262}"/>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B26517E6-27FF-7995-7060-D98D4801FD8C}"/>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FBD71A97-A704-3C2C-41AF-92843D836094}"/>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672488C1-841E-D6B0-6630-767B106089BD}"/>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C3DCBF7C-8284-34F6-32F6-45084F2EF90F}"/>
              </a:ext>
            </a:extLst>
          </p:cNvPr>
          <p:cNvPicPr>
            <a:picLocks noChangeAspect="1"/>
          </p:cNvPicPr>
          <p:nvPr/>
        </p:nvPicPr>
        <p:blipFill>
          <a:blip r:embed="rId6"/>
          <a:stretch>
            <a:fillRect/>
          </a:stretch>
        </p:blipFill>
        <p:spPr>
          <a:xfrm>
            <a:off x="8998926" y="2542362"/>
            <a:ext cx="2322975" cy="3475666"/>
          </a:xfrm>
          <a:prstGeom prst="rect">
            <a:avLst/>
          </a:prstGeom>
        </p:spPr>
      </p:pic>
    </p:spTree>
    <p:extLst>
      <p:ext uri="{BB962C8B-B14F-4D97-AF65-F5344CB8AC3E}">
        <p14:creationId xmlns:p14="http://schemas.microsoft.com/office/powerpoint/2010/main" val="2749773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3567D-56AD-C032-77F0-45D2C1833252}"/>
              </a:ext>
            </a:extLst>
          </p:cNvPr>
          <p:cNvSpPr>
            <a:spLocks noGrp="1"/>
          </p:cNvSpPr>
          <p:nvPr>
            <p:ph type="title"/>
          </p:nvPr>
        </p:nvSpPr>
        <p:spPr/>
        <p:txBody>
          <a:bodyPr>
            <a:normAutofit fontScale="90000"/>
          </a:bodyPr>
          <a:lstStyle/>
          <a:p>
            <a:r>
              <a:rPr lang="en-US" dirty="0"/>
              <a:t>How does Our Lady fulfill Old Testament prophecies?</a:t>
            </a:r>
          </a:p>
        </p:txBody>
      </p:sp>
      <p:sp>
        <p:nvSpPr>
          <p:cNvPr id="3" name="Content Placeholder 2">
            <a:extLst>
              <a:ext uri="{FF2B5EF4-FFF2-40B4-BE49-F238E27FC236}">
                <a16:creationId xmlns:a16="http://schemas.microsoft.com/office/drawing/2014/main" id="{CC8EB9C8-F08D-8708-79B4-2A4ED48ADCEE}"/>
              </a:ext>
            </a:extLst>
          </p:cNvPr>
          <p:cNvSpPr>
            <a:spLocks noGrp="1"/>
          </p:cNvSpPr>
          <p:nvPr>
            <p:ph idx="1"/>
          </p:nvPr>
        </p:nvSpPr>
        <p:spPr>
          <a:xfrm>
            <a:off x="816936" y="2556932"/>
            <a:ext cx="7667845" cy="3461096"/>
          </a:xfrm>
        </p:spPr>
        <p:txBody>
          <a:bodyPr>
            <a:normAutofit fontScale="85000" lnSpcReduction="10000"/>
          </a:bodyPr>
          <a:lstStyle/>
          <a:p>
            <a:r>
              <a:rPr lang="en-US" dirty="0"/>
              <a:t>It was prophesied in the Old Testament that a virgin would give birth to the Savior, and Our Lady, a virgin, gave birth to Jesus after the Holy Spirit overshadowed her</a:t>
            </a:r>
          </a:p>
          <a:p>
            <a:pPr lvl="1"/>
            <a:r>
              <a:rPr lang="en-US" dirty="0"/>
              <a:t>Our Lady was consecrated to God completely: her parents had prayed for a child, and promised to consecrate their child to God if He gave them one. Our Lady was immaculately conceived, totally free of sin from the beginning of her existence, so that she could be consecrated for the special purpose of giving birth to Christ, the Savior. She was given in service to God at the age of three, when she went to live in the Temple. Her virginity was consecrated to God</a:t>
            </a:r>
          </a:p>
          <a:p>
            <a:pPr lvl="1"/>
            <a:r>
              <a:rPr lang="en-US" dirty="0"/>
              <a:t>St. Matthew quotes this prophecy from Isaiah 7:14</a:t>
            </a:r>
          </a:p>
          <a:p>
            <a:pPr lvl="2"/>
            <a:r>
              <a:rPr lang="en-US" dirty="0"/>
              <a:t>“Behold a virgin shall conceive, and bear a son, and his name shall be called Emmanuel.”</a:t>
            </a:r>
          </a:p>
          <a:p>
            <a:endParaRPr lang="en-US" dirty="0"/>
          </a:p>
          <a:p>
            <a:endParaRPr lang="en-US" dirty="0"/>
          </a:p>
        </p:txBody>
      </p:sp>
      <p:pic>
        <p:nvPicPr>
          <p:cNvPr id="7" name="Picture 6">
            <a:extLst>
              <a:ext uri="{FF2B5EF4-FFF2-40B4-BE49-F238E27FC236}">
                <a16:creationId xmlns:a16="http://schemas.microsoft.com/office/drawing/2014/main" id="{F90B8AEB-947F-3D45-48F9-C16DA2B52269}"/>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E39CE772-AB9A-C572-E84A-77CB8C10EDE3}"/>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304DE85D-DBFC-F2E2-8EB9-2307EB66836A}"/>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23E4C25D-47FF-F0A8-5BF5-8832DB264611}"/>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6CED8182-7D7B-F005-E239-D6AF58C89E75}"/>
              </a:ext>
            </a:extLst>
          </p:cNvPr>
          <p:cNvPicPr>
            <a:picLocks noChangeAspect="1"/>
          </p:cNvPicPr>
          <p:nvPr/>
        </p:nvPicPr>
        <p:blipFill>
          <a:blip r:embed="rId6"/>
          <a:stretch>
            <a:fillRect/>
          </a:stretch>
        </p:blipFill>
        <p:spPr>
          <a:xfrm>
            <a:off x="8628432" y="2428158"/>
            <a:ext cx="2555289" cy="3589869"/>
          </a:xfrm>
          <a:prstGeom prst="rect">
            <a:avLst/>
          </a:prstGeom>
        </p:spPr>
      </p:pic>
    </p:spTree>
    <p:extLst>
      <p:ext uri="{BB962C8B-B14F-4D97-AF65-F5344CB8AC3E}">
        <p14:creationId xmlns:p14="http://schemas.microsoft.com/office/powerpoint/2010/main" val="2522564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00AAC-0A34-D834-854A-76863681B0B0}"/>
              </a:ext>
            </a:extLst>
          </p:cNvPr>
          <p:cNvSpPr>
            <a:spLocks noGrp="1"/>
          </p:cNvSpPr>
          <p:nvPr>
            <p:ph type="title"/>
          </p:nvPr>
        </p:nvSpPr>
        <p:spPr/>
        <p:txBody>
          <a:bodyPr/>
          <a:lstStyle/>
          <a:p>
            <a:r>
              <a:rPr lang="en-US" dirty="0"/>
              <a:t>What is the Protoevangelium? </a:t>
            </a:r>
          </a:p>
        </p:txBody>
      </p:sp>
      <p:sp>
        <p:nvSpPr>
          <p:cNvPr id="3" name="Content Placeholder 2">
            <a:extLst>
              <a:ext uri="{FF2B5EF4-FFF2-40B4-BE49-F238E27FC236}">
                <a16:creationId xmlns:a16="http://schemas.microsoft.com/office/drawing/2014/main" id="{E6CE8E8D-667E-4E06-513D-E41D99E58107}"/>
              </a:ext>
            </a:extLst>
          </p:cNvPr>
          <p:cNvSpPr>
            <a:spLocks noGrp="1"/>
          </p:cNvSpPr>
          <p:nvPr>
            <p:ph idx="1"/>
          </p:nvPr>
        </p:nvSpPr>
        <p:spPr>
          <a:xfrm>
            <a:off x="816936" y="2492544"/>
            <a:ext cx="6881036" cy="3525483"/>
          </a:xfrm>
        </p:spPr>
        <p:txBody>
          <a:bodyPr>
            <a:normAutofit fontScale="77500" lnSpcReduction="20000"/>
          </a:bodyPr>
          <a:lstStyle/>
          <a:p>
            <a:r>
              <a:rPr lang="en-US" dirty="0"/>
              <a:t>The Protoevangelium is the “first gospel,” from the root word “proto” meaning “first.” The root “evangel” refers to the Gospel, the good news. To “evangelize” is to spread the good news</a:t>
            </a:r>
          </a:p>
          <a:p>
            <a:r>
              <a:rPr lang="en-US" dirty="0"/>
              <a:t>This writing is not actually one of the four Gospels in the New Testament, but prefigures them; it is the Book of Genesis in the Old Testament, and is the “first gospel,” because it tells the story of Adam and Eve, and foretells the coming of the New Adam and the New Eve</a:t>
            </a:r>
          </a:p>
          <a:p>
            <a:r>
              <a:rPr lang="en-US" dirty="0"/>
              <a:t>This is not to be confused with the Protoevangelium of James, which is not a biblical work, but an early Church writing that retold events recorded in the New Testament, without aligning completely with the narratives of the evangelists</a:t>
            </a:r>
          </a:p>
          <a:p>
            <a:endParaRPr lang="en-US" dirty="0"/>
          </a:p>
        </p:txBody>
      </p:sp>
      <p:pic>
        <p:nvPicPr>
          <p:cNvPr id="7" name="Picture 6">
            <a:extLst>
              <a:ext uri="{FF2B5EF4-FFF2-40B4-BE49-F238E27FC236}">
                <a16:creationId xmlns:a16="http://schemas.microsoft.com/office/drawing/2014/main" id="{4E645984-B7B5-86F4-F796-46F244EF96CC}"/>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66D397ED-D540-E26C-1EB3-9EE0F7038882}"/>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3FE224D5-AD36-8005-7FBA-733D071A75E9}"/>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3CFB8167-AEF1-D543-C3AF-7F0D5ED0ABEC}"/>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A9180C7B-AF0E-B26B-248B-6085FAE3D7E5}"/>
              </a:ext>
            </a:extLst>
          </p:cNvPr>
          <p:cNvPicPr>
            <a:picLocks noChangeAspect="1"/>
          </p:cNvPicPr>
          <p:nvPr/>
        </p:nvPicPr>
        <p:blipFill>
          <a:blip r:embed="rId6"/>
          <a:stretch>
            <a:fillRect/>
          </a:stretch>
        </p:blipFill>
        <p:spPr>
          <a:xfrm>
            <a:off x="8354532" y="2419174"/>
            <a:ext cx="2399235" cy="3598853"/>
          </a:xfrm>
          <a:prstGeom prst="rect">
            <a:avLst/>
          </a:prstGeom>
        </p:spPr>
      </p:pic>
    </p:spTree>
    <p:extLst>
      <p:ext uri="{BB962C8B-B14F-4D97-AF65-F5344CB8AC3E}">
        <p14:creationId xmlns:p14="http://schemas.microsoft.com/office/powerpoint/2010/main" val="2932459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D6532-A039-E0BD-04A6-4F4A6EEFF1E5}"/>
              </a:ext>
            </a:extLst>
          </p:cNvPr>
          <p:cNvSpPr>
            <a:spLocks noGrp="1"/>
          </p:cNvSpPr>
          <p:nvPr>
            <p:ph type="title"/>
          </p:nvPr>
        </p:nvSpPr>
        <p:spPr/>
        <p:txBody>
          <a:bodyPr>
            <a:normAutofit fontScale="90000"/>
          </a:bodyPr>
          <a:lstStyle/>
          <a:p>
            <a:r>
              <a:rPr lang="en-US" dirty="0"/>
              <a:t>How does Our Lady harmonize the two Testaments of the Bible?</a:t>
            </a:r>
          </a:p>
        </p:txBody>
      </p:sp>
      <p:sp>
        <p:nvSpPr>
          <p:cNvPr id="3" name="Content Placeholder 2">
            <a:extLst>
              <a:ext uri="{FF2B5EF4-FFF2-40B4-BE49-F238E27FC236}">
                <a16:creationId xmlns:a16="http://schemas.microsoft.com/office/drawing/2014/main" id="{E8F31D31-0D1A-2ECB-51F7-6305B6C2D213}"/>
              </a:ext>
            </a:extLst>
          </p:cNvPr>
          <p:cNvSpPr>
            <a:spLocks noGrp="1"/>
          </p:cNvSpPr>
          <p:nvPr>
            <p:ph idx="1"/>
          </p:nvPr>
        </p:nvSpPr>
        <p:spPr>
          <a:xfrm>
            <a:off x="765543" y="2428159"/>
            <a:ext cx="7485321" cy="3589869"/>
          </a:xfrm>
        </p:spPr>
        <p:txBody>
          <a:bodyPr>
            <a:noAutofit/>
          </a:bodyPr>
          <a:lstStyle/>
          <a:p>
            <a:r>
              <a:rPr lang="en-US" sz="1450" dirty="0"/>
              <a:t>Mary is the Mother of Jesus, Who is the fullness of time. Jesus brings together past, present, and future. Our Lady, in giving birth to Christ, participates in redemption with Him, serving as the co-redemptrix; she is the spiritual mother of everyone, so she, too, brings people together, transcending time and place</a:t>
            </a:r>
          </a:p>
          <a:p>
            <a:r>
              <a:rPr lang="en-US" sz="1450" dirty="0"/>
              <a:t>Our Lady represents the Old Testament, because she was faithful to Jewish law, an obedient daughter of Israel, but she fully embraced Jesus as the new lawgiver, and accepted the new law, so she represents the New Testament as well, bridging the two Testaments</a:t>
            </a:r>
          </a:p>
          <a:p>
            <a:r>
              <a:rPr lang="en-US" sz="1450" dirty="0"/>
              <a:t>Our Lady brings together Sacred Scripture and Sacred Tradition, for she gives birth to Jesus, Who institutes all of the sacraments that make up Sacred Tradition; Sacred Scripture is the word of God, and Sacred Tradition is the Word made Flesh; Jesus brings all of the Scriptural prophecies to life</a:t>
            </a:r>
          </a:p>
          <a:p>
            <a:r>
              <a:rPr lang="en-US" sz="1450" dirty="0"/>
              <a:t>Our Lady was loyal to God the Father, God the Son, and God the Holy Spirit, following their will. She said “yes” to God the Father’s plan for her to give birth to Jesus, the Savior prefigured in the Old Testament, Who fulfilled all past prophecies in the New Testament</a:t>
            </a:r>
          </a:p>
        </p:txBody>
      </p:sp>
      <p:pic>
        <p:nvPicPr>
          <p:cNvPr id="7" name="Picture 6">
            <a:extLst>
              <a:ext uri="{FF2B5EF4-FFF2-40B4-BE49-F238E27FC236}">
                <a16:creationId xmlns:a16="http://schemas.microsoft.com/office/drawing/2014/main" id="{D1B2944F-1A5C-F27F-DB8F-DB1A67737C6A}"/>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8F7CE0B4-4A35-7A1C-8CA6-B8C2A1D0C994}"/>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B0379531-E7BC-E31C-F4E3-6101B97DEC3E}"/>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1826437A-2BC1-2F54-6A17-C868008A9E67}"/>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D61C21A3-3FB0-DAE0-F02C-5C329F7234E1}"/>
              </a:ext>
            </a:extLst>
          </p:cNvPr>
          <p:cNvPicPr>
            <a:picLocks noChangeAspect="1"/>
          </p:cNvPicPr>
          <p:nvPr/>
        </p:nvPicPr>
        <p:blipFill>
          <a:blip r:embed="rId6"/>
          <a:stretch>
            <a:fillRect/>
          </a:stretch>
        </p:blipFill>
        <p:spPr>
          <a:xfrm>
            <a:off x="8381252" y="2521466"/>
            <a:ext cx="3106648" cy="3496561"/>
          </a:xfrm>
          <a:prstGeom prst="rect">
            <a:avLst/>
          </a:prstGeom>
        </p:spPr>
      </p:pic>
    </p:spTree>
    <p:extLst>
      <p:ext uri="{BB962C8B-B14F-4D97-AF65-F5344CB8AC3E}">
        <p14:creationId xmlns:p14="http://schemas.microsoft.com/office/powerpoint/2010/main" val="1659999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74191-CCBA-9404-63FC-ED24B6B3AED0}"/>
              </a:ext>
            </a:extLst>
          </p:cNvPr>
          <p:cNvSpPr>
            <a:spLocks noGrp="1"/>
          </p:cNvSpPr>
          <p:nvPr>
            <p:ph type="title"/>
          </p:nvPr>
        </p:nvSpPr>
        <p:spPr/>
        <p:txBody>
          <a:bodyPr>
            <a:normAutofit fontScale="90000"/>
          </a:bodyPr>
          <a:lstStyle/>
          <a:p>
            <a:r>
              <a:rPr lang="en-US" sz="3600" dirty="0"/>
              <a:t>From her words and actions recorded in Scripture, what does Our Lady teach us about honoring God? (1)</a:t>
            </a:r>
          </a:p>
        </p:txBody>
      </p:sp>
      <p:sp>
        <p:nvSpPr>
          <p:cNvPr id="3" name="Content Placeholder 2">
            <a:extLst>
              <a:ext uri="{FF2B5EF4-FFF2-40B4-BE49-F238E27FC236}">
                <a16:creationId xmlns:a16="http://schemas.microsoft.com/office/drawing/2014/main" id="{B176CE20-26B8-134B-BA9F-F76BF3FA617E}"/>
              </a:ext>
            </a:extLst>
          </p:cNvPr>
          <p:cNvSpPr>
            <a:spLocks noGrp="1"/>
          </p:cNvSpPr>
          <p:nvPr>
            <p:ph idx="1"/>
          </p:nvPr>
        </p:nvSpPr>
        <p:spPr>
          <a:xfrm>
            <a:off x="776178" y="2492544"/>
            <a:ext cx="7751134" cy="3525484"/>
          </a:xfrm>
        </p:spPr>
        <p:txBody>
          <a:bodyPr>
            <a:normAutofit fontScale="92500" lnSpcReduction="20000"/>
          </a:bodyPr>
          <a:lstStyle/>
          <a:p>
            <a:r>
              <a:rPr lang="en-US" dirty="0"/>
              <a:t>“Let it be done unto me according to Thy word”</a:t>
            </a:r>
          </a:p>
          <a:p>
            <a:pPr lvl="1"/>
            <a:r>
              <a:rPr lang="en-US" dirty="0"/>
              <a:t>Our Lady gives herself entirely to the service of God. She trusts in Him to do what will be best. She humbly offers herself as a vessel, through which miracles may be worked</a:t>
            </a:r>
          </a:p>
          <a:p>
            <a:pPr lvl="1"/>
            <a:r>
              <a:rPr lang="en-US" dirty="0"/>
              <a:t>Our Lady always reflects and echoes Christ. He was obedient to God, saying “Thy will be done” and embracing the Cross</a:t>
            </a:r>
          </a:p>
          <a:p>
            <a:r>
              <a:rPr lang="en-US" dirty="0"/>
              <a:t>“My soul doth magnify the Lord”</a:t>
            </a:r>
          </a:p>
          <a:p>
            <a:pPr lvl="1"/>
            <a:r>
              <a:rPr lang="en-US" dirty="0"/>
              <a:t>Our Lady honors God by giving Him all of the glory, never taking any credit for herself. She wants to shine for God, instead of placing herself in the spotlight. Our Lady knows that she is a creature of God, a creation, who is meant to adore the Creator</a:t>
            </a:r>
          </a:p>
        </p:txBody>
      </p:sp>
      <p:pic>
        <p:nvPicPr>
          <p:cNvPr id="7" name="Picture 6">
            <a:extLst>
              <a:ext uri="{FF2B5EF4-FFF2-40B4-BE49-F238E27FC236}">
                <a16:creationId xmlns:a16="http://schemas.microsoft.com/office/drawing/2014/main" id="{4E5A2FB0-69EE-D878-704E-A4EFDFBC3602}"/>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E352F49C-FD93-9FDE-B7E7-DD5CB3264955}"/>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F2D6CDB4-7981-BD36-7C56-E04BF5FF6009}"/>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96A2E6A1-B1B1-FA46-7B2F-EC243E8C372D}"/>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D21F03B7-560B-FD98-1969-50301F5264D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612371" y="2428158"/>
            <a:ext cx="2540574" cy="3589869"/>
          </a:xfrm>
          <a:prstGeom prst="rect">
            <a:avLst/>
          </a:prstGeom>
        </p:spPr>
      </p:pic>
    </p:spTree>
    <p:extLst>
      <p:ext uri="{BB962C8B-B14F-4D97-AF65-F5344CB8AC3E}">
        <p14:creationId xmlns:p14="http://schemas.microsoft.com/office/powerpoint/2010/main" val="3088563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FD352-7559-F477-D2A9-2A94AE12A84C}"/>
              </a:ext>
            </a:extLst>
          </p:cNvPr>
          <p:cNvSpPr>
            <a:spLocks noGrp="1"/>
          </p:cNvSpPr>
          <p:nvPr>
            <p:ph type="title"/>
          </p:nvPr>
        </p:nvSpPr>
        <p:spPr/>
        <p:txBody>
          <a:bodyPr>
            <a:normAutofit/>
          </a:bodyPr>
          <a:lstStyle/>
          <a:p>
            <a:r>
              <a:rPr lang="en-US" sz="3200" dirty="0"/>
              <a:t>From her words and actions recorded in Scripture, what does Our Lady teach us about honoring God? (2)</a:t>
            </a:r>
          </a:p>
        </p:txBody>
      </p:sp>
      <p:sp>
        <p:nvSpPr>
          <p:cNvPr id="3" name="Content Placeholder 2">
            <a:extLst>
              <a:ext uri="{FF2B5EF4-FFF2-40B4-BE49-F238E27FC236}">
                <a16:creationId xmlns:a16="http://schemas.microsoft.com/office/drawing/2014/main" id="{AB1A88DE-1B53-B497-CF82-B9991F96E37A}"/>
              </a:ext>
            </a:extLst>
          </p:cNvPr>
          <p:cNvSpPr>
            <a:spLocks noGrp="1"/>
          </p:cNvSpPr>
          <p:nvPr>
            <p:ph idx="1"/>
          </p:nvPr>
        </p:nvSpPr>
        <p:spPr>
          <a:xfrm>
            <a:off x="733646" y="2428159"/>
            <a:ext cx="7495954" cy="3589869"/>
          </a:xfrm>
        </p:spPr>
        <p:txBody>
          <a:bodyPr>
            <a:normAutofit fontScale="85000" lnSpcReduction="10000"/>
          </a:bodyPr>
          <a:lstStyle/>
          <a:p>
            <a:r>
              <a:rPr lang="en-US" dirty="0"/>
              <a:t>“Your father and I have sought Thee” </a:t>
            </a:r>
          </a:p>
          <a:p>
            <a:pPr lvl="1"/>
            <a:r>
              <a:rPr lang="en-US" dirty="0"/>
              <a:t>When Our Lady found Jesus after He had been lost at the Temple, she expressed her worry for Him, asking where He had been. She reminds us that when we are anxious, or dealing with loss, we should always seek out Jesus, in Whom we find all that we need; we should never give up in seeking out Jesus</a:t>
            </a:r>
          </a:p>
          <a:p>
            <a:r>
              <a:rPr lang="en-US" dirty="0"/>
              <a:t>“Do what He tells you”</a:t>
            </a:r>
          </a:p>
          <a:p>
            <a:pPr lvl="1"/>
            <a:r>
              <a:rPr lang="en-US" dirty="0"/>
              <a:t>Our Lady called the servants at the Wedding at Cana to follow Christ’s instructions so that He could help the newlywed couple after they ran out of wine at their wedding feast. In being obedient to Jesus, great miracles can be worked; Jesus will receive our open hearts, and fill them with His love. Our Lady implores us to go to her Son when we are in need; she teaches us to be faithful to Him, like she was</a:t>
            </a:r>
          </a:p>
          <a:p>
            <a:endParaRPr lang="en-US" dirty="0"/>
          </a:p>
        </p:txBody>
      </p:sp>
      <p:pic>
        <p:nvPicPr>
          <p:cNvPr id="4" name="Picture 3">
            <a:extLst>
              <a:ext uri="{FF2B5EF4-FFF2-40B4-BE49-F238E27FC236}">
                <a16:creationId xmlns:a16="http://schemas.microsoft.com/office/drawing/2014/main" id="{23892E9F-B239-E44D-6E6E-52BFF12E1A82}"/>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6" name="Picture 5">
            <a:extLst>
              <a:ext uri="{FF2B5EF4-FFF2-40B4-BE49-F238E27FC236}">
                <a16:creationId xmlns:a16="http://schemas.microsoft.com/office/drawing/2014/main" id="{DE35209C-B1C9-2815-A4B6-C93DB4576AFB}"/>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7" name="Picture 6">
            <a:extLst>
              <a:ext uri="{FF2B5EF4-FFF2-40B4-BE49-F238E27FC236}">
                <a16:creationId xmlns:a16="http://schemas.microsoft.com/office/drawing/2014/main" id="{180BF468-8103-3C11-5EB6-437BD67676EA}"/>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8" name="Picture 7">
            <a:extLst>
              <a:ext uri="{FF2B5EF4-FFF2-40B4-BE49-F238E27FC236}">
                <a16:creationId xmlns:a16="http://schemas.microsoft.com/office/drawing/2014/main" id="{09CC80B4-D030-8B71-6A36-C0161158D9DB}"/>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9" name="Picture 8">
            <a:extLst>
              <a:ext uri="{FF2B5EF4-FFF2-40B4-BE49-F238E27FC236}">
                <a16:creationId xmlns:a16="http://schemas.microsoft.com/office/drawing/2014/main" id="{D65BBC91-E260-FF9E-47B4-B8BCF7D3EC15}"/>
              </a:ext>
            </a:extLst>
          </p:cNvPr>
          <p:cNvPicPr>
            <a:picLocks noChangeAspect="1"/>
          </p:cNvPicPr>
          <p:nvPr/>
        </p:nvPicPr>
        <p:blipFill>
          <a:blip r:embed="rId6"/>
          <a:stretch>
            <a:fillRect/>
          </a:stretch>
        </p:blipFill>
        <p:spPr>
          <a:xfrm>
            <a:off x="8229600" y="2428160"/>
            <a:ext cx="3381375" cy="3589868"/>
          </a:xfrm>
          <a:prstGeom prst="rect">
            <a:avLst/>
          </a:prstGeom>
        </p:spPr>
      </p:pic>
    </p:spTree>
    <p:extLst>
      <p:ext uri="{BB962C8B-B14F-4D97-AF65-F5344CB8AC3E}">
        <p14:creationId xmlns:p14="http://schemas.microsoft.com/office/powerpoint/2010/main" val="2728922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7734-E3EF-4FFA-76CE-5F375C436E90}"/>
              </a:ext>
            </a:extLst>
          </p:cNvPr>
          <p:cNvSpPr>
            <a:spLocks noGrp="1"/>
          </p:cNvSpPr>
          <p:nvPr>
            <p:ph type="title"/>
          </p:nvPr>
        </p:nvSpPr>
        <p:spPr/>
        <p:txBody>
          <a:bodyPr>
            <a:noAutofit/>
          </a:bodyPr>
          <a:lstStyle/>
          <a:p>
            <a:r>
              <a:rPr lang="en-US" sz="3000" dirty="0"/>
              <a:t>How may we carry our learnings about Marian typology going forward, or how might we learn more about this subject?</a:t>
            </a:r>
          </a:p>
        </p:txBody>
      </p:sp>
      <p:sp>
        <p:nvSpPr>
          <p:cNvPr id="3" name="Content Placeholder 2">
            <a:extLst>
              <a:ext uri="{FF2B5EF4-FFF2-40B4-BE49-F238E27FC236}">
                <a16:creationId xmlns:a16="http://schemas.microsoft.com/office/drawing/2014/main" id="{7D0BC4BB-6E79-E704-E3C8-CBA573D98F3F}"/>
              </a:ext>
            </a:extLst>
          </p:cNvPr>
          <p:cNvSpPr>
            <a:spLocks noGrp="1"/>
          </p:cNvSpPr>
          <p:nvPr>
            <p:ph idx="1"/>
          </p:nvPr>
        </p:nvSpPr>
        <p:spPr>
          <a:xfrm>
            <a:off x="786808" y="2556931"/>
            <a:ext cx="7060019" cy="3318937"/>
          </a:xfrm>
        </p:spPr>
        <p:txBody>
          <a:bodyPr>
            <a:normAutofit fontScale="62500" lnSpcReduction="20000"/>
          </a:bodyPr>
          <a:lstStyle/>
          <a:p>
            <a:r>
              <a:rPr lang="en-US" dirty="0"/>
              <a:t>Read </a:t>
            </a:r>
            <a:r>
              <a:rPr lang="en-US" i="1" dirty="0"/>
              <a:t>Daughter Zion </a:t>
            </a:r>
            <a:r>
              <a:rPr lang="en-US" dirty="0"/>
              <a:t>by Cardinal Ratzinger (Pope Benedict XVI) to understand the Church’s Marian belief, especially as applied from Scriptural analysis</a:t>
            </a:r>
          </a:p>
          <a:p>
            <a:r>
              <a:rPr lang="en-US" dirty="0"/>
              <a:t>Pray the Scriptural rosary</a:t>
            </a:r>
          </a:p>
          <a:p>
            <a:pPr lvl="1"/>
            <a:r>
              <a:rPr lang="en-US" dirty="0"/>
              <a:t>Use a booklet with Scripture verses associated with each Mystery</a:t>
            </a:r>
          </a:p>
          <a:p>
            <a:r>
              <a:rPr lang="en-US" dirty="0"/>
              <a:t>Pray the Little Office of the Blessed Virgin Mary, or say seven “Glory Be” prayers per day, meditating on the joys and sorrows in Our Lady’s life, and thanking God for her</a:t>
            </a:r>
          </a:p>
          <a:p>
            <a:r>
              <a:rPr lang="en-US" dirty="0"/>
              <a:t>Contemplate how to apply the virtues that Mary and her types exhibit: pray to grow in faithfulness to God, and to open the eyes of your soul to see how God has been faithful to you in your life</a:t>
            </a:r>
          </a:p>
          <a:p>
            <a:r>
              <a:rPr lang="en-US" dirty="0"/>
              <a:t>Engage in </a:t>
            </a:r>
            <a:r>
              <a:rPr lang="en-US" dirty="0" err="1"/>
              <a:t>visio</a:t>
            </a:r>
            <a:r>
              <a:rPr lang="en-US" dirty="0"/>
              <a:t> </a:t>
            </a:r>
            <a:r>
              <a:rPr lang="en-US" dirty="0" err="1"/>
              <a:t>divina</a:t>
            </a:r>
            <a:r>
              <a:rPr lang="en-US" dirty="0"/>
              <a:t>: look at paintings of Old Testament scenes featuring Marian types such as Esther, and spend time contemplating how they prefigure Our Lady; journal about the similarities or differences you see, and think about how you can embody the spirit of Our Lady, inviting her more deeply into your heart, and cherishing her as a treasure therein</a:t>
            </a:r>
          </a:p>
          <a:p>
            <a:endParaRPr lang="en-US" dirty="0"/>
          </a:p>
        </p:txBody>
      </p:sp>
      <p:pic>
        <p:nvPicPr>
          <p:cNvPr id="4" name="Picture 3">
            <a:extLst>
              <a:ext uri="{FF2B5EF4-FFF2-40B4-BE49-F238E27FC236}">
                <a16:creationId xmlns:a16="http://schemas.microsoft.com/office/drawing/2014/main" id="{EE14D957-C3EA-A9B4-2BE0-71E98C1B7088}"/>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6" name="Picture 5">
            <a:extLst>
              <a:ext uri="{FF2B5EF4-FFF2-40B4-BE49-F238E27FC236}">
                <a16:creationId xmlns:a16="http://schemas.microsoft.com/office/drawing/2014/main" id="{89CC3AA4-C9E1-F9B1-EF70-B3E2B8C8184B}"/>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7" name="Picture 6">
            <a:extLst>
              <a:ext uri="{FF2B5EF4-FFF2-40B4-BE49-F238E27FC236}">
                <a16:creationId xmlns:a16="http://schemas.microsoft.com/office/drawing/2014/main" id="{4C3A4D2A-6045-8BD8-A684-F44406B0A028}"/>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8" name="Picture 7">
            <a:extLst>
              <a:ext uri="{FF2B5EF4-FFF2-40B4-BE49-F238E27FC236}">
                <a16:creationId xmlns:a16="http://schemas.microsoft.com/office/drawing/2014/main" id="{4133028D-6225-9A41-CD3F-95E91C15F398}"/>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9" name="Picture 8">
            <a:extLst>
              <a:ext uri="{FF2B5EF4-FFF2-40B4-BE49-F238E27FC236}">
                <a16:creationId xmlns:a16="http://schemas.microsoft.com/office/drawing/2014/main" id="{D4B625B9-EE22-8B41-44F7-946C5A4E35C2}"/>
              </a:ext>
            </a:extLst>
          </p:cNvPr>
          <p:cNvPicPr>
            <a:picLocks noChangeAspect="1"/>
          </p:cNvPicPr>
          <p:nvPr/>
        </p:nvPicPr>
        <p:blipFill>
          <a:blip r:embed="rId6"/>
          <a:stretch>
            <a:fillRect/>
          </a:stretch>
        </p:blipFill>
        <p:spPr>
          <a:xfrm>
            <a:off x="8729689" y="2492545"/>
            <a:ext cx="2301761" cy="3525483"/>
          </a:xfrm>
          <a:prstGeom prst="rect">
            <a:avLst/>
          </a:prstGeom>
        </p:spPr>
      </p:pic>
    </p:spTree>
    <p:extLst>
      <p:ext uri="{BB962C8B-B14F-4D97-AF65-F5344CB8AC3E}">
        <p14:creationId xmlns:p14="http://schemas.microsoft.com/office/powerpoint/2010/main" val="3785861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64F92-5BAA-AE9D-625F-5166336277C2}"/>
              </a:ext>
            </a:extLst>
          </p:cNvPr>
          <p:cNvSpPr>
            <a:spLocks noGrp="1"/>
          </p:cNvSpPr>
          <p:nvPr>
            <p:ph type="title"/>
          </p:nvPr>
        </p:nvSpPr>
        <p:spPr/>
        <p:txBody>
          <a:bodyPr>
            <a:normAutofit/>
          </a:bodyPr>
          <a:lstStyle/>
          <a:p>
            <a:r>
              <a:rPr lang="en-US" sz="3600" dirty="0"/>
              <a:t>How does the Holy Rosary allow us to grow closer to Our Lady through Scripture?</a:t>
            </a:r>
          </a:p>
        </p:txBody>
      </p:sp>
      <p:sp>
        <p:nvSpPr>
          <p:cNvPr id="3" name="Content Placeholder 2">
            <a:extLst>
              <a:ext uri="{FF2B5EF4-FFF2-40B4-BE49-F238E27FC236}">
                <a16:creationId xmlns:a16="http://schemas.microsoft.com/office/drawing/2014/main" id="{55ED4C48-7C5F-45C6-6FC8-7B60CFF6C11E}"/>
              </a:ext>
            </a:extLst>
          </p:cNvPr>
          <p:cNvSpPr>
            <a:spLocks noGrp="1"/>
          </p:cNvSpPr>
          <p:nvPr>
            <p:ph idx="1"/>
          </p:nvPr>
        </p:nvSpPr>
        <p:spPr>
          <a:xfrm>
            <a:off x="838201" y="2556932"/>
            <a:ext cx="8050618" cy="3461096"/>
          </a:xfrm>
        </p:spPr>
        <p:txBody>
          <a:bodyPr>
            <a:normAutofit fontScale="70000" lnSpcReduction="20000"/>
          </a:bodyPr>
          <a:lstStyle/>
          <a:p>
            <a:r>
              <a:rPr lang="en-US" dirty="0"/>
              <a:t>The Holy Rosary is a Scriptural prayer</a:t>
            </a:r>
          </a:p>
          <a:p>
            <a:pPr lvl="1"/>
            <a:r>
              <a:rPr lang="en-US" dirty="0"/>
              <a:t>The “Hail Mary” prayer comes from lines in Sacred Scripture, starting with the archangel St. Gabriel’s greeting to Mother Mary: “Hail, Mary, full of grace, the Lord is with Thee.”</a:t>
            </a:r>
          </a:p>
          <a:p>
            <a:r>
              <a:rPr lang="en-US" dirty="0"/>
              <a:t>One can pray a Scriptural rosary by meditating on the lines of Sacred Scripture that have to do with each Mystery, such as the Annunciation or the Nativity of Our Lord, which are part of the Joyful Mysteries of the Holy Rosary</a:t>
            </a:r>
          </a:p>
          <a:p>
            <a:r>
              <a:rPr lang="en-US" dirty="0"/>
              <a:t>Our Lady has asked people throughout history to pray the Holy Rosary. Fulfilling her request will console her Immaculate Heart. Our Lady gives us what we need to be fulfilled, so praying the Holy Rosary will make us happy, too, as we meditate on the faithfulness of our Blessed Mother to God, meditating on her fidelity as we pray each Mystery</a:t>
            </a:r>
          </a:p>
          <a:p>
            <a:r>
              <a:rPr lang="en-US" dirty="0"/>
              <a:t>We also contemplate Jesus’ goodness and faithfulness when we pray the Holy Rosary, which brings the greatest joy to Our Lady, because she loves for her Son to be given glory. We learn from the example of Jesus, and with Mary’s guidance, can become more like Him, so that we become closer sons and daughters to Mother Mary</a:t>
            </a:r>
          </a:p>
        </p:txBody>
      </p:sp>
      <p:pic>
        <p:nvPicPr>
          <p:cNvPr id="7" name="Picture 6">
            <a:extLst>
              <a:ext uri="{FF2B5EF4-FFF2-40B4-BE49-F238E27FC236}">
                <a16:creationId xmlns:a16="http://schemas.microsoft.com/office/drawing/2014/main" id="{077E1F76-A15A-28F8-EE70-E08406784829}"/>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A8996E65-68D8-6CB6-FFDF-95F07B2DA06E}"/>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1B52922A-78A5-C147-DFDA-17309CA74AD0}"/>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B4DA33FC-61EB-0AF1-9D1A-41FE01F0EFE5}"/>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0D537619-BE37-C456-2501-B4AE9453691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993830" y="2556932"/>
            <a:ext cx="2620259" cy="3461096"/>
          </a:xfrm>
          <a:prstGeom prst="rect">
            <a:avLst/>
          </a:prstGeom>
        </p:spPr>
      </p:pic>
    </p:spTree>
    <p:extLst>
      <p:ext uri="{BB962C8B-B14F-4D97-AF65-F5344CB8AC3E}">
        <p14:creationId xmlns:p14="http://schemas.microsoft.com/office/powerpoint/2010/main" val="2409496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9820A-FB74-9501-6EC9-14F558B2E3F4}"/>
              </a:ext>
            </a:extLst>
          </p:cNvPr>
          <p:cNvSpPr>
            <a:spLocks noGrp="1"/>
          </p:cNvSpPr>
          <p:nvPr>
            <p:ph type="title"/>
          </p:nvPr>
        </p:nvSpPr>
        <p:spPr/>
        <p:txBody>
          <a:bodyPr>
            <a:noAutofit/>
          </a:bodyPr>
          <a:lstStyle/>
          <a:p>
            <a:r>
              <a:rPr lang="en-US" sz="3400" dirty="0"/>
              <a:t>How does praying the Litany of the Blessed Virgin Mary allow us to deepen our relationship with Our Lady through Scriptural engagement?</a:t>
            </a:r>
          </a:p>
        </p:txBody>
      </p:sp>
      <p:sp>
        <p:nvSpPr>
          <p:cNvPr id="3" name="Content Placeholder 2">
            <a:extLst>
              <a:ext uri="{FF2B5EF4-FFF2-40B4-BE49-F238E27FC236}">
                <a16:creationId xmlns:a16="http://schemas.microsoft.com/office/drawing/2014/main" id="{9667EC12-6A57-30FE-8FEE-922D0AFDE6C3}"/>
              </a:ext>
            </a:extLst>
          </p:cNvPr>
          <p:cNvSpPr>
            <a:spLocks noGrp="1"/>
          </p:cNvSpPr>
          <p:nvPr>
            <p:ph idx="1"/>
          </p:nvPr>
        </p:nvSpPr>
        <p:spPr>
          <a:xfrm>
            <a:off x="774406" y="2492544"/>
            <a:ext cx="7806068" cy="3525483"/>
          </a:xfrm>
        </p:spPr>
        <p:txBody>
          <a:bodyPr>
            <a:normAutofit fontScale="77500" lnSpcReduction="20000"/>
          </a:bodyPr>
          <a:lstStyle/>
          <a:p>
            <a:r>
              <a:rPr lang="en-US" dirty="0"/>
              <a:t>The word “litany” means “supplication”</a:t>
            </a:r>
          </a:p>
          <a:p>
            <a:pPr lvl="1"/>
            <a:r>
              <a:rPr lang="en-US" dirty="0"/>
              <a:t>When we pray litanies, we are asking God to help us, to provide for us, and praising Him with special titles as we recall His faithfulness, remembering how He has provided for His people since time began</a:t>
            </a:r>
          </a:p>
          <a:p>
            <a:pPr lvl="1"/>
            <a:r>
              <a:rPr lang="en-US" dirty="0"/>
              <a:t>In praying the Litany of the Blessed Virgin Mary, we meditate on Our Lady’s faithfulness to God, and ask her to pray for us, that we might serve God faithfully as she did</a:t>
            </a:r>
          </a:p>
          <a:p>
            <a:r>
              <a:rPr lang="en-US" dirty="0"/>
              <a:t>The titles that we use to honor Mother Mary in the Litany of the Blessed Virgin Mary are Scripture-based (i.e. the Tower of David or the Mystical Rose)</a:t>
            </a:r>
          </a:p>
          <a:p>
            <a:r>
              <a:rPr lang="en-US" dirty="0"/>
              <a:t>Each title links to an image of Our Lady in Scripture, helping us to see how she reflects the beauty, truth, and goodness of God. We come to love her more in meditating on what a wonderful creation of God she is</a:t>
            </a:r>
          </a:p>
          <a:p>
            <a:endParaRPr lang="en-US" dirty="0"/>
          </a:p>
        </p:txBody>
      </p:sp>
      <p:pic>
        <p:nvPicPr>
          <p:cNvPr id="7" name="Picture 6">
            <a:extLst>
              <a:ext uri="{FF2B5EF4-FFF2-40B4-BE49-F238E27FC236}">
                <a16:creationId xmlns:a16="http://schemas.microsoft.com/office/drawing/2014/main" id="{0A11DF4B-3411-ED71-9BE3-DD08B581CD5E}"/>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A5AE7998-0BD7-3A00-8715-B938B9F95946}"/>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0D177071-7EB5-4098-3A39-9563F8A24E62}"/>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168416BF-D857-3AC8-D67B-20FC1D301C79}"/>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14632A90-0377-4F71-0C26-27F1F97BF60A}"/>
              </a:ext>
            </a:extLst>
          </p:cNvPr>
          <p:cNvPicPr>
            <a:picLocks noChangeAspect="1"/>
          </p:cNvPicPr>
          <p:nvPr/>
        </p:nvPicPr>
        <p:blipFill>
          <a:blip r:embed="rId6"/>
          <a:stretch>
            <a:fillRect/>
          </a:stretch>
        </p:blipFill>
        <p:spPr>
          <a:xfrm>
            <a:off x="8953499" y="1947641"/>
            <a:ext cx="2379251" cy="4070386"/>
          </a:xfrm>
          <a:prstGeom prst="rect">
            <a:avLst/>
          </a:prstGeom>
        </p:spPr>
      </p:pic>
    </p:spTree>
    <p:extLst>
      <p:ext uri="{BB962C8B-B14F-4D97-AF65-F5344CB8AC3E}">
        <p14:creationId xmlns:p14="http://schemas.microsoft.com/office/powerpoint/2010/main" val="2191351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D23E-4484-5F5D-8E4A-391CC55CA86D}"/>
              </a:ext>
            </a:extLst>
          </p:cNvPr>
          <p:cNvSpPr>
            <a:spLocks noGrp="1"/>
          </p:cNvSpPr>
          <p:nvPr>
            <p:ph type="title"/>
          </p:nvPr>
        </p:nvSpPr>
        <p:spPr/>
        <p:txBody>
          <a:bodyPr>
            <a:noAutofit/>
          </a:bodyPr>
          <a:lstStyle/>
          <a:p>
            <a:r>
              <a:rPr lang="en-US" sz="3200" dirty="0"/>
              <a:t>How does the Little Office of the Blessed Virgin Mary allow us to deepen our engagement with Our Lady through Scripture?</a:t>
            </a:r>
          </a:p>
        </p:txBody>
      </p:sp>
      <p:sp>
        <p:nvSpPr>
          <p:cNvPr id="3" name="Content Placeholder 2">
            <a:extLst>
              <a:ext uri="{FF2B5EF4-FFF2-40B4-BE49-F238E27FC236}">
                <a16:creationId xmlns:a16="http://schemas.microsoft.com/office/drawing/2014/main" id="{56EFD097-F31B-1209-57CC-3A4689D3B047}"/>
              </a:ext>
            </a:extLst>
          </p:cNvPr>
          <p:cNvSpPr>
            <a:spLocks noGrp="1"/>
          </p:cNvSpPr>
          <p:nvPr>
            <p:ph idx="1"/>
          </p:nvPr>
        </p:nvSpPr>
        <p:spPr>
          <a:xfrm>
            <a:off x="827569" y="2492544"/>
            <a:ext cx="6700282" cy="3525483"/>
          </a:xfrm>
        </p:spPr>
        <p:txBody>
          <a:bodyPr>
            <a:normAutofit fontScale="85000" lnSpcReduction="10000"/>
          </a:bodyPr>
          <a:lstStyle/>
          <a:p>
            <a:r>
              <a:rPr lang="en-US" dirty="0"/>
              <a:t>The Little Office of the Blessed Virgin Mary includes an office of prayer for each canonical hour of the day; there are eight hours in total that one may pray</a:t>
            </a:r>
          </a:p>
          <a:p>
            <a:r>
              <a:rPr lang="en-US" dirty="0"/>
              <a:t>During each hour of prayer, one meditates on psalms from the Old Testament that prefigure Our Lady, and some readings directly relating to, or quoting, Our Lady from the New Testament, such as the “Magnificat”</a:t>
            </a:r>
          </a:p>
          <a:p>
            <a:r>
              <a:rPr lang="en-US" dirty="0"/>
              <a:t>This devotion allows us to praise God throughout the day like Our Lady did, and to keep Our Lady in our hearts, that we may think of her virtues often, and remember that she is with us, watching over us as our heavenly Mother</a:t>
            </a:r>
          </a:p>
        </p:txBody>
      </p:sp>
      <p:pic>
        <p:nvPicPr>
          <p:cNvPr id="7" name="Picture 6">
            <a:extLst>
              <a:ext uri="{FF2B5EF4-FFF2-40B4-BE49-F238E27FC236}">
                <a16:creationId xmlns:a16="http://schemas.microsoft.com/office/drawing/2014/main" id="{C4C01895-06FA-FD8C-02FE-5A9C72245566}"/>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DDDD8792-E708-A606-60D5-B039F667B9F1}"/>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7D166CC4-70E5-7AF4-51A5-64CABEF74490}"/>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32ACE4DA-571B-0F27-D3F2-A35D27D970D4}"/>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380481F9-F67A-A9A1-4393-797B06FE88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90268" y="2492544"/>
            <a:ext cx="2642641" cy="3525483"/>
          </a:xfrm>
          <a:prstGeom prst="rect">
            <a:avLst/>
          </a:prstGeom>
        </p:spPr>
      </p:pic>
    </p:spTree>
    <p:extLst>
      <p:ext uri="{BB962C8B-B14F-4D97-AF65-F5344CB8AC3E}">
        <p14:creationId xmlns:p14="http://schemas.microsoft.com/office/powerpoint/2010/main" val="4100742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9F9E-FF13-9AA0-77CD-91E3BED356A7}"/>
              </a:ext>
            </a:extLst>
          </p:cNvPr>
          <p:cNvSpPr>
            <a:spLocks noGrp="1"/>
          </p:cNvSpPr>
          <p:nvPr>
            <p:ph type="title"/>
          </p:nvPr>
        </p:nvSpPr>
        <p:spPr/>
        <p:txBody>
          <a:bodyPr>
            <a:normAutofit fontScale="90000"/>
          </a:bodyPr>
          <a:lstStyle/>
          <a:p>
            <a:r>
              <a:rPr lang="en-US" dirty="0"/>
              <a:t>Why is Marian devotion so powerful in the spiritual battle?</a:t>
            </a:r>
          </a:p>
        </p:txBody>
      </p:sp>
      <p:sp>
        <p:nvSpPr>
          <p:cNvPr id="3" name="Content Placeholder 2">
            <a:extLst>
              <a:ext uri="{FF2B5EF4-FFF2-40B4-BE49-F238E27FC236}">
                <a16:creationId xmlns:a16="http://schemas.microsoft.com/office/drawing/2014/main" id="{6DC4AD95-1EA4-7459-02EF-4669B01568CD}"/>
              </a:ext>
            </a:extLst>
          </p:cNvPr>
          <p:cNvSpPr>
            <a:spLocks noGrp="1"/>
          </p:cNvSpPr>
          <p:nvPr>
            <p:ph idx="1"/>
          </p:nvPr>
        </p:nvSpPr>
        <p:spPr>
          <a:xfrm>
            <a:off x="816936" y="2428159"/>
            <a:ext cx="7561520" cy="3589869"/>
          </a:xfrm>
        </p:spPr>
        <p:txBody>
          <a:bodyPr>
            <a:normAutofit fontScale="70000" lnSpcReduction="20000"/>
          </a:bodyPr>
          <a:lstStyle/>
          <a:p>
            <a:r>
              <a:rPr lang="en-US" dirty="0"/>
              <a:t>Scriptural prayers and Marian prayers separately are powerful, but together, when one uses a prayer that is both Scriptural and Marian, such as the Holy Rosary, they are equipping themselves all the better to fight against sin</a:t>
            </a:r>
          </a:p>
          <a:p>
            <a:r>
              <a:rPr lang="en-US" dirty="0"/>
              <a:t>Jesus battled temptations in the desert by quoting Scripture, remaining focused on the truths imparted by His heavenly Father; He teaches us that Sacred Scripture keeps us close to God, because as the inspired word of God, it is the truth, and God is perfect beauty, truth, and goodness</a:t>
            </a:r>
          </a:p>
          <a:p>
            <a:r>
              <a:rPr lang="en-US" dirty="0"/>
              <a:t>Sacred Scripture attests to the goodness of Mother Mary, our spiritual mother, helping us to increasingly know and love her, to remain close to her. </a:t>
            </a:r>
          </a:p>
          <a:p>
            <a:r>
              <a:rPr lang="en-US" dirty="0"/>
              <a:t>Our Lady crushes Satan under her heel, so being devoted to Our Lady brings us nearer to Christ, and distances us more from evil, as God put enmity between the woman and the serpent (Eve and the serpent/Mother Mary and Satan). Our Lady will protect us from evil, since we are her spiritual children, and she has a claim on us, since Jesus paid the price of our sins with His life</a:t>
            </a:r>
          </a:p>
        </p:txBody>
      </p:sp>
      <p:pic>
        <p:nvPicPr>
          <p:cNvPr id="4" name="Picture 3">
            <a:extLst>
              <a:ext uri="{FF2B5EF4-FFF2-40B4-BE49-F238E27FC236}">
                <a16:creationId xmlns:a16="http://schemas.microsoft.com/office/drawing/2014/main" id="{F9217D7E-6EE1-0097-8BE7-B7C1954DD8E1}"/>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7" name="Picture 6">
            <a:extLst>
              <a:ext uri="{FF2B5EF4-FFF2-40B4-BE49-F238E27FC236}">
                <a16:creationId xmlns:a16="http://schemas.microsoft.com/office/drawing/2014/main" id="{CF04FD7A-82E6-3BAA-6152-A915DBE556A2}"/>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5" name="Picture 4">
            <a:extLst>
              <a:ext uri="{FF2B5EF4-FFF2-40B4-BE49-F238E27FC236}">
                <a16:creationId xmlns:a16="http://schemas.microsoft.com/office/drawing/2014/main" id="{2E4030B1-A5ED-91A5-1D1A-BCB0F23D126B}"/>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679C3CE9-A251-9ECC-E622-C64B4D3F0EC3}"/>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BC767F46-0046-49D1-2E37-5CAC2F8A1115}"/>
              </a:ext>
            </a:extLst>
          </p:cNvPr>
          <p:cNvPicPr>
            <a:picLocks noChangeAspect="1"/>
          </p:cNvPicPr>
          <p:nvPr/>
        </p:nvPicPr>
        <p:blipFill>
          <a:blip r:embed="rId6"/>
          <a:stretch>
            <a:fillRect/>
          </a:stretch>
        </p:blipFill>
        <p:spPr>
          <a:xfrm>
            <a:off x="8716259" y="2403818"/>
            <a:ext cx="2562225" cy="3638550"/>
          </a:xfrm>
          <a:prstGeom prst="rect">
            <a:avLst/>
          </a:prstGeom>
        </p:spPr>
      </p:pic>
    </p:spTree>
    <p:extLst>
      <p:ext uri="{BB962C8B-B14F-4D97-AF65-F5344CB8AC3E}">
        <p14:creationId xmlns:p14="http://schemas.microsoft.com/office/powerpoint/2010/main" val="3158648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D6728-9E35-EE07-2A88-C528F7B8DF86}"/>
              </a:ext>
            </a:extLst>
          </p:cNvPr>
          <p:cNvSpPr>
            <a:spLocks noGrp="1"/>
          </p:cNvSpPr>
          <p:nvPr>
            <p:ph type="title"/>
          </p:nvPr>
        </p:nvSpPr>
        <p:spPr/>
        <p:txBody>
          <a:bodyPr>
            <a:normAutofit fontScale="90000"/>
          </a:bodyPr>
          <a:lstStyle/>
          <a:p>
            <a:r>
              <a:rPr lang="en-US" dirty="0"/>
              <a:t>What does the Book of Revelation teach us about Our Lady?</a:t>
            </a:r>
          </a:p>
        </p:txBody>
      </p:sp>
      <p:sp>
        <p:nvSpPr>
          <p:cNvPr id="3" name="Content Placeholder 2">
            <a:extLst>
              <a:ext uri="{FF2B5EF4-FFF2-40B4-BE49-F238E27FC236}">
                <a16:creationId xmlns:a16="http://schemas.microsoft.com/office/drawing/2014/main" id="{CB4943CB-EDE9-48C2-EBFA-57B0DC2CE0CA}"/>
              </a:ext>
            </a:extLst>
          </p:cNvPr>
          <p:cNvSpPr>
            <a:spLocks noGrp="1"/>
          </p:cNvSpPr>
          <p:nvPr>
            <p:ph idx="1"/>
          </p:nvPr>
        </p:nvSpPr>
        <p:spPr>
          <a:xfrm>
            <a:off x="816935" y="2556932"/>
            <a:ext cx="6881037" cy="3461096"/>
          </a:xfrm>
        </p:spPr>
        <p:txBody>
          <a:bodyPr>
            <a:normAutofit fontScale="62500" lnSpcReduction="20000"/>
          </a:bodyPr>
          <a:lstStyle/>
          <a:p>
            <a:r>
              <a:rPr lang="en-US" dirty="0"/>
              <a:t>In the Book of Revelation, the apocalyptic literature written by St. John, we read of his dream, his vision, involving a “woman clothed in the sun, wearing a crown of twelve stars, with the moon under her feet.” This is a vision of Our Lady. As the New Eve, she battles the dragon, just like Eve facing the serpent</a:t>
            </a:r>
          </a:p>
          <a:p>
            <a:r>
              <a:rPr lang="en-US" dirty="0"/>
              <a:t>Our Lady is the moon who reflects the light of Jesus, the sun</a:t>
            </a:r>
          </a:p>
          <a:p>
            <a:r>
              <a:rPr lang="en-US" dirty="0"/>
              <a:t>She wears a crown of twelve stars to represent the twelve tribes of Israel from the Old Testament, and the twelve apostles in the New Testament, whom Christ brings together. Twelve is the number of the Church, and Our Lady makes us stronger sons and daughters of Holy Mother Church by leading us closer to Jesus, the Bridegroom of the Church, that we may serve Him well</a:t>
            </a:r>
          </a:p>
          <a:p>
            <a:r>
              <a:rPr lang="en-US" dirty="0"/>
              <a:t>The Book of Revelation hints at our spiritual rebirth, linking back to Genesis, the story of creation. In the Book of Genesis, after Adam and Eve disobey God, they are clothed with skins, kept within the earthly realm. God clothes the woman in the sun, in Christ, in the Book of Revelation, hinting at our birthday in Heaven, into the light of glory, when we are faithful to Christ like Our Lady</a:t>
            </a:r>
          </a:p>
        </p:txBody>
      </p:sp>
      <p:pic>
        <p:nvPicPr>
          <p:cNvPr id="8" name="Picture 7">
            <a:extLst>
              <a:ext uri="{FF2B5EF4-FFF2-40B4-BE49-F238E27FC236}">
                <a16:creationId xmlns:a16="http://schemas.microsoft.com/office/drawing/2014/main" id="{1AFAAA86-884F-AE95-709E-ABEB778362E6}"/>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C2E31FDA-B2D7-A706-A592-3CB2A0230BF4}"/>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4C079FF2-825F-696B-762F-C067CA233E3E}"/>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80BCC5DC-E294-5C3E-B4CF-14B61CEF0FA4}"/>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7" name="Picture 6">
            <a:extLst>
              <a:ext uri="{FF2B5EF4-FFF2-40B4-BE49-F238E27FC236}">
                <a16:creationId xmlns:a16="http://schemas.microsoft.com/office/drawing/2014/main" id="{C94B7134-7C45-801F-F80A-4CC228B13EA4}"/>
              </a:ext>
            </a:extLst>
          </p:cNvPr>
          <p:cNvPicPr>
            <a:picLocks noChangeAspect="1"/>
          </p:cNvPicPr>
          <p:nvPr/>
        </p:nvPicPr>
        <p:blipFill>
          <a:blip r:embed="rId6">
            <a:duotone>
              <a:schemeClr val="accent3">
                <a:shade val="45000"/>
                <a:satMod val="135000"/>
              </a:schemeClr>
              <a:prstClr val="white"/>
            </a:duotone>
          </a:blip>
          <a:stretch>
            <a:fillRect/>
          </a:stretch>
        </p:blipFill>
        <p:spPr>
          <a:xfrm>
            <a:off x="8263932" y="1752267"/>
            <a:ext cx="2657475" cy="4352925"/>
          </a:xfrm>
          <a:prstGeom prst="rect">
            <a:avLst/>
          </a:prstGeom>
        </p:spPr>
      </p:pic>
    </p:spTree>
    <p:extLst>
      <p:ext uri="{BB962C8B-B14F-4D97-AF65-F5344CB8AC3E}">
        <p14:creationId xmlns:p14="http://schemas.microsoft.com/office/powerpoint/2010/main" val="2897943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5A40B-271A-4F40-E6E2-CBABC8F54C2C}"/>
              </a:ext>
            </a:extLst>
          </p:cNvPr>
          <p:cNvSpPr>
            <a:spLocks noGrp="1"/>
          </p:cNvSpPr>
          <p:nvPr>
            <p:ph type="title"/>
          </p:nvPr>
        </p:nvSpPr>
        <p:spPr/>
        <p:txBody>
          <a:bodyPr/>
          <a:lstStyle/>
          <a:p>
            <a:r>
              <a:rPr lang="en-US" dirty="0"/>
              <a:t>Closing Prayer: “Hail Mary”</a:t>
            </a:r>
          </a:p>
        </p:txBody>
      </p:sp>
      <p:sp>
        <p:nvSpPr>
          <p:cNvPr id="3" name="Content Placeholder 2">
            <a:extLst>
              <a:ext uri="{FF2B5EF4-FFF2-40B4-BE49-F238E27FC236}">
                <a16:creationId xmlns:a16="http://schemas.microsoft.com/office/drawing/2014/main" id="{9A0CB664-BE4F-44BB-E946-70DCD71CAAB8}"/>
              </a:ext>
            </a:extLst>
          </p:cNvPr>
          <p:cNvSpPr>
            <a:spLocks noGrp="1"/>
          </p:cNvSpPr>
          <p:nvPr>
            <p:ph idx="1"/>
          </p:nvPr>
        </p:nvSpPr>
        <p:spPr>
          <a:xfrm>
            <a:off x="795671" y="2492544"/>
            <a:ext cx="7455194" cy="3525483"/>
          </a:xfrm>
        </p:spPr>
        <p:txBody>
          <a:bodyPr>
            <a:normAutofit/>
          </a:bodyPr>
          <a:lstStyle/>
          <a:p>
            <a:pPr marL="0" marR="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Hail, Mary, full of grace,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The Lord is with thee;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Blessed art thou among women,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And blessed is the fruit of thy womb, Jesus.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Holy Mary, Mother of God,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Pray for us sinners,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Bell MT" panose="02020503060305020303" pitchFamily="18" charset="0"/>
                <a:ea typeface="Calibri" panose="020F0502020204030204" pitchFamily="34" charset="0"/>
                <a:cs typeface="Times New Roman" panose="02020603050405020304" pitchFamily="18" charset="0"/>
              </a:rPr>
              <a:t>Now and at the hour of our death. Amen.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CBC05327-6943-8747-C30A-D5B420C76698}"/>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6018028"/>
            <a:ext cx="12192001" cy="839972"/>
          </a:xfrm>
          <a:prstGeom prst="rect">
            <a:avLst/>
          </a:prstGeom>
        </p:spPr>
      </p:pic>
      <p:pic>
        <p:nvPicPr>
          <p:cNvPr id="4" name="Picture 3">
            <a:extLst>
              <a:ext uri="{FF2B5EF4-FFF2-40B4-BE49-F238E27FC236}">
                <a16:creationId xmlns:a16="http://schemas.microsoft.com/office/drawing/2014/main" id="{66AABAE0-C1DD-FDEB-829A-5AC7D7AD70E0}"/>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1" y="0"/>
            <a:ext cx="12195401" cy="839972"/>
          </a:xfrm>
          <a:prstGeom prst="rect">
            <a:avLst/>
          </a:prstGeom>
        </p:spPr>
      </p:pic>
      <p:pic>
        <p:nvPicPr>
          <p:cNvPr id="5" name="Picture 4">
            <a:extLst>
              <a:ext uri="{FF2B5EF4-FFF2-40B4-BE49-F238E27FC236}">
                <a16:creationId xmlns:a16="http://schemas.microsoft.com/office/drawing/2014/main" id="{453EFB32-5337-3165-82C4-4BFBA8FEB779}"/>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3163182" y="3163184"/>
            <a:ext cx="6858000" cy="531629"/>
          </a:xfrm>
          <a:prstGeom prst="rect">
            <a:avLst/>
          </a:prstGeom>
        </p:spPr>
      </p:pic>
      <p:pic>
        <p:nvPicPr>
          <p:cNvPr id="6" name="Picture 5">
            <a:extLst>
              <a:ext uri="{FF2B5EF4-FFF2-40B4-BE49-F238E27FC236}">
                <a16:creationId xmlns:a16="http://schemas.microsoft.com/office/drawing/2014/main" id="{4DA2DA6A-D2E8-6DC2-67ED-8C18FEB9A9A9}"/>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rot="16200000">
            <a:off x="8502049" y="3168050"/>
            <a:ext cx="6848270" cy="531628"/>
          </a:xfrm>
          <a:prstGeom prst="rect">
            <a:avLst/>
          </a:prstGeom>
        </p:spPr>
      </p:pic>
      <p:pic>
        <p:nvPicPr>
          <p:cNvPr id="8" name="Picture 7">
            <a:extLst>
              <a:ext uri="{FF2B5EF4-FFF2-40B4-BE49-F238E27FC236}">
                <a16:creationId xmlns:a16="http://schemas.microsoft.com/office/drawing/2014/main" id="{0E61C3BF-5D1F-2B04-B9E8-7F5239BC005F}"/>
              </a:ext>
            </a:extLst>
          </p:cNvPr>
          <p:cNvPicPr>
            <a:picLocks noChangeAspect="1"/>
          </p:cNvPicPr>
          <p:nvPr/>
        </p:nvPicPr>
        <p:blipFill>
          <a:blip r:embed="rId6"/>
          <a:stretch>
            <a:fillRect/>
          </a:stretch>
        </p:blipFill>
        <p:spPr>
          <a:xfrm>
            <a:off x="5324254" y="2417577"/>
            <a:ext cx="5715000" cy="3600450"/>
          </a:xfrm>
          <a:prstGeom prst="rect">
            <a:avLst/>
          </a:prstGeom>
        </p:spPr>
      </p:pic>
    </p:spTree>
    <p:extLst>
      <p:ext uri="{BB962C8B-B14F-4D97-AF65-F5344CB8AC3E}">
        <p14:creationId xmlns:p14="http://schemas.microsoft.com/office/powerpoint/2010/main" val="11879644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528</TotalTime>
  <Words>6655</Words>
  <Application>Microsoft Office PowerPoint</Application>
  <PresentationFormat>Widescreen</PresentationFormat>
  <Paragraphs>215</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Bell MT</vt:lpstr>
      <vt:lpstr>Calibri</vt:lpstr>
      <vt:lpstr>Courier New</vt:lpstr>
      <vt:lpstr>Garamond</vt:lpstr>
      <vt:lpstr>Symbol</vt:lpstr>
      <vt:lpstr>Organic</vt:lpstr>
      <vt:lpstr>Just My Type: Mary and Marian Types in Sacred Scripture</vt:lpstr>
      <vt:lpstr>Marian Presentation 3 Outline</vt:lpstr>
      <vt:lpstr>Opening Prayer: Hail, Holy Queen </vt:lpstr>
      <vt:lpstr>What is biblical typology? What are biblical “types”?</vt:lpstr>
      <vt:lpstr>Why should we study biblical typology?</vt:lpstr>
      <vt:lpstr>What is “Marian typology”?</vt:lpstr>
      <vt:lpstr>Why is biblical typology essential to our understanding of, and devotion to, Mother Mary?</vt:lpstr>
      <vt:lpstr>How is Jesus prefigured in the Old Testament, and how does this relate to Our Lady? (1)</vt:lpstr>
      <vt:lpstr>How is Jesus prefigured in the Old Testament, and how does this relate to Our Lady? (2)</vt:lpstr>
      <vt:lpstr>How does the Wisdom literature of the Old Testament prefigure Our Lady?</vt:lpstr>
      <vt:lpstr>How is Eve in the Old Testament a Marian Type? How does she differ from Our Lady?</vt:lpstr>
      <vt:lpstr>How is Esther in the Old Testament a Marian type?</vt:lpstr>
      <vt:lpstr>How is Judith in the Old Testament a Marian type? How does she differ from Our Lady?</vt:lpstr>
      <vt:lpstr>How is Rebecca in the Old Testament a Marian type? How does she differ from Our Lady?</vt:lpstr>
      <vt:lpstr>How is Sarah in the Old Testament a Marian type?</vt:lpstr>
      <vt:lpstr>How is Ruth in the Old Testament a Marian type?</vt:lpstr>
      <vt:lpstr>How is Rachel in the Old Testament a Marian type?</vt:lpstr>
      <vt:lpstr>Why is the earth itself seen as a Marian type in the Old Testament?</vt:lpstr>
      <vt:lpstr>How is the burning bush a Marian type?</vt:lpstr>
      <vt:lpstr>Why is Our Lady called the “New Ark of the Covenant” or “Ark of the New Covenant”? (1)</vt:lpstr>
      <vt:lpstr>Why is Our Lady called the “New Ark of the Covenant” or “Ark of the New Covenant”? (2)</vt:lpstr>
      <vt:lpstr>How is Noah’s ark a Marian type in the Old Testament?</vt:lpstr>
      <vt:lpstr>How is Jacob’s ladder a Marian type?</vt:lpstr>
      <vt:lpstr>How is the closed door of the temple a Marian type?</vt:lpstr>
      <vt:lpstr>How is the Tower of David a Marian type?</vt:lpstr>
      <vt:lpstr>How does Our Lady fulfill Old Testament prophecies?</vt:lpstr>
      <vt:lpstr>What is the Protoevangelium? </vt:lpstr>
      <vt:lpstr>How does Our Lady harmonize the two Testaments of the Bible?</vt:lpstr>
      <vt:lpstr>From her words and actions recorded in Scripture, what does Our Lady teach us about honoring God? (1)</vt:lpstr>
      <vt:lpstr>From her words and actions recorded in Scripture, what does Our Lady teach us about honoring God? (2)</vt:lpstr>
      <vt:lpstr>How may we carry our learnings about Marian typology going forward, or how might we learn more about this subject?</vt:lpstr>
      <vt:lpstr>How does the Holy Rosary allow us to grow closer to Our Lady through Scripture?</vt:lpstr>
      <vt:lpstr>How does praying the Litany of the Blessed Virgin Mary allow us to deepen our relationship with Our Lady through Scriptural engagement?</vt:lpstr>
      <vt:lpstr>How does the Little Office of the Blessed Virgin Mary allow us to deepen our engagement with Our Lady through Scripture?</vt:lpstr>
      <vt:lpstr>Why is Marian devotion so powerful in the spiritual battle?</vt:lpstr>
      <vt:lpstr>What does the Book of Revelation teach us about Our Lady?</vt:lpstr>
      <vt:lpstr>Closing Prayer: “Hail 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133</cp:revision>
  <dcterms:created xsi:type="dcterms:W3CDTF">2025-05-27T18:38:06Z</dcterms:created>
  <dcterms:modified xsi:type="dcterms:W3CDTF">2025-05-30T20:06:17Z</dcterms:modified>
</cp:coreProperties>
</file>