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5" r:id="rId5"/>
    <p:sldId id="260" r:id="rId6"/>
    <p:sldId id="261" r:id="rId7"/>
    <p:sldId id="262" r:id="rId8"/>
    <p:sldId id="263" r:id="rId9"/>
    <p:sldId id="269" r:id="rId10"/>
    <p:sldId id="264" r:id="rId11"/>
    <p:sldId id="266" r:id="rId12"/>
    <p:sldId id="268" r:id="rId13"/>
    <p:sldId id="267" r:id="rId14"/>
    <p:sldId id="2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6ADB0-AA24-4C03-923C-8695F1973FA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5F45A-EE8B-4185-A767-AFA75769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54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F4B084B-57AD-4B30-9AB5-796776161D07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93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EE0CB-56B1-43B5-BEAC-C2A5E6D76582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0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3D79-C3C7-4B7A-B556-77FBC0C7612A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563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49CF-EB99-4547-A81E-4B914706E33C}" type="datetime1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00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EDA9-9242-4030-A397-C0D4691B4BB7}" type="datetime1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78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0E3A7-F1C9-4526-85A3-B0C62421A206}" type="datetime1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35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4055-DAAA-4BA9-8DE0-ABC273628F0A}" type="datetime1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0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C1A-DC61-402D-A32F-0B4575D051C2}" type="datetime1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89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CE0A3-D4C5-4B2B-978D-7AC153E7C088}" type="datetime1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3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A1A95-B54C-4CD6-9E6F-BF4FFD0119B7}" type="datetime1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7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7418-A61D-4073-B596-9990008D84F3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767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5BA40-9354-4B41-ABA3-2E368C2265B6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412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BA28-6FC6-4DC1-9FCB-62F389E2BAA5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42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11C3-BA86-49F4-AE74-E0FA0EEE37D2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407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26BB6-A479-4022-BABD-A8B309148339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730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FA3B8-A586-43E8-BD4F-B1EFADA859BC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63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E130-6C4F-4038-99D7-334A1F78B1EC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35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1CFF72-1524-45DC-807D-12933F029EE6}" type="datetime1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7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6FE9-6438-1DA7-CD0F-2479DB95C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Rel. Ed. Class Session 8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Thursday, April 3,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52A792-F456-0056-CFB6-2CC85E8BB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3723" y="3657597"/>
            <a:ext cx="3521906" cy="1320802"/>
          </a:xfrm>
        </p:spPr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Katie Sadakierski</a:t>
            </a:r>
          </a:p>
          <a:p>
            <a:r>
              <a:rPr lang="en-US" dirty="0">
                <a:latin typeface="Bell MT" panose="02020503060305020303" pitchFamily="18" charset="0"/>
              </a:rPr>
              <a:t>Our Lady of the Valley</a:t>
            </a:r>
          </a:p>
          <a:p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D6CBC2-876C-EADA-E867-24ED20D28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50" y="3548264"/>
            <a:ext cx="1101272" cy="170953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68B80-A126-7977-DA7B-4B24E375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1</a:t>
            </a:fld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AC742-CF81-8E15-B787-124C2919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114"/>
          <a:stretch/>
        </p:blipFill>
        <p:spPr>
          <a:xfrm>
            <a:off x="0" y="-1"/>
            <a:ext cx="3057556" cy="6858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B2E1D9-72B6-F4D2-D69A-4ABB838F8C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402"/>
          <a:stretch/>
        </p:blipFill>
        <p:spPr>
          <a:xfrm>
            <a:off x="9131794" y="-2"/>
            <a:ext cx="3057556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F0BEE2-1110-6FEA-2CC8-030F91898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56" y="-1"/>
            <a:ext cx="6074238" cy="17931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57EE28-286A-D615-58A8-1079867351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7556" y="5376327"/>
            <a:ext cx="6074238" cy="14816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BB0B19-7363-9C39-6727-33B9D7B972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5981" y="3548264"/>
            <a:ext cx="1103472" cy="17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20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4104-B7D4-729D-63D7-C067BCCE2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April 2025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Class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2BDD6-8332-6F61-1C45-20D50C711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809" y="2595908"/>
            <a:ext cx="4850296" cy="327996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Holy Mass </a:t>
            </a:r>
          </a:p>
          <a:p>
            <a:r>
              <a:rPr lang="en-US" dirty="0">
                <a:latin typeface="Bell MT" panose="02020503060305020303" pitchFamily="18" charset="0"/>
              </a:rPr>
              <a:t>Opening prayer</a:t>
            </a:r>
          </a:p>
          <a:p>
            <a:r>
              <a:rPr lang="en-US" dirty="0">
                <a:latin typeface="Bell MT" panose="02020503060305020303" pitchFamily="18" charset="0"/>
              </a:rPr>
              <a:t>Overview of monthly theme and activities</a:t>
            </a:r>
          </a:p>
          <a:p>
            <a:r>
              <a:rPr lang="en-US" dirty="0">
                <a:latin typeface="Bell MT" panose="02020503060305020303" pitchFamily="18" charset="0"/>
              </a:rPr>
              <a:t>Learning centers</a:t>
            </a:r>
          </a:p>
          <a:p>
            <a:r>
              <a:rPr lang="en-US" dirty="0">
                <a:latin typeface="Bell MT" panose="02020503060305020303" pitchFamily="18" charset="0"/>
              </a:rPr>
              <a:t>Announcements</a:t>
            </a:r>
          </a:p>
          <a:p>
            <a:r>
              <a:rPr lang="en-US" dirty="0">
                <a:latin typeface="Bell MT" panose="02020503060305020303" pitchFamily="18" charset="0"/>
              </a:rPr>
              <a:t>Closing prayer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D2F3D7-2A9D-6D0E-24F8-42AAD33B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2</a:t>
            </a:fld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DF80C-3679-55FD-00BF-B9B58EA9F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676" y="2485470"/>
            <a:ext cx="4260573" cy="3680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35027B-3B00-10DB-588A-778B7E33D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678" y="672223"/>
            <a:ext cx="1548884" cy="1560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C0BB98-2A55-7B8B-B104-F9D235D8C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439" y="672223"/>
            <a:ext cx="1548518" cy="1560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CF7C3-C3D7-6382-9B12-157D5DDEE9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059" t="5556" r="8227" b="24107"/>
          <a:stretch/>
        </p:blipFill>
        <p:spPr>
          <a:xfrm>
            <a:off x="1084986" y="616636"/>
            <a:ext cx="1548884" cy="18089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5B617E-CF09-71F5-5892-BB22D1D516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9642" y="615762"/>
            <a:ext cx="1548518" cy="18106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31BF50-76E6-63AA-F0C8-55AD5CF54E6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0384" t="8272" r="30303" b="22170"/>
          <a:stretch/>
        </p:blipFill>
        <p:spPr>
          <a:xfrm>
            <a:off x="34" y="18911"/>
            <a:ext cx="1063805" cy="68390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FA3308-EB44-48DE-B474-82767D2FB13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28160" y="0"/>
            <a:ext cx="1066892" cy="68403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C78195-0B3B-D2F9-5869-BAE77204777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82394"/>
          <a:stretch/>
        </p:blipFill>
        <p:spPr>
          <a:xfrm>
            <a:off x="1084986" y="-2329"/>
            <a:ext cx="5011014" cy="6745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88B876-A872-0B88-8A9F-C4084A420B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668" y="1605"/>
            <a:ext cx="5011346" cy="6706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55B206-32A1-8471-8389-C2FBDE88F1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3839" y="6168471"/>
            <a:ext cx="5011346" cy="6706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80219A-0BE1-9067-80EA-1C308D55B9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5184" y="6168471"/>
            <a:ext cx="5052975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7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F8DC-CD1E-4AE4-8BAB-3A139F10C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Opening Prayer: “Our Father”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43F5-B36F-A29E-BC7C-922A2B7C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1093" y="2518831"/>
            <a:ext cx="3892825" cy="3412068"/>
          </a:xfrm>
        </p:spPr>
        <p:txBody>
          <a:bodyPr>
            <a:normAutofit fontScale="85000" lnSpcReduction="1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Our Father, Who art in Heaven,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Hallowed be Thy Name.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Thy kingdom come.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Thy will be done on Earth, as it is in Heaven.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 us this day our daily bread.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forgive us our trespasses,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we forgive those who trespass against us.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lead us not into temptation,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deliver us from evil. Amen.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ADF50D4-940C-3F60-A6B8-EFE378E72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3</a:t>
            </a:fld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EA1BD-D4B5-430E-EF77-D18DAEFDD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133" y="2518831"/>
            <a:ext cx="2871895" cy="35898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D4FA5C-960C-0DA7-6A7A-980ADBD1386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" y="1"/>
            <a:ext cx="3150703" cy="13078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D8863C-8416-A36F-DF40-69211945107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50704" y="0"/>
            <a:ext cx="3151905" cy="1310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AC7658-2B19-CF62-3B04-D8423D56F6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01407" y="1"/>
            <a:ext cx="3150703" cy="13078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0F3939-FE6A-5544-A596-794FC12AF7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13034"/>
          <a:stretch/>
        </p:blipFill>
        <p:spPr>
          <a:xfrm>
            <a:off x="9450909" y="0"/>
            <a:ext cx="2741092" cy="1310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CB38AB-C3CB-2745-F7A8-E77DE50FB3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5593"/>
          <a:stretch/>
        </p:blipFill>
        <p:spPr>
          <a:xfrm>
            <a:off x="0" y="6013780"/>
            <a:ext cx="3151905" cy="8442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60E780-0268-23B0-70C0-4D5B31088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0704" y="6016679"/>
            <a:ext cx="3151905" cy="8413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79FDD1-C2D4-F2AD-CE48-BEF6A02702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9004" y="6016679"/>
            <a:ext cx="3151905" cy="8413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635234-63C0-9EB7-DBE5-44E688D717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986" r="13034"/>
          <a:stretch/>
        </p:blipFill>
        <p:spPr>
          <a:xfrm>
            <a:off x="9450908" y="6013780"/>
            <a:ext cx="2741093" cy="8246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49252A-AAAF-6855-4548-5683A78BCB6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84783"/>
          <a:stretch/>
        </p:blipFill>
        <p:spPr>
          <a:xfrm>
            <a:off x="-3" y="1271056"/>
            <a:ext cx="698543" cy="47427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030920-4A1F-200B-5167-8A2D88D7FC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93458" y="1268328"/>
            <a:ext cx="701101" cy="47430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78BF60-691D-EBB6-6432-70361D6742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031" y="2463836"/>
            <a:ext cx="3083466" cy="34120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B597813-BD2D-F750-8893-2BCFA06156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659" y="1307805"/>
            <a:ext cx="1869655" cy="11161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BD356C-06C0-6D58-2BE9-BDA3E363AC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46707" y="1307805"/>
            <a:ext cx="1871634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10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4228F-A763-C330-1E50-FFC0B8BA4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Overview of April: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Month of the Holy Eucharist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54318-A922-0C64-8F6A-BAE49126A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2530" y="2520141"/>
            <a:ext cx="6351105" cy="362224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April theme: Mary, Mother of Mercy; Our Lady of Good Counsel; Mary, Mother of the Most Holy Eucharist</a:t>
            </a:r>
          </a:p>
          <a:p>
            <a:r>
              <a:rPr lang="en-US" dirty="0"/>
              <a:t>Saint of the month: St. Louis de Montfort</a:t>
            </a:r>
          </a:p>
          <a:p>
            <a:r>
              <a:rPr lang="en-US" dirty="0"/>
              <a:t>Altar this month:</a:t>
            </a:r>
          </a:p>
          <a:p>
            <a:pPr lvl="1"/>
            <a:r>
              <a:rPr lang="en-US" dirty="0"/>
              <a:t>Liturgical colors: Purple (Lent) and white (Easter)</a:t>
            </a:r>
          </a:p>
          <a:p>
            <a:pPr lvl="1"/>
            <a:r>
              <a:rPr lang="en-US" dirty="0"/>
              <a:t>Divine Mercy holy water</a:t>
            </a:r>
          </a:p>
          <a:p>
            <a:pPr lvl="1"/>
            <a:r>
              <a:rPr lang="en-US" dirty="0"/>
              <a:t>Eucharistic and Marian St. Benedict blessing hanger</a:t>
            </a:r>
          </a:p>
          <a:p>
            <a:pPr lvl="1"/>
            <a:r>
              <a:rPr lang="en-US" dirty="0"/>
              <a:t>The Resurrection of Our Lord sacred images</a:t>
            </a:r>
          </a:p>
          <a:p>
            <a:pPr lvl="1"/>
            <a:r>
              <a:rPr lang="en-US" dirty="0"/>
              <a:t>Crucifix</a:t>
            </a:r>
          </a:p>
          <a:p>
            <a:r>
              <a:rPr lang="en-US" sz="1600" dirty="0"/>
              <a:t>“Mary is the safest, easiest, shortest, and most perfect way of approaching Jesus.” –St. Louis de Montfort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69BC4-5556-2CB5-4140-FA384A39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4</a:t>
            </a:fld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CBBB32-F830-EF71-A385-C469C6BB99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77" r="4311"/>
          <a:stretch/>
        </p:blipFill>
        <p:spPr>
          <a:xfrm>
            <a:off x="0" y="0"/>
            <a:ext cx="285253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9CA553-8D69-F4C4-54EB-4C3E1DEF1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469" y="0"/>
            <a:ext cx="2852928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153974-3F8A-6E47-4E8C-C1BE48645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529" y="0"/>
            <a:ext cx="6486939" cy="7011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7DA62B-5C84-A6FE-E710-AF8A99C21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528" y="6164157"/>
            <a:ext cx="6486939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8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C3E7-095D-2DF1-B614-26B85ECF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Grades PK-2: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April 2025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DA793-859E-073B-0ACC-3A9B730FB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69" y="2619998"/>
            <a:ext cx="5791199" cy="3410957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Week 1: Ways of sharing our faith; having faith in Jesus, our Friend </a:t>
            </a:r>
          </a:p>
          <a:p>
            <a:r>
              <a:rPr lang="en-US" dirty="0">
                <a:latin typeface="Bell MT" panose="02020503060305020303" pitchFamily="18" charset="0"/>
              </a:rPr>
              <a:t>Week 2: Signs of our faith in the Church and the world around us; how Jesus changes us for the better</a:t>
            </a:r>
          </a:p>
          <a:p>
            <a:r>
              <a:rPr lang="en-US" dirty="0">
                <a:latin typeface="Bell MT" panose="02020503060305020303" pitchFamily="18" charset="0"/>
              </a:rPr>
              <a:t>Week 3: Having faith in Jesus’ Presence in the Holy Eucharist; receiving the light of Jesus’ love into our hearts, and shining His light</a:t>
            </a:r>
          </a:p>
          <a:p>
            <a:r>
              <a:rPr lang="en-US" dirty="0">
                <a:latin typeface="Bell MT" panose="02020503060305020303" pitchFamily="18" charset="0"/>
              </a:rPr>
              <a:t>Tonight’s learning center (parish hall): Making Divine Mercy chaplets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038DE-E26D-3C26-A73A-20AC2621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5</a:t>
            </a:fld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A0E224-C55B-9C8F-AFAA-D4AF06E915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078" t="7895" r="82378" b="7895"/>
          <a:stretch/>
        </p:blipFill>
        <p:spPr>
          <a:xfrm>
            <a:off x="0" y="-4"/>
            <a:ext cx="605034" cy="6858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95DD1B-018F-0A82-C3ED-04D4C7E9D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586964" y="0"/>
            <a:ext cx="603504" cy="6858000"/>
          </a:xfrm>
          <a:prstGeom prst="rect">
            <a:avLst/>
          </a:prstGeom>
        </p:spPr>
      </p:pic>
      <p:pic>
        <p:nvPicPr>
          <p:cNvPr id="1026" name="Picture 2" descr="Image result for red jewel border">
            <a:extLst>
              <a:ext uri="{FF2B5EF4-FFF2-40B4-BE49-F238E27FC236}">
                <a16:creationId xmlns:a16="http://schemas.microsoft.com/office/drawing/2014/main" id="{CD4BA437-DDEF-0602-ECCE-66C3E6036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r="4020" b="83910"/>
          <a:stretch/>
        </p:blipFill>
        <p:spPr bwMode="auto">
          <a:xfrm>
            <a:off x="605034" y="9940"/>
            <a:ext cx="5490966" cy="70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FA6999-E654-FCE2-49B7-C7F1258F1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093992" y="20042"/>
            <a:ext cx="5492972" cy="7011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731E90-1E34-CAEB-F6DC-7935F4641E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020" y="6136857"/>
            <a:ext cx="5492972" cy="7011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84FE07-23EF-A0A3-7A78-F4E94A942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093992" y="6136856"/>
            <a:ext cx="5492972" cy="7011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E07E2A-F5FB-4DE6-6F9C-DC9D0C857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530" y="2506639"/>
            <a:ext cx="4612999" cy="36101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C0C9D4-8979-DE0A-E8C5-2ED47732774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068" b="13068"/>
          <a:stretch/>
        </p:blipFill>
        <p:spPr>
          <a:xfrm>
            <a:off x="601020" y="721466"/>
            <a:ext cx="3265302" cy="16999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C2933F-276B-1137-A35E-C473ADB220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5321" y="783599"/>
            <a:ext cx="3261643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1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E05AB-87FC-4909-FD64-6D862DA53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Grades 3-6: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April 2025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5922D-BDF1-7C55-CFEC-E98F922EA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04" y="2433245"/>
            <a:ext cx="5906513" cy="381515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Week 1: Celebrating Holy Week; how Jesus brings hope; signs of new life as signs of Jesus’ love</a:t>
            </a:r>
          </a:p>
          <a:p>
            <a:r>
              <a:rPr lang="en-US" dirty="0">
                <a:latin typeface="Bell MT" panose="02020503060305020303" pitchFamily="18" charset="0"/>
              </a:rPr>
              <a:t>Week 2: Having faith in Jesus like the saints</a:t>
            </a:r>
          </a:p>
          <a:p>
            <a:r>
              <a:rPr lang="en-US" dirty="0">
                <a:latin typeface="Bell MT" panose="02020503060305020303" pitchFamily="18" charset="0"/>
              </a:rPr>
              <a:t>Week 3: Eucharistic miracles, and how they build our faith in Jesus</a:t>
            </a:r>
          </a:p>
          <a:p>
            <a:r>
              <a:rPr lang="en-US" dirty="0">
                <a:latin typeface="Bell MT" panose="02020503060305020303" pitchFamily="18" charset="0"/>
              </a:rPr>
              <a:t>Tonight’s learning center (parish library): Stories of God’s mercy in Scripture Bible scavenger hunt; the corporal and spiritual works of mercy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553A21-1C24-C68E-4302-5C9205B8B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760" y="5892"/>
            <a:ext cx="3792041" cy="60965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C6A24B-1141-7097-5109-A183C9EC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6</a:t>
            </a:fld>
            <a:endParaRPr lang="en-US" sz="2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EE4F77-6D24-0426-5381-90C7AD920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760" y="6242460"/>
            <a:ext cx="3798137" cy="6096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95F5CF-F514-ACA9-1E52-8B52C7A8F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9144" y="2545658"/>
            <a:ext cx="4257675" cy="37027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80977A-8E7F-73D6-4702-36903DB3D61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078" t="7895" r="82378" b="7895"/>
          <a:stretch/>
        </p:blipFill>
        <p:spPr>
          <a:xfrm>
            <a:off x="0" y="-4"/>
            <a:ext cx="605034" cy="68580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4F85E3-88A4-8E79-D191-6C81E841A9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586966" y="0"/>
            <a:ext cx="60350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CA75BC-08CA-F422-85E6-23D8B4E120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622" t="26953" r="75683"/>
          <a:stretch/>
        </p:blipFill>
        <p:spPr>
          <a:xfrm rot="16200000">
            <a:off x="2194974" y="-1595831"/>
            <a:ext cx="609600" cy="3789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A481A-505C-D5D3-F527-D60C7C045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388280" y="0"/>
            <a:ext cx="3792041" cy="6096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886E36-0DEF-5A06-53D7-7647605F6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37" y="6248399"/>
            <a:ext cx="3792041" cy="6096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858B91-AAE6-2E62-DDAC-9294B419B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375530" y="6242460"/>
            <a:ext cx="3792041" cy="6096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EAA624-F4F9-1C9E-4572-992A27E3EBD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66880"/>
          <a:stretch/>
        </p:blipFill>
        <p:spPr>
          <a:xfrm>
            <a:off x="600637" y="615545"/>
            <a:ext cx="3212262" cy="18176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CB8416-7A8C-C056-2541-DF125831E6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9101" y="636861"/>
            <a:ext cx="3206774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8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141B-F258-0205-4EE9-AB4ADCABF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Grades 7-9: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April 2025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D0FFC-503A-95FC-D94F-3FADEC40F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887" y="2528684"/>
            <a:ext cx="6629400" cy="3643244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Week 1: How we celebrate our faith during Holy Week; the connection between the Chrism Mass and Confirmation; Confirmation as inner renewal/an inner experience of Easter</a:t>
            </a:r>
          </a:p>
          <a:p>
            <a:r>
              <a:rPr lang="en-US" dirty="0">
                <a:latin typeface="Bell MT" panose="02020503060305020303" pitchFamily="18" charset="0"/>
              </a:rPr>
              <a:t>Week 2: Signs of Jesus’ beauty, truth, and goodness in Scripture, and around us, that increase our faith; practicing our faith through using sacramentals: rosaries, images/sacred art</a:t>
            </a:r>
          </a:p>
          <a:p>
            <a:r>
              <a:rPr lang="en-US" dirty="0">
                <a:latin typeface="Bell MT" panose="02020503060305020303" pitchFamily="18" charset="0"/>
              </a:rPr>
              <a:t>Week 3: Reflecting on Lent, and looking forward to Easter: practicing our faith in the seasons ahead</a:t>
            </a:r>
          </a:p>
          <a:p>
            <a:r>
              <a:rPr lang="en-US" dirty="0">
                <a:latin typeface="Bell MT" panose="02020503060305020303" pitchFamily="18" charset="0"/>
              </a:rPr>
              <a:t>Tonight’s learning center (church): Praying and living the Divine Mercy chaplet; imitating the Holy Spirit, and using the Gifts of the Holy Spirit, in showing others mercy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B8243AB-E71F-9B8F-3929-FD0FE72FB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7</a:t>
            </a:fld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A7EE5B-1BFC-B5E4-65EB-AB790C1F80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6225"/>
          <a:stretch/>
        </p:blipFill>
        <p:spPr>
          <a:xfrm>
            <a:off x="0" y="-1"/>
            <a:ext cx="646043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4EB155-6CEB-E39E-548B-8A272B37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545955" y="0"/>
            <a:ext cx="646176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E3A699-F8AE-4EEC-30FF-A34E172C0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047934" y="-2401891"/>
            <a:ext cx="646176" cy="5449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3D0DE0-3857-00EB-A9DE-23AC885EE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30" y="-56"/>
            <a:ext cx="5450296" cy="646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43167C-9A2F-B417-5AF7-991C43F71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89" y="6211768"/>
            <a:ext cx="5450296" cy="646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25AF1F-4F73-72FB-6B44-2F8B26558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659" y="6211685"/>
            <a:ext cx="5450296" cy="6462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79E4CF-F9E3-F779-74FA-2D4A5FCF6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0504" y="2450263"/>
            <a:ext cx="2304488" cy="3798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D565AB-E327-087A-F395-F34E082DBB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789" y="739363"/>
            <a:ext cx="3161877" cy="15465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D27293-4C95-D700-2E12-2C668447F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1857" y="777155"/>
            <a:ext cx="3164098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9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EB6B-C5B5-A88A-99E2-D88B991A7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Announcements 1: Parish-Wide Holy Week/Easter Schedule of Masses and Devotions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EBBFF-76E8-8DA6-6D32-BB87B80EA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04" y="2517174"/>
            <a:ext cx="7466957" cy="3731226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latin typeface="Bell MT" panose="02020503060305020303" pitchFamily="18" charset="0"/>
              </a:rPr>
              <a:t>Lenten Mission Talk: Monday, April 7, 2025, 6:00 p.m., church</a:t>
            </a:r>
          </a:p>
          <a:p>
            <a:r>
              <a:rPr lang="en-US" sz="2000" dirty="0" err="1">
                <a:latin typeface="Bell MT" panose="02020503060305020303" pitchFamily="18" charset="0"/>
              </a:rPr>
              <a:t>Gorzkie</a:t>
            </a:r>
            <a:r>
              <a:rPr lang="en-US" sz="2000" dirty="0">
                <a:latin typeface="Bell MT" panose="02020503060305020303" pitchFamily="18" charset="0"/>
              </a:rPr>
              <a:t> Zale: Wednesdays during Lent at 5:30 p.m. in the church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Wednesday, April 9, 2025; Wednesday, April 16, 2025</a:t>
            </a:r>
          </a:p>
          <a:p>
            <a:r>
              <a:rPr lang="en-US" sz="2000" dirty="0">
                <a:latin typeface="Bell MT" panose="02020503060305020303" pitchFamily="18" charset="0"/>
              </a:rPr>
              <a:t>Stations of the Cross: Fridays during Lent at 5:00 p.m. in the church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Friday, April 4, 2025; Friday, April 11, 2025</a:t>
            </a:r>
          </a:p>
          <a:p>
            <a:r>
              <a:rPr lang="en-US" sz="2000" dirty="0">
                <a:latin typeface="Bell MT" panose="02020503060305020303" pitchFamily="18" charset="0"/>
              </a:rPr>
              <a:t>Holy Thursday Mass: Thursday, April 17, 2025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6:00 p.m., church</a:t>
            </a:r>
          </a:p>
          <a:p>
            <a:r>
              <a:rPr lang="en-US" sz="2000" dirty="0">
                <a:latin typeface="Bell MT" panose="02020503060305020303" pitchFamily="18" charset="0"/>
              </a:rPr>
              <a:t>Good Friday Commemoration of the Passion: Friday, April 18, 2025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3:00 p.m., church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pPr lvl="1"/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EA551D5-D81C-499E-E8C0-622FEC99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8</a:t>
            </a:fld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B67F5-991A-CCFF-FEAA-3E936EF7B1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2040" t="31474" r="11421" b="32231"/>
          <a:stretch/>
        </p:blipFill>
        <p:spPr>
          <a:xfrm>
            <a:off x="1" y="0"/>
            <a:ext cx="2425148" cy="805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B2F235-5DFD-5848-C6FA-0438CC66F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149" y="-4089"/>
            <a:ext cx="2426418" cy="8047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2E5122-4515-8ECB-F14C-E3411C9FA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297" y="0"/>
            <a:ext cx="2426418" cy="804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188B1D-C4C0-7C3C-2C07-291EF83F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445" y="4089"/>
            <a:ext cx="2426418" cy="8047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756596-6E3D-CB6C-692B-1B91259D0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388" y="-4089"/>
            <a:ext cx="2508611" cy="8047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D824DB-3A23-C224-EA16-4447E7D77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3258"/>
            <a:ext cx="2426418" cy="8047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58634F-9F40-E502-6056-372715BEF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149" y="6053258"/>
            <a:ext cx="2426418" cy="804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E539F6-8E4F-E7B6-5FCA-06748F763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297" y="6049169"/>
            <a:ext cx="2426418" cy="8047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9A7A28-74A7-38B9-4B0D-82CFE26A1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445" y="6049065"/>
            <a:ext cx="2426418" cy="8047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FAF64-F0F2-4157-7662-F4A349EB9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388" y="6048961"/>
            <a:ext cx="2508610" cy="8047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154318-F993-5C7E-1D76-ADFDD4D8F83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3327" t="11905" r="37521" b="16543"/>
          <a:stretch/>
        </p:blipFill>
        <p:spPr>
          <a:xfrm>
            <a:off x="18476" y="800652"/>
            <a:ext cx="607689" cy="23500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8A0737-F85B-9529-1CDD-D3A59C6AD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2" y="3755440"/>
            <a:ext cx="609653" cy="23532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183EF6-3ED9-0F0D-E314-BF32E238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3327" t="11905" r="37521" b="16543"/>
          <a:stretch/>
        </p:blipFill>
        <p:spPr>
          <a:xfrm>
            <a:off x="11565835" y="800651"/>
            <a:ext cx="607689" cy="23500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E7DFD5B-0394-0874-DB00-F57EE7AF0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2345" y="3755440"/>
            <a:ext cx="609653" cy="23532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0AF045-1143-3086-AB17-AC0191F813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9661" y="2467477"/>
            <a:ext cx="3269156" cy="35896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9A120F6-6B41-9610-A00E-1C4B04F338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569" y="808831"/>
            <a:ext cx="1040038" cy="15864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0159BCD-BE43-4310-6C4E-8EF9E87B0F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5393" y="810233"/>
            <a:ext cx="1042506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4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BA0E9-98FD-D55B-0345-920ADEFA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Announcements 2: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Parish-Wide Holy Week/Easter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Schedule of Masses and Devotions (2)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687C9A-5DFC-AC66-F282-C1C03F0C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B8351-79DB-353F-CA1B-A2456E0D2B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513" b="45741"/>
          <a:stretch/>
        </p:blipFill>
        <p:spPr>
          <a:xfrm>
            <a:off x="0" y="0"/>
            <a:ext cx="60960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339FD5-259A-DA86-919A-26E28D7CF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609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0768A9-EED9-0A63-66A8-62D35061D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48400"/>
            <a:ext cx="6096528" cy="6096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8974FE-39DC-A88A-59C1-8A16447A4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248400"/>
            <a:ext cx="6096528" cy="6096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F457E8-15D9-B357-F56C-A4466FC77C8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69710" b="16091"/>
          <a:stretch/>
        </p:blipFill>
        <p:spPr>
          <a:xfrm rot="16200000">
            <a:off x="-2437460" y="3058237"/>
            <a:ext cx="5638803" cy="741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E99340-89FD-EF1C-A912-311225E21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3141" y="609382"/>
            <a:ext cx="737680" cy="56392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D6BA5-E545-F099-99A9-EA8F38E73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03" y="2556932"/>
            <a:ext cx="6929491" cy="3691468"/>
          </a:xfrm>
        </p:spPr>
        <p:txBody>
          <a:bodyPr>
            <a:noAutofit/>
          </a:bodyPr>
          <a:lstStyle/>
          <a:p>
            <a:r>
              <a:rPr lang="en-US" sz="1450" dirty="0">
                <a:latin typeface="Bell MT" panose="02020503060305020303" pitchFamily="18" charset="0"/>
              </a:rPr>
              <a:t>Blessing of Easter Food: Saturday, April 19, 2025, parish hall</a:t>
            </a:r>
          </a:p>
          <a:p>
            <a:pPr lvl="1"/>
            <a:r>
              <a:rPr lang="en-US" sz="1450" dirty="0">
                <a:latin typeface="Bell MT" panose="02020503060305020303" pitchFamily="18" charset="0"/>
              </a:rPr>
              <a:t>11:00 a.m.; bring ham, bread, cheese, butter, eggs, horseradish, salt (traditional)</a:t>
            </a:r>
          </a:p>
          <a:p>
            <a:r>
              <a:rPr lang="en-US" sz="1450" dirty="0">
                <a:latin typeface="Bell MT" panose="02020503060305020303" pitchFamily="18" charset="0"/>
              </a:rPr>
              <a:t>Easter Vigil Mass (Holy Saturday): Saturday, April 19, 2025</a:t>
            </a:r>
          </a:p>
          <a:p>
            <a:pPr lvl="1"/>
            <a:r>
              <a:rPr lang="en-US" sz="1450" dirty="0">
                <a:latin typeface="Bell MT" panose="02020503060305020303" pitchFamily="18" charset="0"/>
              </a:rPr>
              <a:t>8:00 p.m., church</a:t>
            </a:r>
          </a:p>
          <a:p>
            <a:r>
              <a:rPr lang="en-US" sz="1450" dirty="0">
                <a:latin typeface="Bell MT" panose="02020503060305020303" pitchFamily="18" charset="0"/>
              </a:rPr>
              <a:t>Easter Sunday Masses: Sunday, April 20, 2025</a:t>
            </a:r>
          </a:p>
          <a:p>
            <a:pPr lvl="1"/>
            <a:r>
              <a:rPr lang="en-US" sz="1450" dirty="0">
                <a:latin typeface="Bell MT" panose="02020503060305020303" pitchFamily="18" charset="0"/>
              </a:rPr>
              <a:t>7:00 a.m. (Polish)</a:t>
            </a:r>
          </a:p>
          <a:p>
            <a:pPr lvl="1"/>
            <a:r>
              <a:rPr lang="en-US" sz="1450" dirty="0">
                <a:latin typeface="Bell MT" panose="02020503060305020303" pitchFamily="18" charset="0"/>
              </a:rPr>
              <a:t>8:30 a.m. (English)</a:t>
            </a:r>
          </a:p>
          <a:p>
            <a:pPr lvl="1"/>
            <a:r>
              <a:rPr lang="en-US" sz="1450" dirty="0">
                <a:latin typeface="Bell MT" panose="02020503060305020303" pitchFamily="18" charset="0"/>
              </a:rPr>
              <a:t>11:00 a.m. (English)</a:t>
            </a:r>
          </a:p>
          <a:p>
            <a:pPr lvl="1"/>
            <a:r>
              <a:rPr lang="en-US" sz="1450" dirty="0">
                <a:latin typeface="Bell MT" panose="02020503060305020303" pitchFamily="18" charset="0"/>
              </a:rPr>
              <a:t>12:30 p.m. (Latin)</a:t>
            </a:r>
          </a:p>
          <a:p>
            <a:r>
              <a:rPr lang="en-US" sz="1450" dirty="0">
                <a:latin typeface="Bell MT" panose="02020503060305020303" pitchFamily="18" charset="0"/>
              </a:rPr>
              <a:t>Divine Mercy Sunday: Sunday, April 27, 2025</a:t>
            </a:r>
          </a:p>
          <a:p>
            <a:pPr lvl="1"/>
            <a:r>
              <a:rPr lang="en-US" sz="1450" dirty="0">
                <a:latin typeface="Bell MT" panose="02020503060305020303" pitchFamily="18" charset="0"/>
              </a:rPr>
              <a:t>Hour of mercy: 3:00 p.m.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9E50BC-8102-3ECC-ABF9-B5FF5E264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901" y="2455176"/>
            <a:ext cx="3745396" cy="36918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F8E45D-6E8B-41BC-72E7-10A326AC4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859" y="609383"/>
            <a:ext cx="1924350" cy="13378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95A860C-B0E3-3E5B-B7A2-01B0D90166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7714" y="612139"/>
            <a:ext cx="1926503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7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3D44-D48A-7730-B670-CFB81066D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Announcements 3: 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 dirty="0">
                <a:latin typeface="Bell MT" panose="02020503060305020303" pitchFamily="18" charset="0"/>
              </a:rPr>
              <a:t>Confirmation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7ECD0-7B69-DF1B-9089-0F5EC2265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896" y="2417232"/>
            <a:ext cx="7772398" cy="369146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Confirmation Mass keepsake video order forms available</a:t>
            </a:r>
          </a:p>
          <a:p>
            <a:r>
              <a:rPr lang="en-US" dirty="0">
                <a:latin typeface="Bell MT" panose="02020503060305020303" pitchFamily="18" charset="0"/>
              </a:rPr>
              <a:t>Confirmation Rehearsal: Thursday, April 24, 2025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6:00 p.m., church; bring questions; have service logs</a:t>
            </a:r>
          </a:p>
          <a:p>
            <a:r>
              <a:rPr lang="en-US" dirty="0">
                <a:latin typeface="Bell MT" panose="02020503060305020303" pitchFamily="18" charset="0"/>
              </a:rPr>
              <a:t>Confirmation Service Log Deadline: 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Confirmation rehearsal (Thursday, April 24, 2025)</a:t>
            </a:r>
          </a:p>
          <a:p>
            <a:r>
              <a:rPr lang="en-US" dirty="0">
                <a:latin typeface="Bell MT" panose="02020503060305020303" pitchFamily="18" charset="0"/>
              </a:rPr>
              <a:t>Mass of Confirmation: Wednesday, April 30, 2025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5:30 p.m., church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Reception in parish hall to follow (~6:30 p.m.)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Survey on food allergies/</a:t>
            </a:r>
            <a:r>
              <a:rPr lang="en-US">
                <a:latin typeface="Bell MT" panose="02020503060305020303" pitchFamily="18" charset="0"/>
              </a:rPr>
              <a:t>accommodations has been sent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B9FCA0-82B5-1785-2029-0A521080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10</a:t>
            </a:fld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AB698-E30F-870C-7DF3-792BF8F8B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6495" y="2417232"/>
            <a:ext cx="2236304" cy="3933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1EB28-3D09-247E-8D2E-9E6993F33A4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997" b="72814"/>
          <a:stretch/>
        </p:blipFill>
        <p:spPr>
          <a:xfrm rot="16200000">
            <a:off x="-3120887" y="3120887"/>
            <a:ext cx="6858002" cy="6162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92F49A-1032-8D47-FE08-0F04E3745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772" y="0"/>
            <a:ext cx="615696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37701-4728-D416-9A33-3060EEAED1E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40748" b="11961"/>
          <a:stretch/>
        </p:blipFill>
        <p:spPr>
          <a:xfrm>
            <a:off x="616227" y="2114"/>
            <a:ext cx="5479773" cy="11606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7B59C2-FFC7-09E9-FFDE-F3942FDBBC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97" y="207"/>
            <a:ext cx="5480779" cy="1164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387B1C-FDFF-5EDB-20BD-C6D38025E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66" y="6239933"/>
            <a:ext cx="5480779" cy="6159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3368BC-87E3-4351-536C-4A78FF161A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095496" y="6222373"/>
            <a:ext cx="5480779" cy="6157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7E1E79-8B83-95B2-18F7-6DB23802A46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3964" b="26498"/>
          <a:stretch/>
        </p:blipFill>
        <p:spPr>
          <a:xfrm>
            <a:off x="8396321" y="1162737"/>
            <a:ext cx="1107311" cy="12544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611C00-F2F0-EE21-8447-216C0E8CA70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3964" b="26498"/>
          <a:stretch/>
        </p:blipFill>
        <p:spPr>
          <a:xfrm>
            <a:off x="2688368" y="1158230"/>
            <a:ext cx="1107311" cy="12544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22C408-D7ED-FC27-9376-2D4525FCCA5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2943" y="1188738"/>
            <a:ext cx="1635425" cy="11606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FE0FA0-0900-4BE7-B45C-76B463D723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9402" y="1216946"/>
            <a:ext cx="1633870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282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A78E4-F0C3-00EA-8A99-0BB2425A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Announcements 4: </a:t>
            </a:r>
            <a:br>
              <a:rPr lang="en-US" dirty="0"/>
            </a:br>
            <a:r>
              <a:rPr lang="en-US" dirty="0"/>
              <a:t>First Holy Communion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019EC-F868-CB51-F75C-151AC1E8A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531" y="2527850"/>
            <a:ext cx="7632419" cy="3720549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Mass of First Holy Communion keepsake video order forms available</a:t>
            </a:r>
          </a:p>
          <a:p>
            <a:r>
              <a:rPr lang="en-US" dirty="0">
                <a:latin typeface="Bell MT" panose="02020503060305020303" pitchFamily="18" charset="0"/>
              </a:rPr>
              <a:t>First Holy Communion Retreat: Saturday, April 5, 2025, 11:00 a.m. to 1:30 p.m.; meet in parish hall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Bring photos or special supplies for pew banners; bring prayer cards; have questions ready for First Confession rehearsal</a:t>
            </a:r>
          </a:p>
          <a:p>
            <a:r>
              <a:rPr lang="en-US" dirty="0">
                <a:latin typeface="Bell MT" panose="02020503060305020303" pitchFamily="18" charset="0"/>
              </a:rPr>
              <a:t>First Confession for First Holy Communion class: Thursday, April 10, 2025, 6:00 p.m., church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May bring prayer cards</a:t>
            </a:r>
          </a:p>
          <a:p>
            <a:r>
              <a:rPr lang="en-US" dirty="0">
                <a:latin typeface="Bell MT" panose="02020503060305020303" pitchFamily="18" charset="0"/>
              </a:rPr>
              <a:t>First Holy Communion Rehearsal: Tuesday, April 29, 2025, 6:00 p.m., church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Bring questions</a:t>
            </a:r>
          </a:p>
          <a:p>
            <a:r>
              <a:rPr lang="en-US" dirty="0">
                <a:latin typeface="Bell MT" panose="02020503060305020303" pitchFamily="18" charset="0"/>
              </a:rPr>
              <a:t>Mass of First Holy Communion: Saturday, May 3, 2025, 11:00 a.m., church; bring pew banners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Reception in parish hall to follow (~12:00 p.m.)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Survey on food allergies/accommodations to come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11DAE-0BE5-76F2-9458-0ED9F4E65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11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4A04DD7-6C53-F8D0-BA9F-C90485F8F3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09" t="5556" r="14527" b="5556"/>
          <a:stretch/>
        </p:blipFill>
        <p:spPr>
          <a:xfrm>
            <a:off x="8467851" y="2511623"/>
            <a:ext cx="2760267" cy="3642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B5BE7A-C343-9BDA-95EC-87BF2AF97D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"/>
            <a:ext cx="1223207" cy="14610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369D16-5DE0-632A-6616-DB9F480D3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95" y="5377116"/>
            <a:ext cx="1225402" cy="1463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B1BCCF-3D42-3536-B928-A3CA0F02B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8793" y="0"/>
            <a:ext cx="1225402" cy="1463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B4ED32-E732-05BD-1469-9030AB920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8793" y="5327420"/>
            <a:ext cx="1225402" cy="14631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B7CA74-94F0-1F06-F9E8-AF862D5E9F4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85040"/>
          <a:stretch/>
        </p:blipFill>
        <p:spPr>
          <a:xfrm>
            <a:off x="1223207" y="-17209"/>
            <a:ext cx="4872794" cy="626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B5A6A8-0B76-D7F6-E238-65EF62C9C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061569" y="-19878"/>
            <a:ext cx="4907223" cy="6279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0B6CF3-83B2-5D7A-2944-97FE945441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874" y="6212341"/>
            <a:ext cx="4871126" cy="6279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1E9CB0-C19D-2787-1272-1826CA4B6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096000" y="6194624"/>
            <a:ext cx="4871126" cy="627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C2DCEA-4326-41F4-C8C4-6880EE342A2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50000" b="29540"/>
          <a:stretch/>
        </p:blipFill>
        <p:spPr>
          <a:xfrm rot="16200000">
            <a:off x="9777973" y="2927550"/>
            <a:ext cx="3866367" cy="9333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36ED23-C2BA-D61A-6B6D-C9B03E4E4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4760" y="1456668"/>
            <a:ext cx="932769" cy="38651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9A86CC6-EC5A-5B97-ACB7-EDE0601A7DB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23226" b="16920"/>
          <a:stretch/>
        </p:blipFill>
        <p:spPr>
          <a:xfrm>
            <a:off x="2477463" y="656268"/>
            <a:ext cx="1223207" cy="17648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EEC6A0-2C35-BC22-D6D0-E43E333F10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7851" y="651672"/>
            <a:ext cx="1225402" cy="17679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115388-915C-69CC-0431-D8DE129FC05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6971" t="41585" r="28429" b="28804"/>
          <a:stretch/>
        </p:blipFill>
        <p:spPr>
          <a:xfrm>
            <a:off x="1189120" y="793194"/>
            <a:ext cx="1301147" cy="1469384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2B645A7-C0F9-0919-C1AA-1569BF7882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34029" y="547045"/>
            <a:ext cx="1767993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7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B848-4EA2-2EBB-F3A5-04E867C45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Announcements 5: April 2025 Special Parish-Wide Devotions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D279D-9E30-EBB4-2557-E3C15D5B3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7564" y="2520927"/>
            <a:ext cx="5115338" cy="3318936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Next First Friday Mass: Friday, April 4, 2025, 6:00 p.m.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Two Hearts Guild meeting: 7:00 p.m., parish hall</a:t>
            </a:r>
          </a:p>
          <a:p>
            <a:r>
              <a:rPr lang="en-US" dirty="0">
                <a:latin typeface="Bell MT" panose="02020503060305020303" pitchFamily="18" charset="0"/>
              </a:rPr>
              <a:t>Next First Saturday Blessing of Sacramentals: Saturday, April 5, 2025, after 9:00 a.m. Mass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Bring Easter, First Holy Communion, or Confirmation gifts to be blessed</a:t>
            </a:r>
          </a:p>
          <a:p>
            <a:r>
              <a:rPr lang="en-US" dirty="0">
                <a:latin typeface="Bell MT" panose="02020503060305020303" pitchFamily="18" charset="0"/>
              </a:rPr>
              <a:t>Next First Sunday Adoration: Sunday, April 6, 2025, 2:00 p.m. to 5:00 p.m.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Exposition of the Blessed Sacrament: 2:00 p.m.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Benediction: 5:00 p.m.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744B0-5D23-B884-56ED-3B90A33C0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1A2884-C82D-12EA-C13B-1D8B3FFDC8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9939" r="36061"/>
          <a:stretch/>
        </p:blipFill>
        <p:spPr>
          <a:xfrm>
            <a:off x="3313" y="0"/>
            <a:ext cx="86470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A0DD9C-63A9-701F-2868-74BAF14F7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3982" y="0"/>
            <a:ext cx="85953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8A0289-48D8-CED4-7F8B-C00420493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640" y="2459981"/>
            <a:ext cx="2413363" cy="37884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407C1E-CD0C-5E18-DAD4-8CA80DBC97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7268" b="40166"/>
          <a:stretch/>
        </p:blipFill>
        <p:spPr>
          <a:xfrm>
            <a:off x="868018" y="-1"/>
            <a:ext cx="5227982" cy="982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90DC5E-5D64-AA3F-D9FF-9611A8AE2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161" y="-2"/>
            <a:ext cx="5230821" cy="981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4D7B82-68BE-3957-B7C2-DBBC6335D6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340" y="5864087"/>
            <a:ext cx="5230821" cy="9815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CABE6-78BC-5A6A-C5AE-D67CB674F5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492" y="5839863"/>
            <a:ext cx="5230821" cy="9815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1A0786-2A44-835F-34CC-1EB6FD8BC1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688" y="2459981"/>
            <a:ext cx="2627192" cy="33917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231FC8-143E-FF37-9C51-CDE8046BDF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6043" b="50193"/>
          <a:stretch/>
        </p:blipFill>
        <p:spPr>
          <a:xfrm>
            <a:off x="871686" y="1566699"/>
            <a:ext cx="3561165" cy="7951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A87BB3-16D4-9A4F-9912-2B51088F52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9149" y="1580441"/>
            <a:ext cx="3560373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43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8208-EEE8-C775-3036-8DFC9442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Announcements 6: Adult and PK-12 Religious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655EA-02F4-0466-BA10-26F41AECD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210" y="2488648"/>
            <a:ext cx="4777407" cy="362005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Little Office of the Blessed Virgin Mary prayers during Holy Week (see full schedule on website or printout)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First session: Sunday, April 13, 2025 (Palm Sunday), 3:00 p.m., parish library</a:t>
            </a:r>
          </a:p>
          <a:p>
            <a:r>
              <a:rPr lang="en-US" dirty="0">
                <a:latin typeface="Bell MT" panose="02020503060305020303" pitchFamily="18" charset="0"/>
              </a:rPr>
              <a:t>Next class meeting: Thursday, May 1, 2025, 6:00 p.m., parish hall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All grades: Bring prayer cards and completed activities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Grades 7-9: Bring prayer journals and completed activities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Confirmation students may still attend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81BC9-CD1C-FFC3-3F94-802467C7B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9F4A90-5906-B123-BC1B-99C4575BA02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2899"/>
          <a:stretch/>
        </p:blipFill>
        <p:spPr>
          <a:xfrm>
            <a:off x="0" y="0"/>
            <a:ext cx="1481456" cy="68579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59DB91-F029-E90C-8DEB-8298D1F4EF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19"/>
          <a:stretch/>
        </p:blipFill>
        <p:spPr>
          <a:xfrm>
            <a:off x="10744618" y="-1"/>
            <a:ext cx="1481328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F309A6-A8E7-594E-ADE2-0ACCC42FE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616" y="2487977"/>
            <a:ext cx="4235875" cy="3760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79B2B6-E52B-82E0-0BCE-5E19CB010EF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85284"/>
          <a:stretch/>
        </p:blipFill>
        <p:spPr>
          <a:xfrm>
            <a:off x="1481455" y="-1"/>
            <a:ext cx="9263163" cy="9821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886F87-5EBE-BCE6-289E-C31C08FA4F1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70C0">
                <a:tint val="45000"/>
                <a:satMod val="400000"/>
              </a:srgbClr>
            </a:duotone>
          </a:blip>
          <a:srcRect b="85284"/>
          <a:stretch/>
        </p:blipFill>
        <p:spPr>
          <a:xfrm>
            <a:off x="1481454" y="6248400"/>
            <a:ext cx="9263164" cy="6095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AED7BA-03FB-3A85-FFCD-76D80E3D446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0992" b="25708"/>
          <a:stretch/>
        </p:blipFill>
        <p:spPr>
          <a:xfrm>
            <a:off x="1481454" y="1641305"/>
            <a:ext cx="3507984" cy="644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D06D6E-88A4-4721-0548-0C0EA1135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114" y="1634065"/>
            <a:ext cx="3505504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99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167D-9D29-31FA-EA14-B1332BFA5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Closing Prayer: “Hail Mary” &amp; Invocation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21517-19FC-85E6-2E95-BE593A834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7521" y="2590823"/>
            <a:ext cx="5345066" cy="35416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Hail, Mary, full of grace,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The Lord is with thee;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Blessed art thou among women,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And blessed is the fruit of thy womb, Jesus.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Holy Mary, Mother of God,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Pray for us sinners,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Now and at the hour of our death. Amen.</a:t>
            </a:r>
          </a:p>
          <a:p>
            <a:pPr marL="0" indent="0">
              <a:buNone/>
            </a:pPr>
            <a:endParaRPr lang="en-US" dirty="0"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O Mother of the Most Holy Eucharist, pray for us.</a:t>
            </a:r>
          </a:p>
          <a:p>
            <a:pPr marL="0" indent="0">
              <a:buNone/>
            </a:pP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CAC6F-E890-A7DC-95DD-5F80B7E5D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14</a:t>
            </a:fld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377DBB-7D09-36E7-7A6F-8D5E07A9B6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6654" b="57715"/>
          <a:stretch/>
        </p:blipFill>
        <p:spPr>
          <a:xfrm>
            <a:off x="4764" y="0"/>
            <a:ext cx="6091236" cy="13038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423AAD-9DC6-73C0-F830-D844BB5D2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0432" cy="1304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C0E6A5-0607-65C9-8A71-F6DC0D22F4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78" t="17136" r="-78" b="77562"/>
          <a:stretch/>
        </p:blipFill>
        <p:spPr>
          <a:xfrm>
            <a:off x="4764" y="6245455"/>
            <a:ext cx="6091236" cy="612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E01CB2-D15B-B113-2129-7261694019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527" r="35927"/>
          <a:stretch/>
        </p:blipFill>
        <p:spPr>
          <a:xfrm>
            <a:off x="0" y="1303866"/>
            <a:ext cx="1295402" cy="4944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072F2C-F2E9-5678-17A4-A879E96E5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248347"/>
            <a:ext cx="6090432" cy="6096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4BA293-83C1-B28B-A134-287956BC2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3508" y="1303866"/>
            <a:ext cx="1298561" cy="49442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73D129-06A8-17A9-F3EB-3A4CE9E6E4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6950" y="2502192"/>
            <a:ext cx="2316681" cy="37188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1E43ED-904D-640C-157F-65ADD692A4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4475" y="2502192"/>
            <a:ext cx="1407914" cy="37188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F8805E-B760-D171-D24F-2E70924908A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4557" b="77077"/>
          <a:stretch/>
        </p:blipFill>
        <p:spPr>
          <a:xfrm>
            <a:off x="1291039" y="2008599"/>
            <a:ext cx="4514850" cy="3776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21CB18-8D97-5915-5A7A-779D29EEDB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0252" y="2008599"/>
            <a:ext cx="4983379" cy="3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276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2128</TotalTime>
  <Words>1299</Words>
  <Application>Microsoft Office PowerPoint</Application>
  <PresentationFormat>Widescreen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Bell MT</vt:lpstr>
      <vt:lpstr>Calibri</vt:lpstr>
      <vt:lpstr>Garamond</vt:lpstr>
      <vt:lpstr>Organic</vt:lpstr>
      <vt:lpstr>Rel. Ed. Class Session 8 Thursday, April 3, 2025</vt:lpstr>
      <vt:lpstr>April 2025  Class Outline</vt:lpstr>
      <vt:lpstr>Opening Prayer: “Our Father”</vt:lpstr>
      <vt:lpstr>Overview of April:  Month of the Holy Eucharist</vt:lpstr>
      <vt:lpstr>Grades PK-2:  April 2025 Activities</vt:lpstr>
      <vt:lpstr>Grades 3-6:  April 2025 Activities</vt:lpstr>
      <vt:lpstr>Grades 7-9:  April 2025 Activities</vt:lpstr>
      <vt:lpstr>Announcements 1: Parish-Wide Holy Week/Easter Schedule of Masses and Devotions (1)</vt:lpstr>
      <vt:lpstr>Announcements 2:  Parish-Wide Holy Week/Easter  Schedule of Masses and Devotions (2)</vt:lpstr>
      <vt:lpstr>Announcements 3:  Confirmation 2025</vt:lpstr>
      <vt:lpstr>Announcements 4:  First Holy Communion</vt:lpstr>
      <vt:lpstr>Announcements 5: April 2025 Special Parish-Wide Devotions</vt:lpstr>
      <vt:lpstr>Announcements 6: Adult and PK-12 Religious Education</vt:lpstr>
      <vt:lpstr>Closing Prayer: “Hail Mary” &amp; Invocation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Session 1 September 2023</dc:title>
  <dc:creator>Katie Sadakierski</dc:creator>
  <cp:lastModifiedBy>Katie Sadakierski</cp:lastModifiedBy>
  <cp:revision>152</cp:revision>
  <dcterms:created xsi:type="dcterms:W3CDTF">2023-05-12T15:39:30Z</dcterms:created>
  <dcterms:modified xsi:type="dcterms:W3CDTF">2025-04-02T13:02:20Z</dcterms:modified>
</cp:coreProperties>
</file>