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60" r:id="rId3"/>
    <p:sldId id="258" r:id="rId4"/>
    <p:sldId id="288" r:id="rId5"/>
    <p:sldId id="274" r:id="rId6"/>
    <p:sldId id="261" r:id="rId7"/>
    <p:sldId id="282" r:id="rId8"/>
    <p:sldId id="262" r:id="rId9"/>
    <p:sldId id="263" r:id="rId10"/>
    <p:sldId id="264" r:id="rId11"/>
    <p:sldId id="265" r:id="rId12"/>
    <p:sldId id="266" r:id="rId13"/>
    <p:sldId id="267" r:id="rId14"/>
    <p:sldId id="257" r:id="rId15"/>
    <p:sldId id="287" r:id="rId16"/>
    <p:sldId id="286" r:id="rId17"/>
    <p:sldId id="268" r:id="rId18"/>
    <p:sldId id="290" r:id="rId19"/>
    <p:sldId id="269" r:id="rId20"/>
    <p:sldId id="270" r:id="rId21"/>
    <p:sldId id="289" r:id="rId22"/>
    <p:sldId id="281" r:id="rId23"/>
    <p:sldId id="271" r:id="rId24"/>
    <p:sldId id="273" r:id="rId25"/>
    <p:sldId id="277" r:id="rId26"/>
    <p:sldId id="275" r:id="rId27"/>
    <p:sldId id="276" r:id="rId28"/>
    <p:sldId id="284" r:id="rId29"/>
    <p:sldId id="285" r:id="rId30"/>
    <p:sldId id="278" r:id="rId31"/>
    <p:sldId id="279" r:id="rId32"/>
    <p:sldId id="280" r:id="rId33"/>
    <p:sldId id="283" r:id="rId34"/>
    <p:sldId id="259"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60" d="100"/>
          <a:sy n="60" d="100"/>
        </p:scale>
        <p:origin x="83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CD6111-D83F-483B-857D-F3859813D95E}" type="datetimeFigureOut">
              <a:rPr lang="en-US" smtClean="0"/>
              <a:t>3/4/2025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20493F-C14F-4EBF-AB8C-EEF70EBE2B1F}" type="slidenum">
              <a:rPr lang="en-US" smtClean="0"/>
              <a:t>‹#›</a:t>
            </a:fld>
            <a:endParaRPr lang="en-US"/>
          </a:p>
        </p:txBody>
      </p:sp>
    </p:spTree>
    <p:extLst>
      <p:ext uri="{BB962C8B-B14F-4D97-AF65-F5344CB8AC3E}">
        <p14:creationId xmlns:p14="http://schemas.microsoft.com/office/powerpoint/2010/main" val="2528795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20493F-C14F-4EBF-AB8C-EEF70EBE2B1F}" type="slidenum">
              <a:rPr lang="en-US" smtClean="0"/>
              <a:t>9</a:t>
            </a:fld>
            <a:endParaRPr lang="en-US"/>
          </a:p>
        </p:txBody>
      </p:sp>
    </p:spTree>
    <p:extLst>
      <p:ext uri="{BB962C8B-B14F-4D97-AF65-F5344CB8AC3E}">
        <p14:creationId xmlns:p14="http://schemas.microsoft.com/office/powerpoint/2010/main" val="9827153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1E2E6ED-F329-4437-9B1A-BA1C06A54513}" type="datetimeFigureOut">
              <a:rPr lang="en-US" smtClean="0"/>
              <a:t>3/4/2025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28D9467D-0E29-46A6-95C6-947727DBC438}"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1570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E2E6ED-F329-4437-9B1A-BA1C06A54513}"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9467D-0E29-46A6-95C6-947727DBC438}" type="slidenum">
              <a:rPr lang="en-US" smtClean="0"/>
              <a:t>‹#›</a:t>
            </a:fld>
            <a:endParaRPr lang="en-US"/>
          </a:p>
        </p:txBody>
      </p:sp>
    </p:spTree>
    <p:extLst>
      <p:ext uri="{BB962C8B-B14F-4D97-AF65-F5344CB8AC3E}">
        <p14:creationId xmlns:p14="http://schemas.microsoft.com/office/powerpoint/2010/main" val="1579552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E2E6ED-F329-4437-9B1A-BA1C06A54513}"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9467D-0E29-46A6-95C6-947727DBC438}"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583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1E2E6ED-F329-4437-9B1A-BA1C06A54513}" type="datetimeFigureOut">
              <a:rPr lang="en-US" smtClean="0"/>
              <a:t>3/4/2025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D9467D-0E29-46A6-95C6-947727DBC438}" type="slidenum">
              <a:rPr lang="en-US" smtClean="0"/>
              <a:t>‹#›</a:t>
            </a:fld>
            <a:endParaRPr lang="en-US"/>
          </a:p>
        </p:txBody>
      </p:sp>
    </p:spTree>
    <p:extLst>
      <p:ext uri="{BB962C8B-B14F-4D97-AF65-F5344CB8AC3E}">
        <p14:creationId xmlns:p14="http://schemas.microsoft.com/office/powerpoint/2010/main" val="2836596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1E2E6ED-F329-4437-9B1A-BA1C06A54513}" type="datetimeFigureOut">
              <a:rPr lang="en-US" smtClean="0"/>
              <a:t>3/4/2025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D9467D-0E29-46A6-95C6-947727DBC438}"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0102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1E2E6ED-F329-4437-9B1A-BA1C06A54513}" type="datetimeFigureOut">
              <a:rPr lang="en-US" smtClean="0"/>
              <a:t>3/4/2025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D9467D-0E29-46A6-95C6-947727DBC438}"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4416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E2E6ED-F329-4437-9B1A-BA1C06A54513}" type="datetimeFigureOut">
              <a:rPr lang="en-US" smtClean="0"/>
              <a:t>3/4/2025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D9467D-0E29-46A6-95C6-947727DBC438}" type="slidenum">
              <a:rPr lang="en-US" smtClean="0"/>
              <a:t>‹#›</a:t>
            </a:fld>
            <a:endParaRPr lang="en-US"/>
          </a:p>
        </p:txBody>
      </p:sp>
    </p:spTree>
    <p:extLst>
      <p:ext uri="{BB962C8B-B14F-4D97-AF65-F5344CB8AC3E}">
        <p14:creationId xmlns:p14="http://schemas.microsoft.com/office/powerpoint/2010/main" val="2330495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E2E6ED-F329-4437-9B1A-BA1C06A54513}" type="datetimeFigureOut">
              <a:rPr lang="en-US" smtClean="0"/>
              <a:t>3/4/2025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D9467D-0E29-46A6-95C6-947727DBC438}"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6285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E2E6ED-F329-4437-9B1A-BA1C06A54513}" type="datetimeFigureOut">
              <a:rPr lang="en-US" smtClean="0"/>
              <a:t>3/4/2025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D9467D-0E29-46A6-95C6-947727DBC438}" type="slidenum">
              <a:rPr lang="en-US" smtClean="0"/>
              <a:t>‹#›</a:t>
            </a:fld>
            <a:endParaRPr lang="en-US"/>
          </a:p>
        </p:txBody>
      </p:sp>
    </p:spTree>
    <p:extLst>
      <p:ext uri="{BB962C8B-B14F-4D97-AF65-F5344CB8AC3E}">
        <p14:creationId xmlns:p14="http://schemas.microsoft.com/office/powerpoint/2010/main" val="968961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E2E6ED-F329-4437-9B1A-BA1C06A54513}" type="datetimeFigureOut">
              <a:rPr lang="en-US" smtClean="0"/>
              <a:t>3/4/2025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D9467D-0E29-46A6-95C6-947727DBC438}" type="slidenum">
              <a:rPr lang="en-US" smtClean="0"/>
              <a:t>‹#›</a:t>
            </a:fld>
            <a:endParaRPr lang="en-US"/>
          </a:p>
        </p:txBody>
      </p:sp>
    </p:spTree>
    <p:extLst>
      <p:ext uri="{BB962C8B-B14F-4D97-AF65-F5344CB8AC3E}">
        <p14:creationId xmlns:p14="http://schemas.microsoft.com/office/powerpoint/2010/main" val="1748955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E2E6ED-F329-4437-9B1A-BA1C06A54513}"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9467D-0E29-46A6-95C6-947727DBC438}"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6406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E2E6ED-F329-4437-9B1A-BA1C06A54513}"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9467D-0E29-46A6-95C6-947727DBC438}"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0935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E2E6ED-F329-4437-9B1A-BA1C06A54513}"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9467D-0E29-46A6-95C6-947727DBC438}" type="slidenum">
              <a:rPr lang="en-US" smtClean="0"/>
              <a:t>‹#›</a:t>
            </a:fld>
            <a:endParaRPr lang="en-US"/>
          </a:p>
        </p:txBody>
      </p:sp>
    </p:spTree>
    <p:extLst>
      <p:ext uri="{BB962C8B-B14F-4D97-AF65-F5344CB8AC3E}">
        <p14:creationId xmlns:p14="http://schemas.microsoft.com/office/powerpoint/2010/main" val="7430165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E2E6ED-F329-4437-9B1A-BA1C06A54513}"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9467D-0E29-46A6-95C6-947727DBC438}"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86879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E2E6ED-F329-4437-9B1A-BA1C06A54513}"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9467D-0E29-46A6-95C6-947727DBC438}"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04690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E2E6ED-F329-4437-9B1A-BA1C06A54513}"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9467D-0E29-46A6-95C6-947727DBC438}"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0249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E2E6ED-F329-4437-9B1A-BA1C06A54513}"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9467D-0E29-46A6-95C6-947727DBC438}"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2077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1E2E6ED-F329-4437-9B1A-BA1C06A54513}" type="datetimeFigureOut">
              <a:rPr lang="en-US" smtClean="0"/>
              <a:t>3/4/2025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8D9467D-0E29-46A6-95C6-947727DBC438}" type="slidenum">
              <a:rPr lang="en-US" smtClean="0"/>
              <a:t>‹#›</a:t>
            </a:fld>
            <a:endParaRPr lang="en-US"/>
          </a:p>
        </p:txBody>
      </p:sp>
    </p:spTree>
    <p:extLst>
      <p:ext uri="{BB962C8B-B14F-4D97-AF65-F5344CB8AC3E}">
        <p14:creationId xmlns:p14="http://schemas.microsoft.com/office/powerpoint/2010/main" val="38649450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417022-014C-2564-F3B4-855DE11F1FA3}"/>
              </a:ext>
            </a:extLst>
          </p:cNvPr>
          <p:cNvPicPr>
            <a:picLocks noChangeAspect="1"/>
          </p:cNvPicPr>
          <p:nvPr/>
        </p:nvPicPr>
        <p:blipFill rotWithShape="1">
          <a:blip r:embed="rId2"/>
          <a:srcRect l="5556" r="5556"/>
          <a:stretch/>
        </p:blipFill>
        <p:spPr>
          <a:xfrm>
            <a:off x="0" y="0"/>
            <a:ext cx="12192000" cy="6858000"/>
          </a:xfrm>
          <a:prstGeom prst="rect">
            <a:avLst/>
          </a:prstGeom>
        </p:spPr>
      </p:pic>
      <p:sp>
        <p:nvSpPr>
          <p:cNvPr id="2" name="Title 1">
            <a:extLst>
              <a:ext uri="{FF2B5EF4-FFF2-40B4-BE49-F238E27FC236}">
                <a16:creationId xmlns:a16="http://schemas.microsoft.com/office/drawing/2014/main" id="{62707CFD-7350-BEF4-6758-5268EC16E710}"/>
              </a:ext>
            </a:extLst>
          </p:cNvPr>
          <p:cNvSpPr>
            <a:spLocks noGrp="1"/>
          </p:cNvSpPr>
          <p:nvPr>
            <p:ph type="ctrTitle"/>
          </p:nvPr>
        </p:nvSpPr>
        <p:spPr>
          <a:xfrm>
            <a:off x="3549500" y="5401338"/>
            <a:ext cx="5092996" cy="723011"/>
          </a:xfrm>
          <a:solidFill>
            <a:schemeClr val="accent6">
              <a:lumMod val="20000"/>
              <a:lumOff val="80000"/>
            </a:schemeClr>
          </a:solidFill>
          <a:effectLst>
            <a:glow rad="228600">
              <a:schemeClr val="accent6">
                <a:satMod val="175000"/>
                <a:alpha val="40000"/>
              </a:schemeClr>
            </a:glow>
            <a:softEdge rad="63500"/>
          </a:effectLst>
        </p:spPr>
        <p:txBody>
          <a:bodyPr/>
          <a:lstStyle/>
          <a:p>
            <a:br>
              <a:rPr lang="en-US" sz="4400" dirty="0">
                <a:solidFill>
                  <a:schemeClr val="bg1"/>
                </a:solidFill>
                <a:effectLst>
                  <a:glow rad="228600">
                    <a:schemeClr val="accent6">
                      <a:satMod val="175000"/>
                      <a:alpha val="40000"/>
                    </a:schemeClr>
                  </a:glow>
                  <a:outerShdw blurRad="38100" dist="38100" dir="2700000" algn="tl">
                    <a:srgbClr val="000000">
                      <a:alpha val="43137"/>
                    </a:srgbClr>
                  </a:outerShdw>
                </a:effectLst>
              </a:rPr>
            </a:br>
            <a:r>
              <a:rPr lang="en-US" sz="4400" b="1" dirty="0">
                <a:solidFill>
                  <a:schemeClr val="accent2">
                    <a:lumMod val="50000"/>
                  </a:schemeClr>
                </a:solidFill>
                <a:effectLst>
                  <a:glow rad="228600">
                    <a:schemeClr val="accent6">
                      <a:satMod val="175000"/>
                      <a:alpha val="40000"/>
                    </a:schemeClr>
                  </a:glow>
                  <a:outerShdw blurRad="38100" dist="38100" dir="2700000" algn="tl">
                    <a:srgbClr val="000000">
                      <a:alpha val="43137"/>
                    </a:srgbClr>
                  </a:outerShdw>
                </a:effectLst>
              </a:rPr>
              <a:t>Guild Meeting 3</a:t>
            </a:r>
          </a:p>
        </p:txBody>
      </p:sp>
      <p:sp>
        <p:nvSpPr>
          <p:cNvPr id="3" name="Subtitle 2">
            <a:extLst>
              <a:ext uri="{FF2B5EF4-FFF2-40B4-BE49-F238E27FC236}">
                <a16:creationId xmlns:a16="http://schemas.microsoft.com/office/drawing/2014/main" id="{18C03C7D-E05D-0BD1-EE5A-9D69FF46B1FB}"/>
              </a:ext>
            </a:extLst>
          </p:cNvPr>
          <p:cNvSpPr>
            <a:spLocks noGrp="1"/>
          </p:cNvSpPr>
          <p:nvPr>
            <p:ph type="subTitle" idx="1"/>
          </p:nvPr>
        </p:nvSpPr>
        <p:spPr>
          <a:xfrm>
            <a:off x="2688162" y="6110353"/>
            <a:ext cx="6815669" cy="761644"/>
          </a:xfrm>
          <a:solidFill>
            <a:schemeClr val="accent6">
              <a:lumMod val="20000"/>
              <a:lumOff val="80000"/>
            </a:schemeClr>
          </a:solidFill>
          <a:effectLst>
            <a:glow rad="228600">
              <a:schemeClr val="accent6">
                <a:satMod val="175000"/>
                <a:alpha val="40000"/>
              </a:schemeClr>
            </a:glow>
            <a:softEdge rad="63500"/>
          </a:effectLst>
        </p:spPr>
        <p:txBody>
          <a:bodyPr>
            <a:normAutofit fontScale="92500" lnSpcReduction="10000"/>
          </a:bodyPr>
          <a:lstStyle/>
          <a:p>
            <a:r>
              <a:rPr lang="en-US" b="1" dirty="0">
                <a:solidFill>
                  <a:schemeClr val="accent2">
                    <a:lumMod val="50000"/>
                  </a:schemeClr>
                </a:solidFill>
                <a:effectLst>
                  <a:glow rad="228600">
                    <a:schemeClr val="accent6">
                      <a:satMod val="175000"/>
                      <a:alpha val="40000"/>
                    </a:schemeClr>
                  </a:glow>
                </a:effectLst>
              </a:rPr>
              <a:t>Friday, March 7, 2025</a:t>
            </a:r>
          </a:p>
          <a:p>
            <a:r>
              <a:rPr lang="en-US" b="1" dirty="0">
                <a:solidFill>
                  <a:schemeClr val="accent2">
                    <a:lumMod val="50000"/>
                  </a:schemeClr>
                </a:solidFill>
                <a:effectLst>
                  <a:glow rad="228600">
                    <a:schemeClr val="accent6">
                      <a:satMod val="175000"/>
                      <a:alpha val="40000"/>
                    </a:schemeClr>
                  </a:glow>
                </a:effectLst>
              </a:rPr>
              <a:t>Katie Sadakierski</a:t>
            </a:r>
          </a:p>
        </p:txBody>
      </p:sp>
      <p:sp>
        <p:nvSpPr>
          <p:cNvPr id="5" name="TextBox 4">
            <a:extLst>
              <a:ext uri="{FF2B5EF4-FFF2-40B4-BE49-F238E27FC236}">
                <a16:creationId xmlns:a16="http://schemas.microsoft.com/office/drawing/2014/main" id="{929AB4A7-5537-18BA-D63A-067F7BCD981F}"/>
              </a:ext>
            </a:extLst>
          </p:cNvPr>
          <p:cNvSpPr txBox="1"/>
          <p:nvPr/>
        </p:nvSpPr>
        <p:spPr>
          <a:xfrm>
            <a:off x="4559149" y="4699579"/>
            <a:ext cx="3073697" cy="769441"/>
          </a:xfrm>
          <a:prstGeom prst="rect">
            <a:avLst/>
          </a:prstGeom>
          <a:solidFill>
            <a:schemeClr val="accent6">
              <a:lumMod val="20000"/>
              <a:lumOff val="80000"/>
            </a:schemeClr>
          </a:solidFill>
          <a:effectLst>
            <a:glow rad="228600">
              <a:schemeClr val="accent6">
                <a:satMod val="175000"/>
                <a:alpha val="40000"/>
              </a:schemeClr>
            </a:glow>
            <a:softEdge rad="63500"/>
          </a:effectLst>
        </p:spPr>
        <p:txBody>
          <a:bodyPr wrap="square" rtlCol="0">
            <a:spAutoFit/>
          </a:bodyPr>
          <a:lstStyle/>
          <a:p>
            <a:r>
              <a:rPr lang="en-US" sz="4400" b="1" dirty="0">
                <a:solidFill>
                  <a:schemeClr val="accent2">
                    <a:lumMod val="50000"/>
                  </a:schemeClr>
                </a:solidFill>
                <a:effectLst>
                  <a:glow rad="228600">
                    <a:schemeClr val="accent6">
                      <a:satMod val="175000"/>
                      <a:alpha val="40000"/>
                    </a:schemeClr>
                  </a:glow>
                  <a:outerShdw blurRad="38100" dist="38100" dir="2700000" algn="tl">
                    <a:srgbClr val="000000">
                      <a:alpha val="43137"/>
                    </a:srgbClr>
                  </a:outerShdw>
                </a:effectLst>
              </a:rPr>
              <a:t>Two Hearts</a:t>
            </a:r>
            <a:endParaRPr lang="en-US" sz="4400" b="1" dirty="0">
              <a:solidFill>
                <a:schemeClr val="accent2">
                  <a:lumMod val="50000"/>
                </a:schemeClr>
              </a:solidFill>
            </a:endParaRPr>
          </a:p>
        </p:txBody>
      </p:sp>
    </p:spTree>
    <p:extLst>
      <p:ext uri="{BB962C8B-B14F-4D97-AF65-F5344CB8AC3E}">
        <p14:creationId xmlns:p14="http://schemas.microsoft.com/office/powerpoint/2010/main" val="3623467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35A29-210B-4827-29B3-2CCE2D0C46AF}"/>
              </a:ext>
            </a:extLst>
          </p:cNvPr>
          <p:cNvSpPr>
            <a:spLocks noGrp="1"/>
          </p:cNvSpPr>
          <p:nvPr>
            <p:ph type="title"/>
          </p:nvPr>
        </p:nvSpPr>
        <p:spPr/>
        <p:txBody>
          <a:bodyPr/>
          <a:lstStyle/>
          <a:p>
            <a:r>
              <a:rPr lang="en-US" dirty="0"/>
              <a:t>Two Hearts Guild Meeting 3 Outline</a:t>
            </a:r>
          </a:p>
        </p:txBody>
      </p:sp>
      <p:sp>
        <p:nvSpPr>
          <p:cNvPr id="3" name="Content Placeholder 2">
            <a:extLst>
              <a:ext uri="{FF2B5EF4-FFF2-40B4-BE49-F238E27FC236}">
                <a16:creationId xmlns:a16="http://schemas.microsoft.com/office/drawing/2014/main" id="{C3FFE9D2-FDF6-4819-2821-C127B4E7647D}"/>
              </a:ext>
            </a:extLst>
          </p:cNvPr>
          <p:cNvSpPr>
            <a:spLocks noGrp="1"/>
          </p:cNvSpPr>
          <p:nvPr>
            <p:ph idx="1"/>
          </p:nvPr>
        </p:nvSpPr>
        <p:spPr/>
        <p:txBody>
          <a:bodyPr>
            <a:normAutofit fontScale="70000" lnSpcReduction="20000"/>
          </a:bodyPr>
          <a:lstStyle/>
          <a:p>
            <a:pPr marL="342900" marR="0" lvl="0" indent="-342900">
              <a:lnSpc>
                <a:spcPct val="150000"/>
              </a:lnSpc>
              <a:buFont typeface="Symbol" panose="05050102010706020507" pitchFamily="18" charset="2"/>
              <a:buBlip>
                <a:blip r:embed="rId2"/>
              </a:buBlip>
            </a:pPr>
            <a:r>
              <a:rPr lang="en-US" sz="2000" kern="100" dirty="0">
                <a:effectLst/>
                <a:latin typeface="Bell MT" panose="02020503060305020303" pitchFamily="18" charset="0"/>
                <a:ea typeface="Calibri" panose="020F0502020204030204" pitchFamily="34" charset="0"/>
                <a:cs typeface="Times New Roman" panose="02020603050405020304" pitchFamily="18" charset="0"/>
              </a:rPr>
              <a:t>Welcome &amp; Opening Prayer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buFont typeface="Symbol" panose="05050102010706020507" pitchFamily="18" charset="2"/>
              <a:buBlip>
                <a:blip r:embed="rId2"/>
              </a:buBlip>
            </a:pPr>
            <a:r>
              <a:rPr lang="en-US" sz="2000" kern="100" dirty="0">
                <a:effectLst/>
                <a:latin typeface="Bell MT" panose="02020503060305020303" pitchFamily="18" charset="0"/>
                <a:ea typeface="Calibri" panose="020F0502020204030204" pitchFamily="34" charset="0"/>
                <a:cs typeface="Times New Roman" panose="02020603050405020304" pitchFamily="18" charset="0"/>
              </a:rPr>
              <a:t>Meeting presentation</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50000"/>
              </a:lnSpc>
              <a:buFont typeface="Courier New" panose="02070309020205020404" pitchFamily="49" charset="0"/>
              <a:buChar char="o"/>
            </a:pPr>
            <a:r>
              <a:rPr lang="en-US" sz="2000" kern="100" dirty="0">
                <a:effectLst/>
                <a:latin typeface="Bell MT" panose="02020503060305020303" pitchFamily="18" charset="0"/>
                <a:ea typeface="Calibri" panose="020F0502020204030204" pitchFamily="34" charset="0"/>
                <a:cs typeface="Times New Roman" panose="02020603050405020304" pitchFamily="18" charset="0"/>
              </a:rPr>
              <a:t>I. St. Joseph and devotion to the Two Hearts</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50000"/>
              </a:lnSpc>
              <a:buFont typeface="Courier New" panose="02070309020205020404" pitchFamily="49" charset="0"/>
              <a:buChar char="o"/>
            </a:pPr>
            <a:r>
              <a:rPr lang="en-US" sz="2000" kern="100" dirty="0">
                <a:effectLst/>
                <a:latin typeface="Bell MT" panose="02020503060305020303" pitchFamily="18" charset="0"/>
                <a:ea typeface="Calibri" panose="020F0502020204030204" pitchFamily="34" charset="0"/>
                <a:cs typeface="Times New Roman" panose="02020603050405020304" pitchFamily="18" charset="0"/>
              </a:rPr>
              <a:t>II. The virtue of faith: consoling the Two Hearts like St. Joseph</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50000"/>
              </a:lnSpc>
              <a:buFont typeface="Courier New" panose="02070309020205020404" pitchFamily="49" charset="0"/>
              <a:buChar char="o"/>
            </a:pPr>
            <a:r>
              <a:rPr lang="en-US" sz="2000" kern="100" dirty="0">
                <a:effectLst/>
                <a:latin typeface="Bell MT" panose="02020503060305020303" pitchFamily="18" charset="0"/>
                <a:ea typeface="Calibri" panose="020F0502020204030204" pitchFamily="34" charset="0"/>
                <a:cs typeface="Times New Roman" panose="02020603050405020304" pitchFamily="18" charset="0"/>
              </a:rPr>
              <a:t>III. Exercising devotion to the Three Hearts like the saints</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buFont typeface="Symbol" panose="05050102010706020507" pitchFamily="18" charset="2"/>
              <a:buBlip>
                <a:blip r:embed="rId2"/>
              </a:buBlip>
            </a:pPr>
            <a:r>
              <a:rPr lang="en-US" sz="2000" kern="100" dirty="0">
                <a:effectLst/>
                <a:latin typeface="Bell MT" panose="02020503060305020303" pitchFamily="18" charset="0"/>
                <a:ea typeface="Calibri" panose="020F0502020204030204" pitchFamily="34" charset="0"/>
                <a:cs typeface="Times New Roman" panose="02020603050405020304" pitchFamily="18" charset="0"/>
              </a:rPr>
              <a:t>Announcements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buFont typeface="Symbol" panose="05050102010706020507" pitchFamily="18" charset="2"/>
              <a:buBlip>
                <a:blip r:embed="rId2"/>
              </a:buBlip>
            </a:pPr>
            <a:r>
              <a:rPr lang="en-US" sz="2000" kern="100" dirty="0">
                <a:effectLst/>
                <a:latin typeface="Bell MT" panose="02020503060305020303" pitchFamily="18" charset="0"/>
                <a:ea typeface="Calibri" panose="020F0502020204030204" pitchFamily="34" charset="0"/>
                <a:cs typeface="Times New Roman" panose="02020603050405020304" pitchFamily="18" charset="0"/>
              </a:rPr>
              <a:t>Closing Prayer</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Aft>
                <a:spcPts val="800"/>
              </a:spcAft>
              <a:buFont typeface="Symbol" panose="05050102010706020507" pitchFamily="18" charset="2"/>
              <a:buBlip>
                <a:blip r:embed="rId2"/>
              </a:buBlip>
            </a:pPr>
            <a:r>
              <a:rPr lang="en-US" sz="2000" kern="100" dirty="0">
                <a:effectLst/>
                <a:latin typeface="Bell MT" panose="02020503060305020303" pitchFamily="18" charset="0"/>
                <a:ea typeface="Calibri" panose="020F0502020204030204" pitchFamily="34" charset="0"/>
                <a:cs typeface="Times New Roman" panose="02020603050405020304" pitchFamily="18" charset="0"/>
              </a:rPr>
              <a:t>Q &amp; A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6969211-8914-12A7-855D-25B12C78632A}"/>
              </a:ext>
            </a:extLst>
          </p:cNvPr>
          <p:cNvPicPr>
            <a:picLocks noChangeAspect="1"/>
          </p:cNvPicPr>
          <p:nvPr/>
        </p:nvPicPr>
        <p:blipFill>
          <a:blip r:embed="rId3">
            <a:duotone>
              <a:schemeClr val="accent2">
                <a:shade val="45000"/>
                <a:satMod val="135000"/>
              </a:schemeClr>
              <a:prstClr val="white"/>
            </a:duotone>
          </a:blip>
          <a:srcRect l="7675" t="69613" r="10698" b="19845"/>
          <a:stretch/>
        </p:blipFill>
        <p:spPr>
          <a:xfrm>
            <a:off x="0" y="6694"/>
            <a:ext cx="6096000" cy="1067194"/>
          </a:xfrm>
          <a:prstGeom prst="rect">
            <a:avLst/>
          </a:prstGeom>
        </p:spPr>
      </p:pic>
      <p:pic>
        <p:nvPicPr>
          <p:cNvPr id="6" name="Picture 5">
            <a:extLst>
              <a:ext uri="{FF2B5EF4-FFF2-40B4-BE49-F238E27FC236}">
                <a16:creationId xmlns:a16="http://schemas.microsoft.com/office/drawing/2014/main" id="{BA1AE7AB-9428-B899-5564-C18A5EA4C85B}"/>
              </a:ext>
            </a:extLst>
          </p:cNvPr>
          <p:cNvPicPr>
            <a:picLocks noChangeAspect="1"/>
          </p:cNvPicPr>
          <p:nvPr/>
        </p:nvPicPr>
        <p:blipFill>
          <a:blip r:embed="rId3">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70688F37-A85C-7F27-6687-F71F1182F082}"/>
              </a:ext>
            </a:extLst>
          </p:cNvPr>
          <p:cNvPicPr>
            <a:picLocks noChangeAspect="1"/>
          </p:cNvPicPr>
          <p:nvPr/>
        </p:nvPicPr>
        <p:blipFill>
          <a:blip r:embed="rId3">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8" name="Picture 7">
            <a:extLst>
              <a:ext uri="{FF2B5EF4-FFF2-40B4-BE49-F238E27FC236}">
                <a16:creationId xmlns:a16="http://schemas.microsoft.com/office/drawing/2014/main" id="{EA0AEE11-7E38-5C5F-9504-1CE7D4B3F9C5}"/>
              </a:ext>
            </a:extLst>
          </p:cNvPr>
          <p:cNvPicPr>
            <a:picLocks noChangeAspect="1"/>
          </p:cNvPicPr>
          <p:nvPr/>
        </p:nvPicPr>
        <p:blipFill>
          <a:blip r:embed="rId3">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9" name="Picture 8">
            <a:extLst>
              <a:ext uri="{FF2B5EF4-FFF2-40B4-BE49-F238E27FC236}">
                <a16:creationId xmlns:a16="http://schemas.microsoft.com/office/drawing/2014/main" id="{76A32A82-F955-6C40-F441-5B6B2344A3A3}"/>
              </a:ext>
            </a:extLst>
          </p:cNvPr>
          <p:cNvPicPr>
            <a:picLocks noChangeAspect="1"/>
          </p:cNvPicPr>
          <p:nvPr/>
        </p:nvPicPr>
        <p:blipFill>
          <a:blip r:embed="rId4">
            <a:duotone>
              <a:schemeClr val="accent2">
                <a:shade val="45000"/>
                <a:satMod val="135000"/>
              </a:schemeClr>
              <a:prstClr val="white"/>
            </a:duotone>
          </a:blip>
          <a:stretch>
            <a:fillRect/>
          </a:stretch>
        </p:blipFill>
        <p:spPr>
          <a:xfrm>
            <a:off x="0" y="5807347"/>
            <a:ext cx="6096528" cy="1066892"/>
          </a:xfrm>
          <a:prstGeom prst="rect">
            <a:avLst/>
          </a:prstGeom>
        </p:spPr>
      </p:pic>
      <p:pic>
        <p:nvPicPr>
          <p:cNvPr id="10" name="Picture 9">
            <a:extLst>
              <a:ext uri="{FF2B5EF4-FFF2-40B4-BE49-F238E27FC236}">
                <a16:creationId xmlns:a16="http://schemas.microsoft.com/office/drawing/2014/main" id="{3CFDF84F-85FC-44B7-D4C1-8E77E73C1E44}"/>
              </a:ext>
            </a:extLst>
          </p:cNvPr>
          <p:cNvPicPr>
            <a:picLocks noChangeAspect="1"/>
          </p:cNvPicPr>
          <p:nvPr/>
        </p:nvPicPr>
        <p:blipFill>
          <a:blip r:embed="rId5">
            <a:duotone>
              <a:schemeClr val="accent2">
                <a:shade val="45000"/>
                <a:satMod val="135000"/>
              </a:schemeClr>
              <a:prstClr val="white"/>
            </a:duotone>
          </a:blip>
          <a:stretch>
            <a:fillRect/>
          </a:stretch>
        </p:blipFill>
        <p:spPr>
          <a:xfrm>
            <a:off x="6095999" y="5795785"/>
            <a:ext cx="6096528" cy="1072989"/>
          </a:xfrm>
          <a:prstGeom prst="rect">
            <a:avLst/>
          </a:prstGeom>
        </p:spPr>
      </p:pic>
      <p:pic>
        <p:nvPicPr>
          <p:cNvPr id="11" name="Picture 10">
            <a:extLst>
              <a:ext uri="{FF2B5EF4-FFF2-40B4-BE49-F238E27FC236}">
                <a16:creationId xmlns:a16="http://schemas.microsoft.com/office/drawing/2014/main" id="{E3EF8E6D-70E1-C551-D10B-B0B991A7D15B}"/>
              </a:ext>
            </a:extLst>
          </p:cNvPr>
          <p:cNvPicPr>
            <a:picLocks noChangeAspect="1"/>
          </p:cNvPicPr>
          <p:nvPr/>
        </p:nvPicPr>
        <p:blipFill>
          <a:blip r:embed="rId6"/>
          <a:stretch>
            <a:fillRect/>
          </a:stretch>
        </p:blipFill>
        <p:spPr>
          <a:xfrm>
            <a:off x="7833644" y="2446106"/>
            <a:ext cx="3062953" cy="3408074"/>
          </a:xfrm>
          <a:prstGeom prst="rect">
            <a:avLst/>
          </a:prstGeom>
        </p:spPr>
      </p:pic>
    </p:spTree>
    <p:extLst>
      <p:ext uri="{BB962C8B-B14F-4D97-AF65-F5344CB8AC3E}">
        <p14:creationId xmlns:p14="http://schemas.microsoft.com/office/powerpoint/2010/main" val="3274745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72D53-403C-588A-599D-D86D8BB2436F}"/>
              </a:ext>
            </a:extLst>
          </p:cNvPr>
          <p:cNvSpPr>
            <a:spLocks noGrp="1"/>
          </p:cNvSpPr>
          <p:nvPr>
            <p:ph type="title"/>
          </p:nvPr>
        </p:nvSpPr>
        <p:spPr/>
        <p:txBody>
          <a:bodyPr>
            <a:normAutofit/>
          </a:bodyPr>
          <a:lstStyle/>
          <a:p>
            <a:r>
              <a:rPr lang="en-US" dirty="0"/>
              <a:t>Opening Prayer 1: Prayer to St. Joseph</a:t>
            </a:r>
          </a:p>
        </p:txBody>
      </p:sp>
      <p:sp>
        <p:nvSpPr>
          <p:cNvPr id="10" name="Content Placeholder 9">
            <a:extLst>
              <a:ext uri="{FF2B5EF4-FFF2-40B4-BE49-F238E27FC236}">
                <a16:creationId xmlns:a16="http://schemas.microsoft.com/office/drawing/2014/main" id="{08E47FE3-56DB-98DC-7BAE-224335F8D123}"/>
              </a:ext>
            </a:extLst>
          </p:cNvPr>
          <p:cNvSpPr>
            <a:spLocks noGrp="1"/>
          </p:cNvSpPr>
          <p:nvPr>
            <p:ph sz="half" idx="1"/>
          </p:nvPr>
        </p:nvSpPr>
        <p:spPr>
          <a:xfrm>
            <a:off x="1107734" y="2497218"/>
            <a:ext cx="4718304" cy="3310128"/>
          </a:xfrm>
        </p:spPr>
        <p:txBody>
          <a:bodyPr>
            <a:normAutofit fontScale="92500" lnSpcReduction="10000"/>
          </a:bodyPr>
          <a:lstStyle/>
          <a:p>
            <a:pPr marL="0" indent="0">
              <a:buNone/>
            </a:pPr>
            <a:r>
              <a:rPr lang="en-US" dirty="0"/>
              <a:t>Saint Joseph, Guardian of virgins and father, to whose faithful care Christ Jesus, innocence itself, and Mary, Virgin of virgins, were entrusted, I ask and beg of thee, through these two dearest pledges, Jesus and Mary, preserve me from all defilement, and make it always possible for me unsullied in mind, pure in heart, and chaste in body to give to Jesus and Mary my holiest service. Amen. </a:t>
            </a:r>
          </a:p>
        </p:txBody>
      </p:sp>
      <p:pic>
        <p:nvPicPr>
          <p:cNvPr id="4" name="Picture 3">
            <a:extLst>
              <a:ext uri="{FF2B5EF4-FFF2-40B4-BE49-F238E27FC236}">
                <a16:creationId xmlns:a16="http://schemas.microsoft.com/office/drawing/2014/main" id="{71A40A58-2A4C-1551-61CA-3AF470676ABE}"/>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6694"/>
            <a:ext cx="6096000" cy="1067194"/>
          </a:xfrm>
          <a:prstGeom prst="rect">
            <a:avLst/>
          </a:prstGeom>
        </p:spPr>
      </p:pic>
      <p:pic>
        <p:nvPicPr>
          <p:cNvPr id="5" name="Picture 4">
            <a:extLst>
              <a:ext uri="{FF2B5EF4-FFF2-40B4-BE49-F238E27FC236}">
                <a16:creationId xmlns:a16="http://schemas.microsoft.com/office/drawing/2014/main" id="{291012AD-D31D-6479-BF5A-2259EC2F9C10}"/>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90806"/>
            <a:ext cx="6096000" cy="1067194"/>
          </a:xfrm>
          <a:prstGeom prst="rect">
            <a:avLst/>
          </a:prstGeom>
        </p:spPr>
      </p:pic>
      <p:pic>
        <p:nvPicPr>
          <p:cNvPr id="6" name="Picture 5">
            <a:extLst>
              <a:ext uri="{FF2B5EF4-FFF2-40B4-BE49-F238E27FC236}">
                <a16:creationId xmlns:a16="http://schemas.microsoft.com/office/drawing/2014/main" id="{D8F464F5-2827-5942-C482-89B0F77242F9}"/>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C9B20846-BDEE-B043-37CE-F8E0D239CDCD}"/>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8" y="5787459"/>
            <a:ext cx="6096000" cy="1073888"/>
          </a:xfrm>
          <a:prstGeom prst="rect">
            <a:avLst/>
          </a:prstGeom>
        </p:spPr>
      </p:pic>
      <p:pic>
        <p:nvPicPr>
          <p:cNvPr id="8" name="Picture 7">
            <a:extLst>
              <a:ext uri="{FF2B5EF4-FFF2-40B4-BE49-F238E27FC236}">
                <a16:creationId xmlns:a16="http://schemas.microsoft.com/office/drawing/2014/main" id="{69FCE95B-8FC3-828C-BB51-A961CF08ED1D}"/>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1283909D-FD82-A720-3060-04087A693889}"/>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2" name="Picture 11">
            <a:extLst>
              <a:ext uri="{FF2B5EF4-FFF2-40B4-BE49-F238E27FC236}">
                <a16:creationId xmlns:a16="http://schemas.microsoft.com/office/drawing/2014/main" id="{819241A9-151B-8E3E-100C-E46C6D48F397}"/>
              </a:ext>
            </a:extLst>
          </p:cNvPr>
          <p:cNvPicPr>
            <a:picLocks noChangeAspect="1"/>
          </p:cNvPicPr>
          <p:nvPr/>
        </p:nvPicPr>
        <p:blipFill>
          <a:blip r:embed="rId3"/>
          <a:stretch>
            <a:fillRect/>
          </a:stretch>
        </p:blipFill>
        <p:spPr>
          <a:xfrm>
            <a:off x="7621992" y="2417199"/>
            <a:ext cx="2739239" cy="3390147"/>
          </a:xfrm>
          <a:prstGeom prst="rect">
            <a:avLst/>
          </a:prstGeom>
        </p:spPr>
      </p:pic>
    </p:spTree>
    <p:extLst>
      <p:ext uri="{BB962C8B-B14F-4D97-AF65-F5344CB8AC3E}">
        <p14:creationId xmlns:p14="http://schemas.microsoft.com/office/powerpoint/2010/main" val="690165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916FC-B5CD-6911-1FA0-F256BEEC7B45}"/>
              </a:ext>
            </a:extLst>
          </p:cNvPr>
          <p:cNvSpPr>
            <a:spLocks noGrp="1"/>
          </p:cNvSpPr>
          <p:nvPr>
            <p:ph type="title"/>
          </p:nvPr>
        </p:nvSpPr>
        <p:spPr/>
        <p:txBody>
          <a:bodyPr/>
          <a:lstStyle/>
          <a:p>
            <a:r>
              <a:rPr lang="en-US" dirty="0"/>
              <a:t>Opening Prayer 2: Angelus of St. Joseph</a:t>
            </a:r>
          </a:p>
        </p:txBody>
      </p:sp>
      <p:sp>
        <p:nvSpPr>
          <p:cNvPr id="3" name="Content Placeholder 2">
            <a:extLst>
              <a:ext uri="{FF2B5EF4-FFF2-40B4-BE49-F238E27FC236}">
                <a16:creationId xmlns:a16="http://schemas.microsoft.com/office/drawing/2014/main" id="{C2D06BF4-4CC1-4340-E572-35696E21C25E}"/>
              </a:ext>
            </a:extLst>
          </p:cNvPr>
          <p:cNvSpPr>
            <a:spLocks noGrp="1"/>
          </p:cNvSpPr>
          <p:nvPr>
            <p:ph sz="half" idx="1"/>
          </p:nvPr>
        </p:nvSpPr>
        <p:spPr/>
        <p:txBody>
          <a:bodyPr>
            <a:normAutofit fontScale="92500" lnSpcReduction="20000"/>
          </a:bodyPr>
          <a:lstStyle/>
          <a:p>
            <a:pPr marL="0" marR="0">
              <a:lnSpc>
                <a:spcPct val="106000"/>
              </a:lnSpc>
              <a:spcAft>
                <a:spcPts val="800"/>
              </a:spcAft>
            </a:pPr>
            <a:r>
              <a:rPr lang="en-US" sz="1800" kern="0" dirty="0">
                <a:effectLst/>
                <a:latin typeface="Bell MT" panose="02020503060305020303" pitchFamily="18" charset="0"/>
                <a:ea typeface="Calibri" panose="020F0502020204030204" pitchFamily="34" charset="0"/>
                <a:cs typeface="Times New Roman" panose="02020603050405020304" pitchFamily="18" charset="0"/>
              </a:rPr>
              <a:t>V. The angel of the Lord appeared to Joseph in a dream.</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Aft>
                <a:spcPts val="800"/>
              </a:spcAft>
            </a:pPr>
            <a:r>
              <a:rPr lang="en-US" sz="1800" kern="0" dirty="0">
                <a:effectLst/>
                <a:latin typeface="Bell MT" panose="02020503060305020303" pitchFamily="18" charset="0"/>
                <a:ea typeface="Calibri" panose="020F0502020204030204" pitchFamily="34" charset="0"/>
                <a:cs typeface="Times New Roman" panose="02020603050405020304" pitchFamily="18" charset="0"/>
              </a:rPr>
              <a:t>R. </a:t>
            </a:r>
            <a:r>
              <a:rPr lang="en-US" sz="1800" kern="0" dirty="0">
                <a:latin typeface="Bell MT" panose="02020503060305020303" pitchFamily="18" charset="0"/>
                <a:ea typeface="Calibri" panose="020F0502020204030204" pitchFamily="34" charset="0"/>
                <a:cs typeface="Times New Roman" panose="02020603050405020304" pitchFamily="18" charset="0"/>
              </a:rPr>
              <a:t>“</a:t>
            </a:r>
            <a:r>
              <a:rPr lang="en-US" sz="1800" kern="0" dirty="0">
                <a:effectLst/>
                <a:latin typeface="Bell MT" panose="02020503060305020303" pitchFamily="18" charset="0"/>
                <a:ea typeface="Calibri" panose="020F0502020204030204" pitchFamily="34" charset="0"/>
                <a:cs typeface="Times New Roman" panose="02020603050405020304" pitchFamily="18" charset="0"/>
              </a:rPr>
              <a:t>Joseph, Son of David, do not be afraid to take Mary, your wife, into your home.”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Aft>
                <a:spcPts val="800"/>
              </a:spcAft>
            </a:pPr>
            <a:r>
              <a:rPr lang="en-US" sz="1800" kern="0" dirty="0">
                <a:effectLst/>
                <a:latin typeface="Bell MT" panose="02020503060305020303" pitchFamily="18" charset="0"/>
                <a:ea typeface="Calibri" panose="020F0502020204030204" pitchFamily="34" charset="0"/>
                <a:cs typeface="Times New Roman" panose="02020603050405020304" pitchFamily="18" charset="0"/>
              </a:rPr>
              <a:t>V. “For that which is conceived in her is of the Holy Spirit.”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Aft>
                <a:spcPts val="800"/>
              </a:spcAft>
            </a:pPr>
            <a:r>
              <a:rPr lang="en-US" sz="1800" kern="0" dirty="0">
                <a:effectLst/>
                <a:latin typeface="Bell MT" panose="02020503060305020303" pitchFamily="18" charset="0"/>
                <a:ea typeface="Calibri" panose="020F0502020204030204" pitchFamily="34" charset="0"/>
                <a:cs typeface="Times New Roman" panose="02020603050405020304" pitchFamily="18" charset="0"/>
              </a:rPr>
              <a:t>R. </a:t>
            </a:r>
            <a:r>
              <a:rPr lang="en-US" sz="1800" kern="0" dirty="0">
                <a:latin typeface="Bell MT" panose="02020503060305020303" pitchFamily="18" charset="0"/>
                <a:ea typeface="Calibri" panose="020F0502020204030204" pitchFamily="34" charset="0"/>
                <a:cs typeface="Times New Roman" panose="02020603050405020304" pitchFamily="18" charset="0"/>
              </a:rPr>
              <a:t>“</a:t>
            </a:r>
            <a:r>
              <a:rPr lang="en-US" sz="1800" kern="0" dirty="0">
                <a:effectLst/>
                <a:latin typeface="Bell MT" panose="02020503060305020303" pitchFamily="18" charset="0"/>
                <a:ea typeface="Calibri" panose="020F0502020204030204" pitchFamily="34" charset="0"/>
                <a:cs typeface="Times New Roman" panose="02020603050405020304" pitchFamily="18" charset="0"/>
              </a:rPr>
              <a:t>And she shall bring forth a son.”</a:t>
            </a:r>
          </a:p>
          <a:p>
            <a:pPr marL="0" marR="0">
              <a:lnSpc>
                <a:spcPct val="106000"/>
              </a:lnSpc>
              <a:spcAft>
                <a:spcPts val="800"/>
              </a:spcAft>
            </a:pPr>
            <a:r>
              <a:rPr lang="en-US" sz="1800" kern="0" dirty="0">
                <a:effectLst/>
                <a:latin typeface="Bell MT" panose="02020503060305020303" pitchFamily="18" charset="0"/>
                <a:ea typeface="Calibri" panose="020F0502020204030204" pitchFamily="34" charset="0"/>
                <a:cs typeface="Times New Roman" panose="02020603050405020304" pitchFamily="18" charset="0"/>
              </a:rPr>
              <a:t>V. “And you shall call his name Jesus.”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Aft>
                <a:spcPts val="800"/>
              </a:spcAft>
            </a:pPr>
            <a:r>
              <a:rPr lang="en-US" sz="1800" kern="0" dirty="0">
                <a:effectLst/>
                <a:latin typeface="Bell MT" panose="02020503060305020303" pitchFamily="18" charset="0"/>
                <a:ea typeface="Calibri" panose="020F0502020204030204" pitchFamily="34" charset="0"/>
                <a:cs typeface="Times New Roman" panose="02020603050405020304" pitchFamily="18" charset="0"/>
              </a:rPr>
              <a:t>R. </a:t>
            </a:r>
            <a:r>
              <a:rPr lang="en-US" sz="1800" kern="0" dirty="0">
                <a:latin typeface="Bell MT" panose="02020503060305020303" pitchFamily="18" charset="0"/>
                <a:ea typeface="Calibri" panose="020F0502020204030204" pitchFamily="34" charset="0"/>
                <a:cs typeface="Times New Roman" panose="02020603050405020304" pitchFamily="18" charset="0"/>
              </a:rPr>
              <a:t>“</a:t>
            </a:r>
            <a:r>
              <a:rPr lang="en-US" sz="1800" kern="0" dirty="0">
                <a:effectLst/>
                <a:latin typeface="Bell MT" panose="02020503060305020303" pitchFamily="18" charset="0"/>
                <a:ea typeface="Calibri" panose="020F0502020204030204" pitchFamily="34" charset="0"/>
                <a:cs typeface="Times New Roman" panose="02020603050405020304" pitchFamily="18" charset="0"/>
              </a:rPr>
              <a:t>Because He is the one who is to save his people from their sins.”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83EAB6B5-F7BA-058D-0047-B81CC8C1F54A}"/>
              </a:ext>
            </a:extLst>
          </p:cNvPr>
          <p:cNvSpPr>
            <a:spLocks noGrp="1"/>
          </p:cNvSpPr>
          <p:nvPr>
            <p:ph sz="half" idx="2"/>
          </p:nvPr>
        </p:nvSpPr>
        <p:spPr/>
        <p:txBody>
          <a:bodyPr>
            <a:normAutofit fontScale="92500" lnSpcReduction="20000"/>
          </a:bodyPr>
          <a:lstStyle/>
          <a:p>
            <a:pPr marL="0" marR="0">
              <a:lnSpc>
                <a:spcPct val="106000"/>
              </a:lnSpc>
              <a:spcAft>
                <a:spcPts val="800"/>
              </a:spcAft>
            </a:pPr>
            <a:r>
              <a:rPr lang="en-US" sz="1800" kern="0" dirty="0">
                <a:effectLst/>
                <a:latin typeface="Bell MT" panose="02020503060305020303" pitchFamily="18" charset="0"/>
                <a:ea typeface="Calibri" panose="020F0502020204030204" pitchFamily="34" charset="0"/>
                <a:cs typeface="Times New Roman" panose="02020603050405020304" pitchFamily="18" charset="0"/>
              </a:rPr>
              <a:t>V. Pray for us, O virgin father of Jesus.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Aft>
                <a:spcPts val="800"/>
              </a:spcAft>
            </a:pPr>
            <a:r>
              <a:rPr lang="en-US" sz="1800" kern="0" dirty="0">
                <a:effectLst/>
                <a:latin typeface="Bell MT" panose="02020503060305020303" pitchFamily="18" charset="0"/>
                <a:ea typeface="Calibri" panose="020F0502020204030204" pitchFamily="34" charset="0"/>
                <a:cs typeface="Times New Roman" panose="02020603050405020304" pitchFamily="18" charset="0"/>
              </a:rPr>
              <a:t>R. That we may be made worthy of the promises of Christ.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Aft>
                <a:spcPts val="800"/>
              </a:spcAft>
            </a:pPr>
            <a:r>
              <a:rPr lang="en-US" sz="1800" kern="0" dirty="0">
                <a:effectLst/>
                <a:latin typeface="Bell MT" panose="02020503060305020303" pitchFamily="18" charset="0"/>
                <a:ea typeface="Calibri" panose="020F0502020204030204" pitchFamily="34" charset="0"/>
                <a:cs typeface="Times New Roman" panose="02020603050405020304" pitchFamily="18" charset="0"/>
              </a:rPr>
              <a:t>V. Let us pray.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Aft>
                <a:spcPts val="800"/>
              </a:spcAft>
            </a:pPr>
            <a:r>
              <a:rPr lang="en-US" sz="1800" kern="0" dirty="0">
                <a:effectLst/>
                <a:latin typeface="Bell MT" panose="02020503060305020303" pitchFamily="18" charset="0"/>
                <a:ea typeface="Calibri" panose="020F0502020204030204" pitchFamily="34" charset="0"/>
                <a:cs typeface="Times New Roman" panose="02020603050405020304" pitchFamily="18" charset="0"/>
              </a:rPr>
              <a:t>All. Pour forth we beseech you, O Lord, your grace into our hearts; that we, to whom the Incarnation of Christ you Son was made known by the message of an angel, may by his passion and cross be brought to the glory of his resurrection. Through the same Christ our Lord, Amen.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E0EB5015-933B-C58C-262D-BBF7A8C6BD92}"/>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6694"/>
            <a:ext cx="6096000" cy="1067194"/>
          </a:xfrm>
          <a:prstGeom prst="rect">
            <a:avLst/>
          </a:prstGeom>
        </p:spPr>
      </p:pic>
      <p:pic>
        <p:nvPicPr>
          <p:cNvPr id="7" name="Picture 6">
            <a:extLst>
              <a:ext uri="{FF2B5EF4-FFF2-40B4-BE49-F238E27FC236}">
                <a16:creationId xmlns:a16="http://schemas.microsoft.com/office/drawing/2014/main" id="{8E42F538-5C94-5765-7EA6-49DEC66286E7}"/>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8" name="Picture 7">
            <a:extLst>
              <a:ext uri="{FF2B5EF4-FFF2-40B4-BE49-F238E27FC236}">
                <a16:creationId xmlns:a16="http://schemas.microsoft.com/office/drawing/2014/main" id="{5AC59E9B-49F2-2DCB-4F41-9362D693CBB8}"/>
              </a:ext>
            </a:extLst>
          </p:cNvPr>
          <p:cNvPicPr>
            <a:picLocks noChangeAspect="1"/>
          </p:cNvPicPr>
          <p:nvPr/>
        </p:nvPicPr>
        <p:blipFill>
          <a:blip r:embed="rId3">
            <a:duotone>
              <a:schemeClr val="accent2">
                <a:shade val="45000"/>
                <a:satMod val="135000"/>
              </a:schemeClr>
              <a:prstClr val="white"/>
            </a:duotone>
          </a:blip>
          <a:stretch>
            <a:fillRect/>
          </a:stretch>
        </p:blipFill>
        <p:spPr>
          <a:xfrm>
            <a:off x="0" y="5807347"/>
            <a:ext cx="6096528" cy="1066892"/>
          </a:xfrm>
          <a:prstGeom prst="rect">
            <a:avLst/>
          </a:prstGeom>
        </p:spPr>
      </p:pic>
      <p:pic>
        <p:nvPicPr>
          <p:cNvPr id="9" name="Picture 8">
            <a:extLst>
              <a:ext uri="{FF2B5EF4-FFF2-40B4-BE49-F238E27FC236}">
                <a16:creationId xmlns:a16="http://schemas.microsoft.com/office/drawing/2014/main" id="{880A28CE-65F5-6296-837C-EA1C2E699483}"/>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10" name="Picture 9">
            <a:extLst>
              <a:ext uri="{FF2B5EF4-FFF2-40B4-BE49-F238E27FC236}">
                <a16:creationId xmlns:a16="http://schemas.microsoft.com/office/drawing/2014/main" id="{891541D8-1D86-F845-CB1E-9135E53E070A}"/>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8" y="5787459"/>
            <a:ext cx="6096000" cy="1073888"/>
          </a:xfrm>
          <a:prstGeom prst="rect">
            <a:avLst/>
          </a:prstGeom>
        </p:spPr>
      </p:pic>
      <p:pic>
        <p:nvPicPr>
          <p:cNvPr id="11" name="Picture 10">
            <a:extLst>
              <a:ext uri="{FF2B5EF4-FFF2-40B4-BE49-F238E27FC236}">
                <a16:creationId xmlns:a16="http://schemas.microsoft.com/office/drawing/2014/main" id="{7B43A0A2-D3FF-B6BF-CBAD-46463E0734CC}"/>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spTree>
    <p:extLst>
      <p:ext uri="{BB962C8B-B14F-4D97-AF65-F5344CB8AC3E}">
        <p14:creationId xmlns:p14="http://schemas.microsoft.com/office/powerpoint/2010/main" val="4203312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4AF2E-5F17-754E-694F-B68B45DA00D1}"/>
              </a:ext>
            </a:extLst>
          </p:cNvPr>
          <p:cNvSpPr>
            <a:spLocks noGrp="1"/>
          </p:cNvSpPr>
          <p:nvPr>
            <p:ph type="title"/>
          </p:nvPr>
        </p:nvSpPr>
        <p:spPr/>
        <p:txBody>
          <a:bodyPr>
            <a:normAutofit fontScale="90000"/>
          </a:bodyPr>
          <a:lstStyle/>
          <a:p>
            <a:r>
              <a:rPr lang="en-US" dirty="0"/>
              <a:t>Why is March celebrated as the month of St. Joseph?</a:t>
            </a:r>
          </a:p>
        </p:txBody>
      </p:sp>
      <p:sp>
        <p:nvSpPr>
          <p:cNvPr id="3" name="Content Placeholder 2">
            <a:extLst>
              <a:ext uri="{FF2B5EF4-FFF2-40B4-BE49-F238E27FC236}">
                <a16:creationId xmlns:a16="http://schemas.microsoft.com/office/drawing/2014/main" id="{A813A358-BB17-F386-9640-0FF66BC846DF}"/>
              </a:ext>
            </a:extLst>
          </p:cNvPr>
          <p:cNvSpPr>
            <a:spLocks noGrp="1"/>
          </p:cNvSpPr>
          <p:nvPr>
            <p:ph idx="1"/>
          </p:nvPr>
        </p:nvSpPr>
        <p:spPr>
          <a:xfrm>
            <a:off x="738079" y="2482504"/>
            <a:ext cx="7635948" cy="3578054"/>
          </a:xfrm>
        </p:spPr>
        <p:txBody>
          <a:bodyPr>
            <a:normAutofit fontScale="92500" lnSpcReduction="20000"/>
          </a:bodyPr>
          <a:lstStyle/>
          <a:p>
            <a:r>
              <a:rPr lang="en-US" dirty="0"/>
              <a:t>March 19 is the Feast of St. Joseph (solemnity in modern calendar, first-class feast day in traditional calendar)</a:t>
            </a:r>
          </a:p>
          <a:p>
            <a:pPr lvl="1"/>
            <a:r>
              <a:rPr lang="en-US" dirty="0"/>
              <a:t>Some traditions hold that March 19 was the date of St. Joseph’s passage into the next life</a:t>
            </a:r>
          </a:p>
          <a:p>
            <a:pPr lvl="2"/>
            <a:r>
              <a:rPr lang="en-US" dirty="0"/>
              <a:t>St. Joseph’s feast day used to be a holy day of obligation</a:t>
            </a:r>
          </a:p>
          <a:p>
            <a:pPr lvl="3"/>
            <a:r>
              <a:rPr lang="en-US" dirty="0"/>
              <a:t>1742: all feast days in Lent omitted, except for Chair of St. Peter, St. Joseph, and Annunciation of Our Lord to Our Lady</a:t>
            </a:r>
          </a:p>
          <a:p>
            <a:pPr lvl="3"/>
            <a:r>
              <a:rPr lang="en-US" dirty="0"/>
              <a:t>Cut in 1911; returned in 1917; then, in 1983, Code of Canon Law affirmed that bishops in dioceses may suppress this Feast as a holy day of obligation</a:t>
            </a:r>
          </a:p>
          <a:p>
            <a:r>
              <a:rPr lang="en-US" dirty="0"/>
              <a:t>March is the month of the Feast of the Annunciation (March 25)</a:t>
            </a:r>
          </a:p>
          <a:p>
            <a:pPr lvl="1"/>
            <a:r>
              <a:rPr lang="en-US" dirty="0"/>
              <a:t>St. Joseph experienced an Annunciation, too; not only Our Lady </a:t>
            </a:r>
          </a:p>
          <a:p>
            <a:endParaRPr lang="en-US" dirty="0"/>
          </a:p>
        </p:txBody>
      </p:sp>
      <p:pic>
        <p:nvPicPr>
          <p:cNvPr id="4" name="Picture 3">
            <a:extLst>
              <a:ext uri="{FF2B5EF4-FFF2-40B4-BE49-F238E27FC236}">
                <a16:creationId xmlns:a16="http://schemas.microsoft.com/office/drawing/2014/main" id="{E0707655-07BC-CBCC-E1B6-82EDE0D60E20}"/>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6694"/>
            <a:ext cx="6096000" cy="1067194"/>
          </a:xfrm>
          <a:prstGeom prst="rect">
            <a:avLst/>
          </a:prstGeom>
        </p:spPr>
      </p:pic>
      <p:pic>
        <p:nvPicPr>
          <p:cNvPr id="5" name="Picture 4">
            <a:extLst>
              <a:ext uri="{FF2B5EF4-FFF2-40B4-BE49-F238E27FC236}">
                <a16:creationId xmlns:a16="http://schemas.microsoft.com/office/drawing/2014/main" id="{AC1D664E-75D6-7542-3028-17770B21DA84}"/>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84112"/>
            <a:ext cx="6096000" cy="1067194"/>
          </a:xfrm>
          <a:prstGeom prst="rect">
            <a:avLst/>
          </a:prstGeom>
        </p:spPr>
      </p:pic>
      <p:pic>
        <p:nvPicPr>
          <p:cNvPr id="6" name="Picture 5">
            <a:extLst>
              <a:ext uri="{FF2B5EF4-FFF2-40B4-BE49-F238E27FC236}">
                <a16:creationId xmlns:a16="http://schemas.microsoft.com/office/drawing/2014/main" id="{B65F8A6B-6C59-0A7D-8C20-0E18BD9E0509}"/>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0A1E608A-F4A7-8159-D9A7-F7841D53F96C}"/>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84112"/>
            <a:ext cx="6096000" cy="1073888"/>
          </a:xfrm>
          <a:prstGeom prst="rect">
            <a:avLst/>
          </a:prstGeom>
        </p:spPr>
      </p:pic>
      <p:pic>
        <p:nvPicPr>
          <p:cNvPr id="8" name="Picture 7">
            <a:extLst>
              <a:ext uri="{FF2B5EF4-FFF2-40B4-BE49-F238E27FC236}">
                <a16:creationId xmlns:a16="http://schemas.microsoft.com/office/drawing/2014/main" id="{77427703-70B1-EE24-40A0-D63D788213A8}"/>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86431053-A970-B68C-DFE2-02E69D8AB994}"/>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DA3EFEB7-E26C-2D6B-ACD7-255EDE34017B}"/>
              </a:ext>
            </a:extLst>
          </p:cNvPr>
          <p:cNvPicPr>
            <a:picLocks noChangeAspect="1"/>
          </p:cNvPicPr>
          <p:nvPr/>
        </p:nvPicPr>
        <p:blipFill>
          <a:blip r:embed="rId3"/>
          <a:stretch>
            <a:fillRect/>
          </a:stretch>
        </p:blipFill>
        <p:spPr>
          <a:xfrm>
            <a:off x="8603658" y="1634065"/>
            <a:ext cx="2773920" cy="4267570"/>
          </a:xfrm>
          <a:prstGeom prst="rect">
            <a:avLst/>
          </a:prstGeom>
        </p:spPr>
      </p:pic>
    </p:spTree>
    <p:extLst>
      <p:ext uri="{BB962C8B-B14F-4D97-AF65-F5344CB8AC3E}">
        <p14:creationId xmlns:p14="http://schemas.microsoft.com/office/powerpoint/2010/main" val="2596404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6D5DE-65D2-EEB9-40E5-7C6530D6E1D0}"/>
              </a:ext>
            </a:extLst>
          </p:cNvPr>
          <p:cNvSpPr>
            <a:spLocks noGrp="1"/>
          </p:cNvSpPr>
          <p:nvPr>
            <p:ph type="title"/>
          </p:nvPr>
        </p:nvSpPr>
        <p:spPr/>
        <p:txBody>
          <a:bodyPr/>
          <a:lstStyle/>
          <a:p>
            <a:r>
              <a:rPr lang="en-US" dirty="0"/>
              <a:t>Who is St. Joseph? (1)</a:t>
            </a:r>
          </a:p>
        </p:txBody>
      </p:sp>
      <p:sp>
        <p:nvSpPr>
          <p:cNvPr id="3" name="Content Placeholder 2">
            <a:extLst>
              <a:ext uri="{FF2B5EF4-FFF2-40B4-BE49-F238E27FC236}">
                <a16:creationId xmlns:a16="http://schemas.microsoft.com/office/drawing/2014/main" id="{DFA42278-ECBF-C015-2793-27B12FDE6B7A}"/>
              </a:ext>
            </a:extLst>
          </p:cNvPr>
          <p:cNvSpPr>
            <a:spLocks noGrp="1"/>
          </p:cNvSpPr>
          <p:nvPr>
            <p:ph idx="1"/>
          </p:nvPr>
        </p:nvSpPr>
        <p:spPr>
          <a:xfrm>
            <a:off x="795672" y="2493137"/>
            <a:ext cx="6806607" cy="3290975"/>
          </a:xfrm>
        </p:spPr>
        <p:txBody>
          <a:bodyPr>
            <a:normAutofit lnSpcReduction="10000"/>
          </a:bodyPr>
          <a:lstStyle/>
          <a:p>
            <a:r>
              <a:rPr lang="en-US" dirty="0"/>
              <a:t>Foster father of Jesus</a:t>
            </a:r>
          </a:p>
          <a:p>
            <a:pPr lvl="1"/>
            <a:r>
              <a:rPr lang="en-US" dirty="0"/>
              <a:t>Chosen by God the Father to be the adoptive father of His only Son</a:t>
            </a:r>
          </a:p>
          <a:p>
            <a:pPr lvl="1"/>
            <a:r>
              <a:rPr lang="en-US" dirty="0"/>
              <a:t>Jesus is both human and divine: needed a human father to nurture His human nature, too</a:t>
            </a:r>
          </a:p>
          <a:p>
            <a:r>
              <a:rPr lang="en-US" dirty="0"/>
              <a:t>Chaste spouse of Our Lady</a:t>
            </a:r>
          </a:p>
          <a:p>
            <a:pPr lvl="1"/>
            <a:r>
              <a:rPr lang="en-US" dirty="0"/>
              <a:t>Our Lady was espoused to the Holy Spirit; St. Joseph respected her spiritual union. He, too, lived a life of perfect chastity as a perpetual virgin</a:t>
            </a:r>
          </a:p>
        </p:txBody>
      </p:sp>
      <p:pic>
        <p:nvPicPr>
          <p:cNvPr id="4" name="Picture 3">
            <a:extLst>
              <a:ext uri="{FF2B5EF4-FFF2-40B4-BE49-F238E27FC236}">
                <a16:creationId xmlns:a16="http://schemas.microsoft.com/office/drawing/2014/main" id="{3015137D-09ED-3FA6-1720-834864859541}"/>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6694"/>
            <a:ext cx="6096000" cy="1067194"/>
          </a:xfrm>
          <a:prstGeom prst="rect">
            <a:avLst/>
          </a:prstGeom>
        </p:spPr>
      </p:pic>
      <p:pic>
        <p:nvPicPr>
          <p:cNvPr id="5" name="Picture 4">
            <a:extLst>
              <a:ext uri="{FF2B5EF4-FFF2-40B4-BE49-F238E27FC236}">
                <a16:creationId xmlns:a16="http://schemas.microsoft.com/office/drawing/2014/main" id="{F32B163F-867A-BFCB-DD0C-4C587500D741}"/>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90806"/>
            <a:ext cx="6096000" cy="1067194"/>
          </a:xfrm>
          <a:prstGeom prst="rect">
            <a:avLst/>
          </a:prstGeom>
        </p:spPr>
      </p:pic>
      <p:pic>
        <p:nvPicPr>
          <p:cNvPr id="6" name="Picture 5">
            <a:extLst>
              <a:ext uri="{FF2B5EF4-FFF2-40B4-BE49-F238E27FC236}">
                <a16:creationId xmlns:a16="http://schemas.microsoft.com/office/drawing/2014/main" id="{2F624CD0-5FAE-008C-C52D-7BB4F482018E}"/>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9904D21F-4AE6-3F06-FEE3-C753C247B3CC}"/>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5790806"/>
            <a:ext cx="6096000" cy="1073888"/>
          </a:xfrm>
          <a:prstGeom prst="rect">
            <a:avLst/>
          </a:prstGeom>
        </p:spPr>
      </p:pic>
      <p:pic>
        <p:nvPicPr>
          <p:cNvPr id="8" name="Picture 7">
            <a:extLst>
              <a:ext uri="{FF2B5EF4-FFF2-40B4-BE49-F238E27FC236}">
                <a16:creationId xmlns:a16="http://schemas.microsoft.com/office/drawing/2014/main" id="{A7C8D4A3-914D-2F29-4EA8-6A6F26A81928}"/>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FE831E71-BFBE-955D-9BAD-69B1559D77A2}"/>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907ECC82-CF3F-D053-A9FC-7BC86198F3D9}"/>
              </a:ext>
            </a:extLst>
          </p:cNvPr>
          <p:cNvPicPr>
            <a:picLocks noChangeAspect="1"/>
          </p:cNvPicPr>
          <p:nvPr/>
        </p:nvPicPr>
        <p:blipFill>
          <a:blip r:embed="rId3"/>
          <a:stretch>
            <a:fillRect/>
          </a:stretch>
        </p:blipFill>
        <p:spPr>
          <a:xfrm>
            <a:off x="7873608" y="2487032"/>
            <a:ext cx="3313111" cy="3290975"/>
          </a:xfrm>
          <a:prstGeom prst="rect">
            <a:avLst/>
          </a:prstGeom>
        </p:spPr>
      </p:pic>
    </p:spTree>
    <p:extLst>
      <p:ext uri="{BB962C8B-B14F-4D97-AF65-F5344CB8AC3E}">
        <p14:creationId xmlns:p14="http://schemas.microsoft.com/office/powerpoint/2010/main" val="494790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A0198-F7E7-6CEC-7596-9C22785F79B3}"/>
              </a:ext>
            </a:extLst>
          </p:cNvPr>
          <p:cNvSpPr>
            <a:spLocks noGrp="1"/>
          </p:cNvSpPr>
          <p:nvPr>
            <p:ph type="title"/>
          </p:nvPr>
        </p:nvSpPr>
        <p:spPr/>
        <p:txBody>
          <a:bodyPr/>
          <a:lstStyle/>
          <a:p>
            <a:r>
              <a:rPr lang="en-US" dirty="0"/>
              <a:t>Who is St. Joseph? (2)</a:t>
            </a:r>
          </a:p>
        </p:txBody>
      </p:sp>
      <p:sp>
        <p:nvSpPr>
          <p:cNvPr id="3" name="Content Placeholder 2">
            <a:extLst>
              <a:ext uri="{FF2B5EF4-FFF2-40B4-BE49-F238E27FC236}">
                <a16:creationId xmlns:a16="http://schemas.microsoft.com/office/drawing/2014/main" id="{48ECE174-B314-859D-0435-27DB2B4CE66E}"/>
              </a:ext>
            </a:extLst>
          </p:cNvPr>
          <p:cNvSpPr>
            <a:spLocks noGrp="1"/>
          </p:cNvSpPr>
          <p:nvPr>
            <p:ph idx="1"/>
          </p:nvPr>
        </p:nvSpPr>
        <p:spPr>
          <a:xfrm>
            <a:off x="795671" y="2450605"/>
            <a:ext cx="7285074" cy="3227181"/>
          </a:xfrm>
        </p:spPr>
        <p:txBody>
          <a:bodyPr>
            <a:normAutofit fontScale="85000" lnSpcReduction="10000"/>
          </a:bodyPr>
          <a:lstStyle/>
          <a:p>
            <a:r>
              <a:rPr lang="en-US" dirty="0"/>
              <a:t>Head of the Holy Family</a:t>
            </a:r>
          </a:p>
          <a:p>
            <a:pPr lvl="1"/>
            <a:r>
              <a:rPr lang="en-US" dirty="0"/>
              <a:t>The protector of Jesus and Mother Mary. He led his family away from any danger</a:t>
            </a:r>
          </a:p>
          <a:p>
            <a:r>
              <a:rPr lang="en-US" dirty="0"/>
              <a:t>Universal patron of Holy Mother Church: spiritual father for us all</a:t>
            </a:r>
          </a:p>
          <a:p>
            <a:pPr lvl="1"/>
            <a:r>
              <a:rPr lang="en-US" dirty="0"/>
              <a:t>Was made universal patron by Pope Pius IX on December 8, 1870 (Feast of the Immaculate Conception of Our Lady); devotion to St. Joseph honors Our Lady, is devotion to her, too</a:t>
            </a:r>
          </a:p>
          <a:p>
            <a:pPr lvl="2"/>
            <a:r>
              <a:rPr lang="en-US" dirty="0"/>
              <a:t>Blessed Jean Joseph </a:t>
            </a:r>
            <a:r>
              <a:rPr lang="en-US" dirty="0" err="1"/>
              <a:t>Lataste</a:t>
            </a:r>
            <a:r>
              <a:rPr lang="en-US" dirty="0"/>
              <a:t> offered his life for this cause</a:t>
            </a:r>
          </a:p>
          <a:p>
            <a:pPr lvl="3"/>
            <a:r>
              <a:rPr lang="en-US" dirty="0"/>
              <a:t>Added to Eucharistic Prayer I in 1962 by Pope John XXIII; then added to other three Eucharistic prayers in 2013 (had been mandated by Pope Benedict XVI; born “Joseph” Ratzinger)</a:t>
            </a:r>
          </a:p>
        </p:txBody>
      </p:sp>
      <p:pic>
        <p:nvPicPr>
          <p:cNvPr id="4" name="Picture 3">
            <a:extLst>
              <a:ext uri="{FF2B5EF4-FFF2-40B4-BE49-F238E27FC236}">
                <a16:creationId xmlns:a16="http://schemas.microsoft.com/office/drawing/2014/main" id="{620BF1F6-62E2-DA51-1948-2DEE17E3C57A}"/>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6694"/>
            <a:ext cx="6096000" cy="1067194"/>
          </a:xfrm>
          <a:prstGeom prst="rect">
            <a:avLst/>
          </a:prstGeom>
        </p:spPr>
      </p:pic>
      <p:pic>
        <p:nvPicPr>
          <p:cNvPr id="5" name="Picture 4">
            <a:extLst>
              <a:ext uri="{FF2B5EF4-FFF2-40B4-BE49-F238E27FC236}">
                <a16:creationId xmlns:a16="http://schemas.microsoft.com/office/drawing/2014/main" id="{9F76319E-079E-0290-9A15-120E946F4432}"/>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84112"/>
            <a:ext cx="6096000" cy="1067194"/>
          </a:xfrm>
          <a:prstGeom prst="rect">
            <a:avLst/>
          </a:prstGeom>
        </p:spPr>
      </p:pic>
      <p:pic>
        <p:nvPicPr>
          <p:cNvPr id="6" name="Picture 5">
            <a:extLst>
              <a:ext uri="{FF2B5EF4-FFF2-40B4-BE49-F238E27FC236}">
                <a16:creationId xmlns:a16="http://schemas.microsoft.com/office/drawing/2014/main" id="{FC114CBA-4FBA-8DB7-1D4E-3E42AC3EC608}"/>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5B495005-B406-5DF3-CF74-6D6CC3728EB9}"/>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5777418"/>
            <a:ext cx="6096000" cy="1073888"/>
          </a:xfrm>
          <a:prstGeom prst="rect">
            <a:avLst/>
          </a:prstGeom>
        </p:spPr>
      </p:pic>
      <p:pic>
        <p:nvPicPr>
          <p:cNvPr id="8" name="Picture 7">
            <a:extLst>
              <a:ext uri="{FF2B5EF4-FFF2-40B4-BE49-F238E27FC236}">
                <a16:creationId xmlns:a16="http://schemas.microsoft.com/office/drawing/2014/main" id="{8D405C1A-F6C1-91E4-E7DA-731F69834DD1}"/>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82A601F7-9DAA-243C-B219-AAAFCBCE6E33}"/>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1" name="Picture 10">
            <a:extLst>
              <a:ext uri="{FF2B5EF4-FFF2-40B4-BE49-F238E27FC236}">
                <a16:creationId xmlns:a16="http://schemas.microsoft.com/office/drawing/2014/main" id="{778DB5F3-5486-0B20-5F0D-75D04A1A4D65}"/>
              </a:ext>
            </a:extLst>
          </p:cNvPr>
          <p:cNvPicPr>
            <a:picLocks noChangeAspect="1"/>
          </p:cNvPicPr>
          <p:nvPr/>
        </p:nvPicPr>
        <p:blipFill>
          <a:blip r:embed="rId3"/>
          <a:stretch>
            <a:fillRect/>
          </a:stretch>
        </p:blipFill>
        <p:spPr>
          <a:xfrm>
            <a:off x="8653129" y="1073888"/>
            <a:ext cx="2743200" cy="4629150"/>
          </a:xfrm>
          <a:prstGeom prst="rect">
            <a:avLst/>
          </a:prstGeom>
        </p:spPr>
      </p:pic>
    </p:spTree>
    <p:extLst>
      <p:ext uri="{BB962C8B-B14F-4D97-AF65-F5344CB8AC3E}">
        <p14:creationId xmlns:p14="http://schemas.microsoft.com/office/powerpoint/2010/main" val="456559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0690E-F32B-7C83-845A-E767A5A20375}"/>
              </a:ext>
            </a:extLst>
          </p:cNvPr>
          <p:cNvSpPr>
            <a:spLocks noGrp="1"/>
          </p:cNvSpPr>
          <p:nvPr>
            <p:ph type="title"/>
          </p:nvPr>
        </p:nvSpPr>
        <p:spPr/>
        <p:txBody>
          <a:bodyPr>
            <a:normAutofit fontScale="90000"/>
          </a:bodyPr>
          <a:lstStyle/>
          <a:p>
            <a:r>
              <a:rPr lang="en-US" dirty="0"/>
              <a:t>Why do we honor </a:t>
            </a:r>
            <a:br>
              <a:rPr lang="en-US" dirty="0"/>
            </a:br>
            <a:r>
              <a:rPr lang="en-US" dirty="0"/>
              <a:t>St. Joseph?</a:t>
            </a:r>
          </a:p>
        </p:txBody>
      </p:sp>
      <p:sp>
        <p:nvSpPr>
          <p:cNvPr id="3" name="Content Placeholder 2">
            <a:extLst>
              <a:ext uri="{FF2B5EF4-FFF2-40B4-BE49-F238E27FC236}">
                <a16:creationId xmlns:a16="http://schemas.microsoft.com/office/drawing/2014/main" id="{CADFFC46-83A7-AF06-3ED6-E99456E7BB0F}"/>
              </a:ext>
            </a:extLst>
          </p:cNvPr>
          <p:cNvSpPr>
            <a:spLocks noGrp="1"/>
          </p:cNvSpPr>
          <p:nvPr>
            <p:ph idx="1"/>
          </p:nvPr>
        </p:nvSpPr>
        <p:spPr>
          <a:xfrm>
            <a:off x="731876" y="2471873"/>
            <a:ext cx="7072422" cy="3335474"/>
          </a:xfrm>
        </p:spPr>
        <p:txBody>
          <a:bodyPr>
            <a:normAutofit fontScale="85000" lnSpcReduction="20000"/>
          </a:bodyPr>
          <a:lstStyle/>
          <a:p>
            <a:r>
              <a:rPr lang="en-US" dirty="0"/>
              <a:t>Jesus and Mother Mary loved St. Joseph; we become holier by loving what they love. Jesus devoted 30 of His 33 years of life to St. Joseph and Mother Mary</a:t>
            </a:r>
          </a:p>
          <a:p>
            <a:pPr lvl="1"/>
            <a:r>
              <a:rPr lang="en-US" dirty="0"/>
              <a:t>It brings Jesus and Mother Mary joy for us to honor St. Joseph, since they love him. Our devotion to him consoles their Hearts</a:t>
            </a:r>
          </a:p>
          <a:p>
            <a:pPr lvl="1"/>
            <a:r>
              <a:rPr lang="en-US" dirty="0"/>
              <a:t>Jesus was obedient to St. Joseph. If we are to become closer to God the Father, we must make ourselves like God the Son, imitating His actions</a:t>
            </a:r>
          </a:p>
          <a:p>
            <a:r>
              <a:rPr lang="en-US" dirty="0"/>
              <a:t>St. Joseph is the most respected, the highest-ranking, among the saints after Our Lady</a:t>
            </a:r>
          </a:p>
          <a:p>
            <a:pPr lvl="1"/>
            <a:r>
              <a:rPr lang="en-US" dirty="0"/>
              <a:t>We venerate St. Joseph; our form of veneration for him is called “</a:t>
            </a:r>
            <a:r>
              <a:rPr lang="en-US" dirty="0" err="1"/>
              <a:t>protodulia</a:t>
            </a:r>
            <a:r>
              <a:rPr lang="en-US" dirty="0"/>
              <a:t>” (we respect him as the first among saints)</a:t>
            </a:r>
          </a:p>
        </p:txBody>
      </p:sp>
      <p:pic>
        <p:nvPicPr>
          <p:cNvPr id="4" name="Picture 3">
            <a:extLst>
              <a:ext uri="{FF2B5EF4-FFF2-40B4-BE49-F238E27FC236}">
                <a16:creationId xmlns:a16="http://schemas.microsoft.com/office/drawing/2014/main" id="{430D2E79-197F-54B2-01E9-161CEF308B09}"/>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6694"/>
            <a:ext cx="6096000" cy="1067194"/>
          </a:xfrm>
          <a:prstGeom prst="rect">
            <a:avLst/>
          </a:prstGeom>
        </p:spPr>
      </p:pic>
      <p:pic>
        <p:nvPicPr>
          <p:cNvPr id="5" name="Picture 4">
            <a:extLst>
              <a:ext uri="{FF2B5EF4-FFF2-40B4-BE49-F238E27FC236}">
                <a16:creationId xmlns:a16="http://schemas.microsoft.com/office/drawing/2014/main" id="{69A9008F-FA80-32D4-562A-C6B5F0721847}"/>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90806"/>
            <a:ext cx="6096000" cy="1067194"/>
          </a:xfrm>
          <a:prstGeom prst="rect">
            <a:avLst/>
          </a:prstGeom>
        </p:spPr>
      </p:pic>
      <p:pic>
        <p:nvPicPr>
          <p:cNvPr id="6" name="Picture 5">
            <a:extLst>
              <a:ext uri="{FF2B5EF4-FFF2-40B4-BE49-F238E27FC236}">
                <a16:creationId xmlns:a16="http://schemas.microsoft.com/office/drawing/2014/main" id="{B2296142-1A50-40AF-1F45-EB837B92E883}"/>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9EFFBDE9-99D9-9C1D-B1A8-295DF6260E85}"/>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5790806"/>
            <a:ext cx="6096000" cy="1073888"/>
          </a:xfrm>
          <a:prstGeom prst="rect">
            <a:avLst/>
          </a:prstGeom>
        </p:spPr>
      </p:pic>
      <p:pic>
        <p:nvPicPr>
          <p:cNvPr id="8" name="Picture 7">
            <a:extLst>
              <a:ext uri="{FF2B5EF4-FFF2-40B4-BE49-F238E27FC236}">
                <a16:creationId xmlns:a16="http://schemas.microsoft.com/office/drawing/2014/main" id="{2410BA04-8879-0A62-239C-95151663B850}"/>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11" name="Picture 10">
            <a:extLst>
              <a:ext uri="{FF2B5EF4-FFF2-40B4-BE49-F238E27FC236}">
                <a16:creationId xmlns:a16="http://schemas.microsoft.com/office/drawing/2014/main" id="{53C0E7E9-8FC8-EBCE-6C1E-63A43F97ADAF}"/>
              </a:ext>
            </a:extLst>
          </p:cNvPr>
          <p:cNvPicPr>
            <a:picLocks noChangeAspect="1"/>
          </p:cNvPicPr>
          <p:nvPr/>
        </p:nvPicPr>
        <p:blipFill>
          <a:blip r:embed="rId3"/>
          <a:stretch>
            <a:fillRect/>
          </a:stretch>
        </p:blipFill>
        <p:spPr>
          <a:xfrm>
            <a:off x="11606732" y="1082537"/>
            <a:ext cx="585267" cy="4724809"/>
          </a:xfrm>
          <a:prstGeom prst="rect">
            <a:avLst/>
          </a:prstGeom>
        </p:spPr>
      </p:pic>
      <p:pic>
        <p:nvPicPr>
          <p:cNvPr id="13" name="Picture 12">
            <a:extLst>
              <a:ext uri="{FF2B5EF4-FFF2-40B4-BE49-F238E27FC236}">
                <a16:creationId xmlns:a16="http://schemas.microsoft.com/office/drawing/2014/main" id="{E1051995-DBFC-CE8C-526F-4CC06F461211}"/>
              </a:ext>
            </a:extLst>
          </p:cNvPr>
          <p:cNvPicPr>
            <a:picLocks noChangeAspect="1"/>
          </p:cNvPicPr>
          <p:nvPr/>
        </p:nvPicPr>
        <p:blipFill>
          <a:blip r:embed="rId4"/>
          <a:stretch>
            <a:fillRect/>
          </a:stretch>
        </p:blipFill>
        <p:spPr>
          <a:xfrm>
            <a:off x="8592880" y="1215645"/>
            <a:ext cx="2762692" cy="4566512"/>
          </a:xfrm>
          <a:prstGeom prst="rect">
            <a:avLst/>
          </a:prstGeom>
        </p:spPr>
      </p:pic>
    </p:spTree>
    <p:extLst>
      <p:ext uri="{BB962C8B-B14F-4D97-AF65-F5344CB8AC3E}">
        <p14:creationId xmlns:p14="http://schemas.microsoft.com/office/powerpoint/2010/main" val="2497559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65538-CEEE-84E6-FBF8-4E665C5263FF}"/>
              </a:ext>
            </a:extLst>
          </p:cNvPr>
          <p:cNvSpPr>
            <a:spLocks noGrp="1"/>
          </p:cNvSpPr>
          <p:nvPr>
            <p:ph type="title"/>
          </p:nvPr>
        </p:nvSpPr>
        <p:spPr/>
        <p:txBody>
          <a:bodyPr>
            <a:normAutofit fontScale="90000"/>
          </a:bodyPr>
          <a:lstStyle/>
          <a:p>
            <a:r>
              <a:rPr lang="en-US" dirty="0"/>
              <a:t>What does St. Joseph teach us about honoring Jesus and Mother Mary?</a:t>
            </a:r>
          </a:p>
        </p:txBody>
      </p:sp>
      <p:sp>
        <p:nvSpPr>
          <p:cNvPr id="3" name="Content Placeholder 2">
            <a:extLst>
              <a:ext uri="{FF2B5EF4-FFF2-40B4-BE49-F238E27FC236}">
                <a16:creationId xmlns:a16="http://schemas.microsoft.com/office/drawing/2014/main" id="{E5787BED-5612-30A2-0777-4BC9434726C1}"/>
              </a:ext>
            </a:extLst>
          </p:cNvPr>
          <p:cNvSpPr>
            <a:spLocks noGrp="1"/>
          </p:cNvSpPr>
          <p:nvPr>
            <p:ph idx="1"/>
          </p:nvPr>
        </p:nvSpPr>
        <p:spPr>
          <a:xfrm>
            <a:off x="763773" y="2465176"/>
            <a:ext cx="7742274" cy="3342170"/>
          </a:xfrm>
        </p:spPr>
        <p:txBody>
          <a:bodyPr>
            <a:normAutofit fontScale="85000" lnSpcReduction="20000"/>
          </a:bodyPr>
          <a:lstStyle/>
          <a:p>
            <a:r>
              <a:rPr lang="en-US" dirty="0"/>
              <a:t>St. Joseph led his family with great care and tenderness</a:t>
            </a:r>
          </a:p>
          <a:p>
            <a:r>
              <a:rPr lang="en-US" dirty="0"/>
              <a:t>He was strong in his faith, taking decisive action informed by prayer</a:t>
            </a:r>
          </a:p>
          <a:p>
            <a:r>
              <a:rPr lang="en-US" dirty="0"/>
              <a:t>Shows us how to balance gentleness with fortitude, in a different way than Jesus and Mother Mary do</a:t>
            </a:r>
          </a:p>
          <a:p>
            <a:pPr lvl="1"/>
            <a:r>
              <a:rPr lang="en-US" dirty="0"/>
              <a:t>Not called to same sacrifices that Jesus and Mother Mary were; but shared in Our Lady’s sorrows; faced difficult decisions, had to exercise bravery in trusting in God</a:t>
            </a:r>
          </a:p>
          <a:p>
            <a:pPr lvl="1"/>
            <a:r>
              <a:rPr lang="en-US" dirty="0"/>
              <a:t>Lived a humble, hidden life; sacrificed in daily life, working hard to provide for Our Lady and Jesus</a:t>
            </a:r>
          </a:p>
          <a:p>
            <a:pPr lvl="2"/>
            <a:r>
              <a:rPr lang="en-US" dirty="0"/>
              <a:t>Teaches us that we honor Jesus and Mother Mary not only through monumental actions, but through offering our works and prayers quietly to them, with great love</a:t>
            </a:r>
          </a:p>
        </p:txBody>
      </p:sp>
      <p:pic>
        <p:nvPicPr>
          <p:cNvPr id="4" name="Picture 3">
            <a:extLst>
              <a:ext uri="{FF2B5EF4-FFF2-40B4-BE49-F238E27FC236}">
                <a16:creationId xmlns:a16="http://schemas.microsoft.com/office/drawing/2014/main" id="{062FEC04-C0C3-8DA5-3D5F-449DD3227309}"/>
              </a:ext>
            </a:extLst>
          </p:cNvPr>
          <p:cNvPicPr>
            <a:picLocks noChangeAspect="1"/>
          </p:cNvPicPr>
          <p:nvPr/>
        </p:nvPicPr>
        <p:blipFill>
          <a:blip r:embed="rId3">
            <a:duotone>
              <a:schemeClr val="accent2">
                <a:shade val="45000"/>
                <a:satMod val="135000"/>
              </a:schemeClr>
              <a:prstClr val="white"/>
            </a:duotone>
          </a:blip>
          <a:srcRect l="7675" t="69613" r="10698" b="19845"/>
          <a:stretch/>
        </p:blipFill>
        <p:spPr>
          <a:xfrm>
            <a:off x="0" y="6694"/>
            <a:ext cx="6096000" cy="1067194"/>
          </a:xfrm>
          <a:prstGeom prst="rect">
            <a:avLst/>
          </a:prstGeom>
        </p:spPr>
      </p:pic>
      <p:pic>
        <p:nvPicPr>
          <p:cNvPr id="5" name="Picture 4">
            <a:extLst>
              <a:ext uri="{FF2B5EF4-FFF2-40B4-BE49-F238E27FC236}">
                <a16:creationId xmlns:a16="http://schemas.microsoft.com/office/drawing/2014/main" id="{57B2D61E-F059-C181-91E7-9527D703B043}"/>
              </a:ext>
            </a:extLst>
          </p:cNvPr>
          <p:cNvPicPr>
            <a:picLocks noChangeAspect="1"/>
          </p:cNvPicPr>
          <p:nvPr/>
        </p:nvPicPr>
        <p:blipFill>
          <a:blip r:embed="rId3">
            <a:duotone>
              <a:schemeClr val="accent2">
                <a:shade val="45000"/>
                <a:satMod val="135000"/>
              </a:schemeClr>
              <a:prstClr val="white"/>
            </a:duotone>
          </a:blip>
          <a:srcRect l="7675" t="69613" r="10698" b="19845"/>
          <a:stretch/>
        </p:blipFill>
        <p:spPr>
          <a:xfrm>
            <a:off x="0" y="5784112"/>
            <a:ext cx="6096000" cy="1067194"/>
          </a:xfrm>
          <a:prstGeom prst="rect">
            <a:avLst/>
          </a:prstGeom>
        </p:spPr>
      </p:pic>
      <p:pic>
        <p:nvPicPr>
          <p:cNvPr id="6" name="Picture 5">
            <a:extLst>
              <a:ext uri="{FF2B5EF4-FFF2-40B4-BE49-F238E27FC236}">
                <a16:creationId xmlns:a16="http://schemas.microsoft.com/office/drawing/2014/main" id="{BE1789D4-BA83-9CA8-7E2F-BB2723078253}"/>
              </a:ext>
            </a:extLst>
          </p:cNvPr>
          <p:cNvPicPr>
            <a:picLocks noChangeAspect="1"/>
          </p:cNvPicPr>
          <p:nvPr/>
        </p:nvPicPr>
        <p:blipFill>
          <a:blip r:embed="rId3">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FB204754-3352-2CB8-4DDB-70F25E018A60}"/>
              </a:ext>
            </a:extLst>
          </p:cNvPr>
          <p:cNvPicPr>
            <a:picLocks noChangeAspect="1"/>
          </p:cNvPicPr>
          <p:nvPr/>
        </p:nvPicPr>
        <p:blipFill>
          <a:blip r:embed="rId3">
            <a:duotone>
              <a:schemeClr val="accent2">
                <a:shade val="45000"/>
                <a:satMod val="135000"/>
              </a:schemeClr>
              <a:prstClr val="white"/>
            </a:duotone>
          </a:blip>
          <a:srcRect l="7965" t="79924" r="10232" b="11163"/>
          <a:stretch/>
        </p:blipFill>
        <p:spPr>
          <a:xfrm>
            <a:off x="6096000" y="5777418"/>
            <a:ext cx="6096000" cy="1073888"/>
          </a:xfrm>
          <a:prstGeom prst="rect">
            <a:avLst/>
          </a:prstGeom>
        </p:spPr>
      </p:pic>
      <p:pic>
        <p:nvPicPr>
          <p:cNvPr id="8" name="Picture 7">
            <a:extLst>
              <a:ext uri="{FF2B5EF4-FFF2-40B4-BE49-F238E27FC236}">
                <a16:creationId xmlns:a16="http://schemas.microsoft.com/office/drawing/2014/main" id="{0A96E1E8-D74A-D5CC-BE58-458E46781D55}"/>
              </a:ext>
            </a:extLst>
          </p:cNvPr>
          <p:cNvPicPr>
            <a:picLocks noChangeAspect="1"/>
          </p:cNvPicPr>
          <p:nvPr/>
        </p:nvPicPr>
        <p:blipFill>
          <a:blip r:embed="rId3">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D9075E61-6B3C-F1C7-97FE-0D9240999442}"/>
              </a:ext>
            </a:extLst>
          </p:cNvPr>
          <p:cNvPicPr>
            <a:picLocks noChangeAspect="1"/>
          </p:cNvPicPr>
          <p:nvPr/>
        </p:nvPicPr>
        <p:blipFill>
          <a:blip r:embed="rId3">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AD7200AA-40CE-53CE-788B-BD8B900634C7}"/>
              </a:ext>
            </a:extLst>
          </p:cNvPr>
          <p:cNvPicPr>
            <a:picLocks noChangeAspect="1"/>
          </p:cNvPicPr>
          <p:nvPr/>
        </p:nvPicPr>
        <p:blipFill>
          <a:blip r:embed="rId4"/>
          <a:stretch>
            <a:fillRect/>
          </a:stretch>
        </p:blipFill>
        <p:spPr>
          <a:xfrm>
            <a:off x="8670741" y="1967418"/>
            <a:ext cx="2771775" cy="3810000"/>
          </a:xfrm>
          <a:prstGeom prst="rect">
            <a:avLst/>
          </a:prstGeom>
        </p:spPr>
      </p:pic>
    </p:spTree>
    <p:extLst>
      <p:ext uri="{BB962C8B-B14F-4D97-AF65-F5344CB8AC3E}">
        <p14:creationId xmlns:p14="http://schemas.microsoft.com/office/powerpoint/2010/main" val="1091464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C506B-C47D-58F8-E7D4-6EF492E945CA}"/>
              </a:ext>
            </a:extLst>
          </p:cNvPr>
          <p:cNvSpPr>
            <a:spLocks noGrp="1"/>
          </p:cNvSpPr>
          <p:nvPr>
            <p:ph type="title"/>
          </p:nvPr>
        </p:nvSpPr>
        <p:spPr/>
        <p:txBody>
          <a:bodyPr/>
          <a:lstStyle/>
          <a:p>
            <a:r>
              <a:rPr lang="en-US" dirty="0"/>
              <a:t>What is the Chaste Heart of St. Joseph?</a:t>
            </a:r>
          </a:p>
        </p:txBody>
      </p:sp>
      <p:sp>
        <p:nvSpPr>
          <p:cNvPr id="3" name="Content Placeholder 2">
            <a:extLst>
              <a:ext uri="{FF2B5EF4-FFF2-40B4-BE49-F238E27FC236}">
                <a16:creationId xmlns:a16="http://schemas.microsoft.com/office/drawing/2014/main" id="{00FBCFE1-350A-4D03-B531-B1ECA43AFBDC}"/>
              </a:ext>
            </a:extLst>
          </p:cNvPr>
          <p:cNvSpPr>
            <a:spLocks noGrp="1"/>
          </p:cNvSpPr>
          <p:nvPr>
            <p:ph idx="1"/>
          </p:nvPr>
        </p:nvSpPr>
        <p:spPr>
          <a:xfrm>
            <a:off x="754912" y="2556932"/>
            <a:ext cx="7985051" cy="3318936"/>
          </a:xfrm>
        </p:spPr>
        <p:txBody>
          <a:bodyPr>
            <a:normAutofit fontScale="85000" lnSpcReduction="20000"/>
          </a:bodyPr>
          <a:lstStyle/>
          <a:p>
            <a:r>
              <a:rPr lang="en-US" dirty="0"/>
              <a:t>The Chaste Heart of St. Joseph is a heart of pure love given in service to God the Father through service to Jesus and Mother Mary, the Sacred and Immaculate Hearts</a:t>
            </a:r>
          </a:p>
          <a:p>
            <a:r>
              <a:rPr lang="en-US" dirty="0"/>
              <a:t>Chaste Heart symbols:</a:t>
            </a:r>
          </a:p>
          <a:p>
            <a:pPr lvl="1"/>
            <a:r>
              <a:rPr lang="en-US" dirty="0"/>
              <a:t>Adorned with lilies (for purity); white is the liturgical color of St. Joseph’s feast day, honoring his purity, just as Our Lady is honored with the color white in Marian celebrations</a:t>
            </a:r>
          </a:p>
          <a:p>
            <a:pPr lvl="1"/>
            <a:r>
              <a:rPr lang="en-US" dirty="0"/>
              <a:t>Pierced with a sword: loves Our Lady, and sorrows when her Immaculate Heart is pierced; shares her pain (was not present at Crucifixion of Our Lord, but was for St. Simeon’s Prophecy about the pierced Heart, Our Lady’s first Sorrow)</a:t>
            </a:r>
          </a:p>
          <a:p>
            <a:pPr lvl="1"/>
            <a:r>
              <a:rPr lang="en-US" dirty="0"/>
              <a:t>Topped with a flame: a sign of chaste love and devotion</a:t>
            </a:r>
          </a:p>
        </p:txBody>
      </p:sp>
      <p:pic>
        <p:nvPicPr>
          <p:cNvPr id="4" name="Picture 3">
            <a:extLst>
              <a:ext uri="{FF2B5EF4-FFF2-40B4-BE49-F238E27FC236}">
                <a16:creationId xmlns:a16="http://schemas.microsoft.com/office/drawing/2014/main" id="{DD066ED8-7FC8-D1CE-9E2E-2C8D63D5F6A5}"/>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6694"/>
            <a:ext cx="6096000" cy="1067194"/>
          </a:xfrm>
          <a:prstGeom prst="rect">
            <a:avLst/>
          </a:prstGeom>
        </p:spPr>
      </p:pic>
      <p:pic>
        <p:nvPicPr>
          <p:cNvPr id="5" name="Picture 4">
            <a:extLst>
              <a:ext uri="{FF2B5EF4-FFF2-40B4-BE49-F238E27FC236}">
                <a16:creationId xmlns:a16="http://schemas.microsoft.com/office/drawing/2014/main" id="{BDDB5B72-B976-8941-2103-5582E1CC7A67}"/>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90806"/>
            <a:ext cx="6096000" cy="1067194"/>
          </a:xfrm>
          <a:prstGeom prst="rect">
            <a:avLst/>
          </a:prstGeom>
        </p:spPr>
      </p:pic>
      <p:pic>
        <p:nvPicPr>
          <p:cNvPr id="6" name="Picture 5">
            <a:extLst>
              <a:ext uri="{FF2B5EF4-FFF2-40B4-BE49-F238E27FC236}">
                <a16:creationId xmlns:a16="http://schemas.microsoft.com/office/drawing/2014/main" id="{651761DB-51F9-7C33-F7BC-9A6DB3299C56}"/>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1BE8DDD2-C9A0-9EEB-663E-1D05E7112C82}"/>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87459"/>
            <a:ext cx="6096000" cy="1073888"/>
          </a:xfrm>
          <a:prstGeom prst="rect">
            <a:avLst/>
          </a:prstGeom>
        </p:spPr>
      </p:pic>
      <p:pic>
        <p:nvPicPr>
          <p:cNvPr id="8" name="Picture 7">
            <a:extLst>
              <a:ext uri="{FF2B5EF4-FFF2-40B4-BE49-F238E27FC236}">
                <a16:creationId xmlns:a16="http://schemas.microsoft.com/office/drawing/2014/main" id="{5097A723-8EE3-A06D-43F7-B2146F99A55E}"/>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04D1FEEA-D25A-47C0-A244-F72F70B94953}"/>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8FA0533D-037D-990A-69E3-9B0E5295068C}"/>
              </a:ext>
            </a:extLst>
          </p:cNvPr>
          <p:cNvPicPr>
            <a:picLocks noChangeAspect="1"/>
          </p:cNvPicPr>
          <p:nvPr/>
        </p:nvPicPr>
        <p:blipFill>
          <a:blip r:embed="rId3"/>
          <a:stretch>
            <a:fillRect/>
          </a:stretch>
        </p:blipFill>
        <p:spPr>
          <a:xfrm>
            <a:off x="8739963" y="2660366"/>
            <a:ext cx="2771775" cy="2752725"/>
          </a:xfrm>
          <a:prstGeom prst="rect">
            <a:avLst/>
          </a:prstGeom>
        </p:spPr>
      </p:pic>
    </p:spTree>
    <p:extLst>
      <p:ext uri="{BB962C8B-B14F-4D97-AF65-F5344CB8AC3E}">
        <p14:creationId xmlns:p14="http://schemas.microsoft.com/office/powerpoint/2010/main" val="558243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BC391-B9F1-6202-35D9-29BB68D3517A}"/>
              </a:ext>
            </a:extLst>
          </p:cNvPr>
          <p:cNvSpPr>
            <a:spLocks noGrp="1"/>
          </p:cNvSpPr>
          <p:nvPr>
            <p:ph type="title"/>
          </p:nvPr>
        </p:nvSpPr>
        <p:spPr/>
        <p:txBody>
          <a:bodyPr>
            <a:normAutofit fontScale="90000"/>
          </a:bodyPr>
          <a:lstStyle/>
          <a:p>
            <a:r>
              <a:rPr lang="en-US" dirty="0"/>
              <a:t>How did St. Francis de Sales live out devotion to St. Joseph?</a:t>
            </a:r>
          </a:p>
        </p:txBody>
      </p:sp>
      <p:sp>
        <p:nvSpPr>
          <p:cNvPr id="3" name="Content Placeholder 2">
            <a:extLst>
              <a:ext uri="{FF2B5EF4-FFF2-40B4-BE49-F238E27FC236}">
                <a16:creationId xmlns:a16="http://schemas.microsoft.com/office/drawing/2014/main" id="{8485A69D-A590-616F-B54D-C9D9EC536701}"/>
              </a:ext>
            </a:extLst>
          </p:cNvPr>
          <p:cNvSpPr>
            <a:spLocks noGrp="1"/>
          </p:cNvSpPr>
          <p:nvPr>
            <p:ph idx="1"/>
          </p:nvPr>
        </p:nvSpPr>
        <p:spPr>
          <a:xfrm>
            <a:off x="730296" y="2488410"/>
            <a:ext cx="7869864" cy="3318936"/>
          </a:xfrm>
        </p:spPr>
        <p:txBody>
          <a:bodyPr>
            <a:normAutofit fontScale="92500" lnSpcReduction="20000"/>
          </a:bodyPr>
          <a:lstStyle/>
          <a:p>
            <a:r>
              <a:rPr lang="en-US" dirty="0"/>
              <a:t>St. Francis de Sales looked to St. Joseph as a role model</a:t>
            </a:r>
          </a:p>
          <a:p>
            <a:r>
              <a:rPr lang="en-US" dirty="0"/>
              <a:t>Was a bishop, a spiritual father drawing upon St. Joseph’s example to held him to serve as a strong and gentle leader who would successfully defend the Faith, and combat heresy</a:t>
            </a:r>
          </a:p>
          <a:p>
            <a:pPr lvl="1"/>
            <a:r>
              <a:rPr lang="en-US" dirty="0"/>
              <a:t>Converted 72,000 Calvinists; certainly, St. Joseph would have had a hand in this. St. Joseph defended Holy Family, the first domestic Church, from any danger</a:t>
            </a:r>
          </a:p>
          <a:p>
            <a:r>
              <a:rPr lang="en-US" dirty="0"/>
              <a:t>While praying Divine Office, contemplated image of St. Joseph holding the Christ Child; saw it as an image inspiring deeper love for, and faith in, God the Father</a:t>
            </a:r>
          </a:p>
        </p:txBody>
      </p:sp>
      <p:pic>
        <p:nvPicPr>
          <p:cNvPr id="4" name="Picture 3">
            <a:extLst>
              <a:ext uri="{FF2B5EF4-FFF2-40B4-BE49-F238E27FC236}">
                <a16:creationId xmlns:a16="http://schemas.microsoft.com/office/drawing/2014/main" id="{3C5EC6BB-1D92-B4E5-19D8-32C2A785F04F}"/>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6694"/>
            <a:ext cx="6096000" cy="1067194"/>
          </a:xfrm>
          <a:prstGeom prst="rect">
            <a:avLst/>
          </a:prstGeom>
        </p:spPr>
      </p:pic>
      <p:pic>
        <p:nvPicPr>
          <p:cNvPr id="5" name="Picture 4">
            <a:extLst>
              <a:ext uri="{FF2B5EF4-FFF2-40B4-BE49-F238E27FC236}">
                <a16:creationId xmlns:a16="http://schemas.microsoft.com/office/drawing/2014/main" id="{E9DF23A8-D1AD-7D57-63BF-4022DBC1DA29}"/>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84112"/>
            <a:ext cx="6096000" cy="1067194"/>
          </a:xfrm>
          <a:prstGeom prst="rect">
            <a:avLst/>
          </a:prstGeom>
        </p:spPr>
      </p:pic>
      <p:pic>
        <p:nvPicPr>
          <p:cNvPr id="6" name="Picture 5">
            <a:extLst>
              <a:ext uri="{FF2B5EF4-FFF2-40B4-BE49-F238E27FC236}">
                <a16:creationId xmlns:a16="http://schemas.microsoft.com/office/drawing/2014/main" id="{F5484900-C1A9-C0F1-53BD-F1D89B443163}"/>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43C49926-3799-342F-1D6C-7F8BF0E2969C}"/>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77418"/>
            <a:ext cx="6096000" cy="1073888"/>
          </a:xfrm>
          <a:prstGeom prst="rect">
            <a:avLst/>
          </a:prstGeom>
        </p:spPr>
      </p:pic>
      <p:pic>
        <p:nvPicPr>
          <p:cNvPr id="8" name="Picture 7">
            <a:extLst>
              <a:ext uri="{FF2B5EF4-FFF2-40B4-BE49-F238E27FC236}">
                <a16:creationId xmlns:a16="http://schemas.microsoft.com/office/drawing/2014/main" id="{853F3C94-F349-1634-7264-C442D09A3EB8}"/>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A0E1AD31-469A-B1C4-1821-BD2DB6D84768}"/>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26B1698A-3A43-22E4-B620-65FE9A0BE555}"/>
              </a:ext>
            </a:extLst>
          </p:cNvPr>
          <p:cNvPicPr>
            <a:picLocks noChangeAspect="1"/>
          </p:cNvPicPr>
          <p:nvPr/>
        </p:nvPicPr>
        <p:blipFill>
          <a:blip r:embed="rId3"/>
          <a:stretch>
            <a:fillRect/>
          </a:stretch>
        </p:blipFill>
        <p:spPr>
          <a:xfrm>
            <a:off x="8600160" y="1711413"/>
            <a:ext cx="2471925" cy="4085896"/>
          </a:xfrm>
          <a:prstGeom prst="rect">
            <a:avLst/>
          </a:prstGeom>
        </p:spPr>
      </p:pic>
    </p:spTree>
    <p:extLst>
      <p:ext uri="{BB962C8B-B14F-4D97-AF65-F5344CB8AC3E}">
        <p14:creationId xmlns:p14="http://schemas.microsoft.com/office/powerpoint/2010/main" val="3508212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41EC9-BD05-F1B2-D820-5D2EC998B9D7}"/>
              </a:ext>
            </a:extLst>
          </p:cNvPr>
          <p:cNvSpPr>
            <a:spLocks noGrp="1"/>
          </p:cNvSpPr>
          <p:nvPr>
            <p:ph type="title"/>
          </p:nvPr>
        </p:nvSpPr>
        <p:spPr/>
        <p:txBody>
          <a:bodyPr>
            <a:normAutofit fontScale="90000"/>
          </a:bodyPr>
          <a:lstStyle/>
          <a:p>
            <a:r>
              <a:rPr lang="en-US" sz="3200" dirty="0"/>
              <a:t>How did St. Margaret Mary </a:t>
            </a:r>
            <a:r>
              <a:rPr lang="en-US" sz="3200" dirty="0" err="1"/>
              <a:t>Alacoque</a:t>
            </a:r>
            <a:r>
              <a:rPr lang="en-US" sz="3200" dirty="0"/>
              <a:t> practice devotion to the Sacred Heart like St. Joseph? How might we imitate her in honoring the Sacred Heart like St. Joseph?</a:t>
            </a:r>
          </a:p>
        </p:txBody>
      </p:sp>
      <p:sp>
        <p:nvSpPr>
          <p:cNvPr id="3" name="Content Placeholder 2">
            <a:extLst>
              <a:ext uri="{FF2B5EF4-FFF2-40B4-BE49-F238E27FC236}">
                <a16:creationId xmlns:a16="http://schemas.microsoft.com/office/drawing/2014/main" id="{771EC901-2215-3386-FC35-28070BEE93F9}"/>
              </a:ext>
            </a:extLst>
          </p:cNvPr>
          <p:cNvSpPr>
            <a:spLocks noGrp="1"/>
          </p:cNvSpPr>
          <p:nvPr>
            <p:ph idx="1"/>
          </p:nvPr>
        </p:nvSpPr>
        <p:spPr>
          <a:xfrm>
            <a:off x="710610" y="2488410"/>
            <a:ext cx="8093148" cy="3318936"/>
          </a:xfrm>
        </p:spPr>
        <p:txBody>
          <a:bodyPr>
            <a:normAutofit fontScale="77500" lnSpcReduction="20000"/>
          </a:bodyPr>
          <a:lstStyle/>
          <a:p>
            <a:r>
              <a:rPr lang="en-US" dirty="0"/>
              <a:t>During His Sacred Heart revelations, Jesus asked St. Margaret Mary </a:t>
            </a:r>
            <a:r>
              <a:rPr lang="en-US" dirty="0" err="1"/>
              <a:t>Alacoque</a:t>
            </a:r>
            <a:r>
              <a:rPr lang="en-US" dirty="0"/>
              <a:t> to pray each day to Mary, His Mother, and to St. Joseph, His “sweet guardian”</a:t>
            </a:r>
          </a:p>
          <a:p>
            <a:r>
              <a:rPr lang="en-US" dirty="0"/>
              <a:t>To guard Jesus’ Heart from irreverence, we pray to St. Joseph</a:t>
            </a:r>
          </a:p>
          <a:p>
            <a:r>
              <a:rPr lang="en-US" dirty="0"/>
              <a:t>Like St. Margaret Mary, we can adore Our Lord in Eucharistic Adoration, offering our prayers of thanksgiving to Him for the gift of our spiritual parents, St. Joseph and Mother Mary</a:t>
            </a:r>
          </a:p>
          <a:p>
            <a:pPr lvl="1"/>
            <a:r>
              <a:rPr lang="en-US" dirty="0"/>
              <a:t>St. Joseph was one of the greatest adorers of Christ; in our prayers, we can hold Jesus close to our hearts, like him</a:t>
            </a:r>
          </a:p>
          <a:p>
            <a:pPr lvl="1"/>
            <a:r>
              <a:rPr lang="en-US" dirty="0"/>
              <a:t>St. Joseph is the dispenser of the treasures of the Sacred Heart: Our Lady is the closest to Jesus, the supernatural source of grace; she brings these treasures to St. Joseph to give them to us, since he is the earthly father of Christ, not supernatural </a:t>
            </a:r>
          </a:p>
        </p:txBody>
      </p:sp>
      <p:pic>
        <p:nvPicPr>
          <p:cNvPr id="4" name="Picture 3">
            <a:extLst>
              <a:ext uri="{FF2B5EF4-FFF2-40B4-BE49-F238E27FC236}">
                <a16:creationId xmlns:a16="http://schemas.microsoft.com/office/drawing/2014/main" id="{06E9FA7B-9D50-2169-2F15-68DC1E123820}"/>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6694"/>
            <a:ext cx="6096000" cy="1067194"/>
          </a:xfrm>
          <a:prstGeom prst="rect">
            <a:avLst/>
          </a:prstGeom>
        </p:spPr>
      </p:pic>
      <p:pic>
        <p:nvPicPr>
          <p:cNvPr id="5" name="Picture 4">
            <a:extLst>
              <a:ext uri="{FF2B5EF4-FFF2-40B4-BE49-F238E27FC236}">
                <a16:creationId xmlns:a16="http://schemas.microsoft.com/office/drawing/2014/main" id="{5565FE53-7792-0353-E23B-6BBCC2129529}"/>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84112"/>
            <a:ext cx="6096000" cy="1067194"/>
          </a:xfrm>
          <a:prstGeom prst="rect">
            <a:avLst/>
          </a:prstGeom>
        </p:spPr>
      </p:pic>
      <p:pic>
        <p:nvPicPr>
          <p:cNvPr id="6" name="Picture 5">
            <a:extLst>
              <a:ext uri="{FF2B5EF4-FFF2-40B4-BE49-F238E27FC236}">
                <a16:creationId xmlns:a16="http://schemas.microsoft.com/office/drawing/2014/main" id="{465B2C23-B906-D8FF-F421-686EA08E52A7}"/>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FA890A1C-751A-F120-97DC-C53C8B46B54A}"/>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77418"/>
            <a:ext cx="6096000" cy="1073888"/>
          </a:xfrm>
          <a:prstGeom prst="rect">
            <a:avLst/>
          </a:prstGeom>
        </p:spPr>
      </p:pic>
      <p:pic>
        <p:nvPicPr>
          <p:cNvPr id="8" name="Picture 7">
            <a:extLst>
              <a:ext uri="{FF2B5EF4-FFF2-40B4-BE49-F238E27FC236}">
                <a16:creationId xmlns:a16="http://schemas.microsoft.com/office/drawing/2014/main" id="{0C75979A-4215-5BFD-954E-0C7AB8185ED9}"/>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5F54BBC0-4589-4292-925C-08A35D5EA93A}"/>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70017177-9BD4-A010-A7FE-416B0EDDF935}"/>
              </a:ext>
            </a:extLst>
          </p:cNvPr>
          <p:cNvPicPr>
            <a:picLocks noChangeAspect="1"/>
          </p:cNvPicPr>
          <p:nvPr/>
        </p:nvPicPr>
        <p:blipFill>
          <a:blip r:embed="rId3"/>
          <a:srcRect l="9425" t="5816" r="5871" b="17959"/>
          <a:stretch/>
        </p:blipFill>
        <p:spPr>
          <a:xfrm>
            <a:off x="8843629" y="2463798"/>
            <a:ext cx="2713866" cy="3313620"/>
          </a:xfrm>
          <a:prstGeom prst="rect">
            <a:avLst/>
          </a:prstGeom>
        </p:spPr>
      </p:pic>
    </p:spTree>
    <p:extLst>
      <p:ext uri="{BB962C8B-B14F-4D97-AF65-F5344CB8AC3E}">
        <p14:creationId xmlns:p14="http://schemas.microsoft.com/office/powerpoint/2010/main" val="928447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DA86E-521E-3A81-AFB8-22C5861BE135}"/>
              </a:ext>
            </a:extLst>
          </p:cNvPr>
          <p:cNvSpPr>
            <a:spLocks noGrp="1"/>
          </p:cNvSpPr>
          <p:nvPr>
            <p:ph type="title"/>
          </p:nvPr>
        </p:nvSpPr>
        <p:spPr/>
        <p:txBody>
          <a:bodyPr>
            <a:normAutofit/>
          </a:bodyPr>
          <a:lstStyle/>
          <a:p>
            <a:r>
              <a:rPr lang="en-US" sz="3200" dirty="0"/>
              <a:t>Why is devotion to St. Joseph part of devotion to the Two Hearts? What is the “Three Hearts” devotion?</a:t>
            </a:r>
          </a:p>
        </p:txBody>
      </p:sp>
      <p:sp>
        <p:nvSpPr>
          <p:cNvPr id="3" name="Content Placeholder 2">
            <a:extLst>
              <a:ext uri="{FF2B5EF4-FFF2-40B4-BE49-F238E27FC236}">
                <a16:creationId xmlns:a16="http://schemas.microsoft.com/office/drawing/2014/main" id="{EB6DA88E-C7C9-5DF8-94F6-2CAD4831E6B5}"/>
              </a:ext>
            </a:extLst>
          </p:cNvPr>
          <p:cNvSpPr>
            <a:spLocks noGrp="1"/>
          </p:cNvSpPr>
          <p:nvPr>
            <p:ph idx="1"/>
          </p:nvPr>
        </p:nvSpPr>
        <p:spPr>
          <a:xfrm>
            <a:off x="795671" y="2535665"/>
            <a:ext cx="6445101" cy="3255141"/>
          </a:xfrm>
        </p:spPr>
        <p:txBody>
          <a:bodyPr>
            <a:normAutofit fontScale="77500" lnSpcReduction="20000"/>
          </a:bodyPr>
          <a:lstStyle/>
          <a:p>
            <a:r>
              <a:rPr lang="en-US" dirty="0"/>
              <a:t>St. Joseph brings us closer to Jesus and Mother Mary</a:t>
            </a:r>
          </a:p>
          <a:p>
            <a:pPr lvl="1"/>
            <a:r>
              <a:rPr lang="en-US" dirty="0"/>
              <a:t>The Chaste Heart is united with the Sacred Heart and the Immaculate Heart</a:t>
            </a:r>
          </a:p>
          <a:p>
            <a:pPr lvl="1"/>
            <a:r>
              <a:rPr lang="en-US" dirty="0"/>
              <a:t>St. Joseph shows us how to respond with love to Jesus and Mother Mary by treating them with gentleness. He protected them, and we, too, can defend our Faith, consoling the Hearts of Jesus and Mary, making reparations for </a:t>
            </a:r>
            <a:r>
              <a:rPr lang="en-US" dirty="0" err="1"/>
              <a:t>irreverences</a:t>
            </a:r>
            <a:r>
              <a:rPr lang="en-US" dirty="0"/>
              <a:t> towards them in the world</a:t>
            </a:r>
          </a:p>
          <a:p>
            <a:pPr lvl="2"/>
            <a:r>
              <a:rPr lang="en-US" dirty="0"/>
              <a:t>From St. Joseph, we learn to respond to the Presence of Jesus and Mother Mary with the greatest sense of dignity and honor. St Joseph is a knight who fights the good fight against evil, out of love for what is good, and comes from God</a:t>
            </a:r>
          </a:p>
          <a:p>
            <a:pPr lvl="1"/>
            <a:r>
              <a:rPr lang="en-US" dirty="0"/>
              <a:t>To become closer to the Two Hearts, we can go to St. Joseph (</a:t>
            </a:r>
            <a:r>
              <a:rPr lang="en-US" dirty="0" err="1"/>
              <a:t>ite</a:t>
            </a:r>
            <a:r>
              <a:rPr lang="en-US" dirty="0"/>
              <a:t> ad Joseph). He protected their Hearts, and will guard ours from sin</a:t>
            </a:r>
          </a:p>
          <a:p>
            <a:endParaRPr lang="en-US" dirty="0"/>
          </a:p>
        </p:txBody>
      </p:sp>
      <p:pic>
        <p:nvPicPr>
          <p:cNvPr id="4" name="Picture 3">
            <a:extLst>
              <a:ext uri="{FF2B5EF4-FFF2-40B4-BE49-F238E27FC236}">
                <a16:creationId xmlns:a16="http://schemas.microsoft.com/office/drawing/2014/main" id="{DC9B2D79-FA7D-AD7D-AC6E-9AFA0135A64E}"/>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6694"/>
            <a:ext cx="6096000" cy="1067194"/>
          </a:xfrm>
          <a:prstGeom prst="rect">
            <a:avLst/>
          </a:prstGeom>
        </p:spPr>
      </p:pic>
      <p:pic>
        <p:nvPicPr>
          <p:cNvPr id="5" name="Picture 4">
            <a:extLst>
              <a:ext uri="{FF2B5EF4-FFF2-40B4-BE49-F238E27FC236}">
                <a16:creationId xmlns:a16="http://schemas.microsoft.com/office/drawing/2014/main" id="{A447C66E-CC25-5CFA-3B92-C1148BE3DB28}"/>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90806"/>
            <a:ext cx="6096000" cy="1067194"/>
          </a:xfrm>
          <a:prstGeom prst="rect">
            <a:avLst/>
          </a:prstGeom>
        </p:spPr>
      </p:pic>
      <p:pic>
        <p:nvPicPr>
          <p:cNvPr id="6" name="Picture 5">
            <a:extLst>
              <a:ext uri="{FF2B5EF4-FFF2-40B4-BE49-F238E27FC236}">
                <a16:creationId xmlns:a16="http://schemas.microsoft.com/office/drawing/2014/main" id="{0B3943D9-4513-96BA-AE18-C895F0E69F85}"/>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DD5635B1-41FE-3CE9-71D0-31AD6D596B7F}"/>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87459"/>
            <a:ext cx="6096000" cy="1073888"/>
          </a:xfrm>
          <a:prstGeom prst="rect">
            <a:avLst/>
          </a:prstGeom>
        </p:spPr>
      </p:pic>
      <p:pic>
        <p:nvPicPr>
          <p:cNvPr id="8" name="Picture 7">
            <a:extLst>
              <a:ext uri="{FF2B5EF4-FFF2-40B4-BE49-F238E27FC236}">
                <a16:creationId xmlns:a16="http://schemas.microsoft.com/office/drawing/2014/main" id="{884BE0FF-D2CE-1E2E-7D43-806B61678FE4}"/>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B94180DD-1060-F13F-22D6-DDA57FD3CDB0}"/>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8421C412-2E23-C7B1-31D6-4DF2E24C6664}"/>
              </a:ext>
            </a:extLst>
          </p:cNvPr>
          <p:cNvPicPr>
            <a:picLocks noChangeAspect="1"/>
          </p:cNvPicPr>
          <p:nvPr/>
        </p:nvPicPr>
        <p:blipFill>
          <a:blip r:embed="rId3"/>
          <a:stretch>
            <a:fillRect/>
          </a:stretch>
        </p:blipFill>
        <p:spPr>
          <a:xfrm>
            <a:off x="8330498" y="2456587"/>
            <a:ext cx="2771775" cy="3409950"/>
          </a:xfrm>
          <a:prstGeom prst="rect">
            <a:avLst/>
          </a:prstGeom>
        </p:spPr>
      </p:pic>
    </p:spTree>
    <p:extLst>
      <p:ext uri="{BB962C8B-B14F-4D97-AF65-F5344CB8AC3E}">
        <p14:creationId xmlns:p14="http://schemas.microsoft.com/office/powerpoint/2010/main" val="3596357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116F9-431A-933D-3974-77487F60EC59}"/>
              </a:ext>
            </a:extLst>
          </p:cNvPr>
          <p:cNvSpPr>
            <a:spLocks noGrp="1"/>
          </p:cNvSpPr>
          <p:nvPr>
            <p:ph type="title"/>
          </p:nvPr>
        </p:nvSpPr>
        <p:spPr/>
        <p:txBody>
          <a:bodyPr>
            <a:noAutofit/>
          </a:bodyPr>
          <a:lstStyle/>
          <a:p>
            <a:r>
              <a:rPr lang="en-US" sz="2800" dirty="0"/>
              <a:t>Why is the holy priesthood connected to St. Joseph? How might we honor the spiritual fatherhood of our priests on St. Joseph’s Day? (1)</a:t>
            </a:r>
          </a:p>
        </p:txBody>
      </p:sp>
      <p:sp>
        <p:nvSpPr>
          <p:cNvPr id="3" name="Content Placeholder 2">
            <a:extLst>
              <a:ext uri="{FF2B5EF4-FFF2-40B4-BE49-F238E27FC236}">
                <a16:creationId xmlns:a16="http://schemas.microsoft.com/office/drawing/2014/main" id="{61CBC411-868D-DB0F-2E7F-B9EF9970D208}"/>
              </a:ext>
            </a:extLst>
          </p:cNvPr>
          <p:cNvSpPr>
            <a:spLocks noGrp="1"/>
          </p:cNvSpPr>
          <p:nvPr>
            <p:ph idx="1"/>
          </p:nvPr>
        </p:nvSpPr>
        <p:spPr>
          <a:xfrm>
            <a:off x="584793" y="2535667"/>
            <a:ext cx="7974417" cy="3418566"/>
          </a:xfrm>
        </p:spPr>
        <p:txBody>
          <a:bodyPr>
            <a:normAutofit fontScale="85000" lnSpcReduction="20000"/>
          </a:bodyPr>
          <a:lstStyle/>
          <a:p>
            <a:r>
              <a:rPr lang="en-US" dirty="0"/>
              <a:t>St. Joseph was not a priest, but demonstrates the courage, faith, and love that priests should have as fathers guarding the flocks entrusted to them by God</a:t>
            </a:r>
          </a:p>
          <a:p>
            <a:pPr lvl="1"/>
            <a:r>
              <a:rPr lang="en-US" dirty="0"/>
              <a:t>Priests preserve the treasures of our Faith, just as St. Joseph preserved Jesus and Mary. St. Joseph is a model of purity of heart that is needed to love Jesus and Mary</a:t>
            </a:r>
          </a:p>
          <a:p>
            <a:r>
              <a:rPr lang="en-US" dirty="0"/>
              <a:t>St. Joseph’s Day altar tradition (for family table): recalls priests offering bread and wine on the altar for the salvation of souls, remission of sins</a:t>
            </a:r>
          </a:p>
          <a:p>
            <a:pPr lvl="1"/>
            <a:r>
              <a:rPr lang="en-US" dirty="0"/>
              <a:t>St. Joseph offered himself to the service of God to protect Jesus, the living Chalice of the Precious Blood, and Our Lady, the living ciborium who held Jesus, the Bread of Life, in her womb</a:t>
            </a:r>
          </a:p>
          <a:p>
            <a:pPr lvl="1"/>
            <a:r>
              <a:rPr lang="en-US" dirty="0"/>
              <a:t>Priests gather us around God’s table, bringing us the Bread of Heaven, so that we may all be reunited in eternal glory, at the wedding feast of the Lamb</a:t>
            </a:r>
          </a:p>
        </p:txBody>
      </p:sp>
      <p:pic>
        <p:nvPicPr>
          <p:cNvPr id="4" name="Picture 3">
            <a:extLst>
              <a:ext uri="{FF2B5EF4-FFF2-40B4-BE49-F238E27FC236}">
                <a16:creationId xmlns:a16="http://schemas.microsoft.com/office/drawing/2014/main" id="{3C98B7BC-A5F9-6684-7571-F4A9CE89667F}"/>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0"/>
            <a:ext cx="6096000" cy="1067194"/>
          </a:xfrm>
          <a:prstGeom prst="rect">
            <a:avLst/>
          </a:prstGeom>
        </p:spPr>
      </p:pic>
      <p:pic>
        <p:nvPicPr>
          <p:cNvPr id="5" name="Picture 4">
            <a:extLst>
              <a:ext uri="{FF2B5EF4-FFF2-40B4-BE49-F238E27FC236}">
                <a16:creationId xmlns:a16="http://schemas.microsoft.com/office/drawing/2014/main" id="{069EA5D2-E343-38D2-3D6F-2F71E7B5A368}"/>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90806"/>
            <a:ext cx="6096000" cy="1067194"/>
          </a:xfrm>
          <a:prstGeom prst="rect">
            <a:avLst/>
          </a:prstGeom>
        </p:spPr>
      </p:pic>
      <p:pic>
        <p:nvPicPr>
          <p:cNvPr id="6" name="Picture 5">
            <a:extLst>
              <a:ext uri="{FF2B5EF4-FFF2-40B4-BE49-F238E27FC236}">
                <a16:creationId xmlns:a16="http://schemas.microsoft.com/office/drawing/2014/main" id="{8C3EAD7E-D6DB-5DB7-5C6E-599E6265B4F0}"/>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CBCC561F-5D30-3D12-6119-9F0F2916EC26}"/>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84112"/>
            <a:ext cx="6096000" cy="1073888"/>
          </a:xfrm>
          <a:prstGeom prst="rect">
            <a:avLst/>
          </a:prstGeom>
        </p:spPr>
      </p:pic>
      <p:pic>
        <p:nvPicPr>
          <p:cNvPr id="8" name="Picture 7">
            <a:extLst>
              <a:ext uri="{FF2B5EF4-FFF2-40B4-BE49-F238E27FC236}">
                <a16:creationId xmlns:a16="http://schemas.microsoft.com/office/drawing/2014/main" id="{7B4C0CB4-3156-F63F-B4D4-1976F642938D}"/>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B2B8A6D5-57D1-A26F-633F-901F130E9D67}"/>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6DBCE854-5057-FBB9-7553-505A9671F4D1}"/>
              </a:ext>
            </a:extLst>
          </p:cNvPr>
          <p:cNvPicPr>
            <a:picLocks noChangeAspect="1"/>
          </p:cNvPicPr>
          <p:nvPr/>
        </p:nvPicPr>
        <p:blipFill>
          <a:blip r:embed="rId3"/>
          <a:stretch>
            <a:fillRect/>
          </a:stretch>
        </p:blipFill>
        <p:spPr>
          <a:xfrm>
            <a:off x="8585901" y="2535667"/>
            <a:ext cx="3021309" cy="3268335"/>
          </a:xfrm>
          <a:prstGeom prst="rect">
            <a:avLst/>
          </a:prstGeom>
        </p:spPr>
      </p:pic>
    </p:spTree>
    <p:extLst>
      <p:ext uri="{BB962C8B-B14F-4D97-AF65-F5344CB8AC3E}">
        <p14:creationId xmlns:p14="http://schemas.microsoft.com/office/powerpoint/2010/main" val="157314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F26DB-8FCC-BF15-A2BB-B9288251B1EC}"/>
              </a:ext>
            </a:extLst>
          </p:cNvPr>
          <p:cNvSpPr>
            <a:spLocks noGrp="1"/>
          </p:cNvSpPr>
          <p:nvPr>
            <p:ph type="title"/>
          </p:nvPr>
        </p:nvSpPr>
        <p:spPr/>
        <p:txBody>
          <a:bodyPr>
            <a:noAutofit/>
          </a:bodyPr>
          <a:lstStyle/>
          <a:p>
            <a:r>
              <a:rPr lang="en-US" sz="2800" dirty="0"/>
              <a:t>Why is the holy priesthood connected to St. Joseph? How might we honor the spiritual fatherhood of our priests on St. Joseph’s Day? (2)</a:t>
            </a:r>
          </a:p>
        </p:txBody>
      </p:sp>
      <p:sp>
        <p:nvSpPr>
          <p:cNvPr id="3" name="Content Placeholder 2">
            <a:extLst>
              <a:ext uri="{FF2B5EF4-FFF2-40B4-BE49-F238E27FC236}">
                <a16:creationId xmlns:a16="http://schemas.microsoft.com/office/drawing/2014/main" id="{EB0F1B3C-E812-35FD-7951-141E4172DC55}"/>
              </a:ext>
            </a:extLst>
          </p:cNvPr>
          <p:cNvSpPr>
            <a:spLocks noGrp="1"/>
          </p:cNvSpPr>
          <p:nvPr>
            <p:ph idx="1"/>
          </p:nvPr>
        </p:nvSpPr>
        <p:spPr>
          <a:xfrm>
            <a:off x="850605" y="2556932"/>
            <a:ext cx="6815469" cy="3609952"/>
          </a:xfrm>
        </p:spPr>
        <p:txBody>
          <a:bodyPr>
            <a:normAutofit fontScale="62500" lnSpcReduction="20000"/>
          </a:bodyPr>
          <a:lstStyle/>
          <a:p>
            <a:r>
              <a:rPr lang="en-US" dirty="0"/>
              <a:t>St. Joseph’s Day altar: three tiers (Holy Trinity; Holy Family; theological virtues)</a:t>
            </a:r>
          </a:p>
          <a:p>
            <a:r>
              <a:rPr lang="en-US" dirty="0"/>
              <a:t>Climb “tiers” (stairs) to Heaven by imitating St. Joseph’s virtues; love for Holy Trinity and Holy Family</a:t>
            </a:r>
          </a:p>
          <a:p>
            <a:pPr lvl="1"/>
            <a:r>
              <a:rPr lang="en-US" dirty="0"/>
              <a:t>Symbols: carpentry tools (carpenter’s square: guides carpenters in making right angles; St. Joseph always did the right thing, is our guide)</a:t>
            </a:r>
          </a:p>
          <a:p>
            <a:pPr lvl="1"/>
            <a:r>
              <a:rPr lang="en-US" dirty="0"/>
              <a:t>Breads: pray while baking; before consuming, say “grace,” offering prayers for priests who give us the Bread of Life</a:t>
            </a:r>
          </a:p>
          <a:p>
            <a:pPr lvl="1"/>
            <a:r>
              <a:rPr lang="en-US" dirty="0"/>
              <a:t>Breads are shaped like </a:t>
            </a:r>
            <a:r>
              <a:rPr lang="en-US" dirty="0" err="1"/>
              <a:t>monstrances</a:t>
            </a:r>
            <a:r>
              <a:rPr lang="en-US" dirty="0"/>
              <a:t>, chalices, crown of thorns, and burning Hearts</a:t>
            </a:r>
          </a:p>
          <a:p>
            <a:pPr lvl="2"/>
            <a:r>
              <a:rPr lang="en-US" dirty="0"/>
              <a:t>St. Joseph protected Christ, holding Him close to his Heart, like the monstrance holding the Sacred Host</a:t>
            </a:r>
          </a:p>
          <a:p>
            <a:pPr lvl="2"/>
            <a:r>
              <a:rPr lang="en-US" dirty="0"/>
              <a:t>St. Joseph protected Jesus until it was time for Jesus to be offered to God the Father like the Chalice of the Precious Blood at Holy Mass</a:t>
            </a:r>
          </a:p>
          <a:p>
            <a:pPr lvl="2"/>
            <a:r>
              <a:rPr lang="en-US" dirty="0"/>
              <a:t>St. Joseph taught and raised Jesus in faith, showing Him how to sacrifice, to prepare Him for His Sacrifice</a:t>
            </a:r>
          </a:p>
          <a:p>
            <a:pPr lvl="2"/>
            <a:r>
              <a:rPr lang="en-US" dirty="0"/>
              <a:t>St. Joseph models how to love God with a heart that is on fire</a:t>
            </a:r>
          </a:p>
        </p:txBody>
      </p:sp>
      <p:pic>
        <p:nvPicPr>
          <p:cNvPr id="4" name="Picture 3">
            <a:extLst>
              <a:ext uri="{FF2B5EF4-FFF2-40B4-BE49-F238E27FC236}">
                <a16:creationId xmlns:a16="http://schemas.microsoft.com/office/drawing/2014/main" id="{B62FA415-F76C-D174-3447-3958B28136E2}"/>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0"/>
            <a:ext cx="6096000" cy="1067194"/>
          </a:xfrm>
          <a:prstGeom prst="rect">
            <a:avLst/>
          </a:prstGeom>
        </p:spPr>
      </p:pic>
      <p:pic>
        <p:nvPicPr>
          <p:cNvPr id="5" name="Picture 4">
            <a:extLst>
              <a:ext uri="{FF2B5EF4-FFF2-40B4-BE49-F238E27FC236}">
                <a16:creationId xmlns:a16="http://schemas.microsoft.com/office/drawing/2014/main" id="{570E15B5-B6A1-A2B8-1D43-DB09651067DB}"/>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6" name="Picture 5">
            <a:extLst>
              <a:ext uri="{FF2B5EF4-FFF2-40B4-BE49-F238E27FC236}">
                <a16:creationId xmlns:a16="http://schemas.microsoft.com/office/drawing/2014/main" id="{5C9C9189-B65D-34DB-22D4-9CF9E35F4C34}"/>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90806"/>
            <a:ext cx="6096000" cy="1067194"/>
          </a:xfrm>
          <a:prstGeom prst="rect">
            <a:avLst/>
          </a:prstGeom>
        </p:spPr>
      </p:pic>
      <p:pic>
        <p:nvPicPr>
          <p:cNvPr id="7" name="Picture 6">
            <a:extLst>
              <a:ext uri="{FF2B5EF4-FFF2-40B4-BE49-F238E27FC236}">
                <a16:creationId xmlns:a16="http://schemas.microsoft.com/office/drawing/2014/main" id="{778B18A9-EA16-DAA0-FA1C-C80BFA42F755}"/>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8" name="Picture 7">
            <a:extLst>
              <a:ext uri="{FF2B5EF4-FFF2-40B4-BE49-F238E27FC236}">
                <a16:creationId xmlns:a16="http://schemas.microsoft.com/office/drawing/2014/main" id="{E0B0F41E-2F01-0A07-2541-385DDF056E3E}"/>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9" name="Picture 8">
            <a:extLst>
              <a:ext uri="{FF2B5EF4-FFF2-40B4-BE49-F238E27FC236}">
                <a16:creationId xmlns:a16="http://schemas.microsoft.com/office/drawing/2014/main" id="{2C5327EF-4340-07FC-2FEA-981E18A5B487}"/>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84112"/>
            <a:ext cx="6096000" cy="1073888"/>
          </a:xfrm>
          <a:prstGeom prst="rect">
            <a:avLst/>
          </a:prstGeom>
        </p:spPr>
      </p:pic>
      <p:pic>
        <p:nvPicPr>
          <p:cNvPr id="10" name="Picture 9">
            <a:extLst>
              <a:ext uri="{FF2B5EF4-FFF2-40B4-BE49-F238E27FC236}">
                <a16:creationId xmlns:a16="http://schemas.microsoft.com/office/drawing/2014/main" id="{EA3BFF9C-4232-3F67-9D4C-138E36DE4490}"/>
              </a:ext>
            </a:extLst>
          </p:cNvPr>
          <p:cNvPicPr>
            <a:picLocks noChangeAspect="1"/>
          </p:cNvPicPr>
          <p:nvPr/>
        </p:nvPicPr>
        <p:blipFill>
          <a:blip r:embed="rId3"/>
          <a:stretch>
            <a:fillRect/>
          </a:stretch>
        </p:blipFill>
        <p:spPr>
          <a:xfrm>
            <a:off x="7951575" y="2556932"/>
            <a:ext cx="3265774" cy="3265774"/>
          </a:xfrm>
          <a:prstGeom prst="rect">
            <a:avLst/>
          </a:prstGeom>
        </p:spPr>
      </p:pic>
    </p:spTree>
    <p:extLst>
      <p:ext uri="{BB962C8B-B14F-4D97-AF65-F5344CB8AC3E}">
        <p14:creationId xmlns:p14="http://schemas.microsoft.com/office/powerpoint/2010/main" val="1692054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9F22D-79B6-3B62-9B7D-6F4015D97030}"/>
              </a:ext>
            </a:extLst>
          </p:cNvPr>
          <p:cNvSpPr>
            <a:spLocks noGrp="1"/>
          </p:cNvSpPr>
          <p:nvPr>
            <p:ph type="title"/>
          </p:nvPr>
        </p:nvSpPr>
        <p:spPr/>
        <p:txBody>
          <a:bodyPr>
            <a:noAutofit/>
          </a:bodyPr>
          <a:lstStyle/>
          <a:p>
            <a:r>
              <a:rPr lang="en-US" sz="2800" dirty="0"/>
              <a:t>Why is the holy priesthood connected to St. Joseph? How might we honor the spiritual fatherhood of our priests on St. Joseph’s Day? (3)</a:t>
            </a:r>
          </a:p>
        </p:txBody>
      </p:sp>
      <p:sp>
        <p:nvSpPr>
          <p:cNvPr id="3" name="Content Placeholder 2">
            <a:extLst>
              <a:ext uri="{FF2B5EF4-FFF2-40B4-BE49-F238E27FC236}">
                <a16:creationId xmlns:a16="http://schemas.microsoft.com/office/drawing/2014/main" id="{CB1381A8-3FC2-87C0-37FC-972C111AAE95}"/>
              </a:ext>
            </a:extLst>
          </p:cNvPr>
          <p:cNvSpPr>
            <a:spLocks noGrp="1"/>
          </p:cNvSpPr>
          <p:nvPr>
            <p:ph idx="1"/>
          </p:nvPr>
        </p:nvSpPr>
        <p:spPr>
          <a:xfrm>
            <a:off x="730296" y="2535667"/>
            <a:ext cx="7338236" cy="3088956"/>
          </a:xfrm>
        </p:spPr>
        <p:txBody>
          <a:bodyPr>
            <a:normAutofit fontScale="92500"/>
          </a:bodyPr>
          <a:lstStyle/>
          <a:p>
            <a:r>
              <a:rPr lang="en-US" dirty="0"/>
              <a:t>Meditate on the Holy Mass readings for the Feast of St. Joseph, praying for the priests who celebrate Mass that day</a:t>
            </a:r>
          </a:p>
          <a:p>
            <a:r>
              <a:rPr lang="en-US" dirty="0"/>
              <a:t>Offer a canonical hour of the Little Office of the Blessed Virgin Mary for the intentions of priests</a:t>
            </a:r>
          </a:p>
          <a:p>
            <a:pPr lvl="1"/>
            <a:r>
              <a:rPr lang="en-US" dirty="0"/>
              <a:t>Say the Commemoration of St. Joseph prayer afterwards </a:t>
            </a:r>
          </a:p>
          <a:p>
            <a:r>
              <a:rPr lang="en-US" dirty="0"/>
              <a:t>Offer the Holy Rosary for priests</a:t>
            </a:r>
          </a:p>
          <a:p>
            <a:pPr lvl="1"/>
            <a:r>
              <a:rPr lang="en-US" dirty="0"/>
              <a:t>Say the Prayer to St. Joseph after the Holy Rosary</a:t>
            </a:r>
          </a:p>
        </p:txBody>
      </p:sp>
      <p:pic>
        <p:nvPicPr>
          <p:cNvPr id="4" name="Picture 3">
            <a:extLst>
              <a:ext uri="{FF2B5EF4-FFF2-40B4-BE49-F238E27FC236}">
                <a16:creationId xmlns:a16="http://schemas.microsoft.com/office/drawing/2014/main" id="{F55DD720-018E-BC2D-6C12-0972B4F5F517}"/>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0"/>
            <a:ext cx="6096000" cy="1067194"/>
          </a:xfrm>
          <a:prstGeom prst="rect">
            <a:avLst/>
          </a:prstGeom>
        </p:spPr>
      </p:pic>
      <p:pic>
        <p:nvPicPr>
          <p:cNvPr id="5" name="Picture 4">
            <a:extLst>
              <a:ext uri="{FF2B5EF4-FFF2-40B4-BE49-F238E27FC236}">
                <a16:creationId xmlns:a16="http://schemas.microsoft.com/office/drawing/2014/main" id="{652D6CFA-E60A-D9F9-ED08-266606F37F2E}"/>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6" name="Picture 5">
            <a:extLst>
              <a:ext uri="{FF2B5EF4-FFF2-40B4-BE49-F238E27FC236}">
                <a16:creationId xmlns:a16="http://schemas.microsoft.com/office/drawing/2014/main" id="{BE278A3F-FC5E-0ED9-67B7-BB7C1BB03475}"/>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90806"/>
            <a:ext cx="6096000" cy="1067194"/>
          </a:xfrm>
          <a:prstGeom prst="rect">
            <a:avLst/>
          </a:prstGeom>
        </p:spPr>
      </p:pic>
      <p:pic>
        <p:nvPicPr>
          <p:cNvPr id="7" name="Picture 6">
            <a:extLst>
              <a:ext uri="{FF2B5EF4-FFF2-40B4-BE49-F238E27FC236}">
                <a16:creationId xmlns:a16="http://schemas.microsoft.com/office/drawing/2014/main" id="{173EB37E-629A-49DD-5421-1779DA621D6F}"/>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8" name="Picture 7">
            <a:extLst>
              <a:ext uri="{FF2B5EF4-FFF2-40B4-BE49-F238E27FC236}">
                <a16:creationId xmlns:a16="http://schemas.microsoft.com/office/drawing/2014/main" id="{03A01A72-4B7D-569A-4301-754C93BF27D9}"/>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9" name="Picture 8">
            <a:extLst>
              <a:ext uri="{FF2B5EF4-FFF2-40B4-BE49-F238E27FC236}">
                <a16:creationId xmlns:a16="http://schemas.microsoft.com/office/drawing/2014/main" id="{70BB3E26-F861-15F7-E6EF-8A34BF6F1FD9}"/>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84112"/>
            <a:ext cx="6096000" cy="1073888"/>
          </a:xfrm>
          <a:prstGeom prst="rect">
            <a:avLst/>
          </a:prstGeom>
        </p:spPr>
      </p:pic>
      <p:pic>
        <p:nvPicPr>
          <p:cNvPr id="10" name="Picture 9">
            <a:extLst>
              <a:ext uri="{FF2B5EF4-FFF2-40B4-BE49-F238E27FC236}">
                <a16:creationId xmlns:a16="http://schemas.microsoft.com/office/drawing/2014/main" id="{CE3465A3-ABA7-50BE-B7DC-C62E4EE4243B}"/>
              </a:ext>
            </a:extLst>
          </p:cNvPr>
          <p:cNvPicPr>
            <a:picLocks noChangeAspect="1"/>
          </p:cNvPicPr>
          <p:nvPr/>
        </p:nvPicPr>
        <p:blipFill>
          <a:blip r:embed="rId3"/>
          <a:stretch>
            <a:fillRect/>
          </a:stretch>
        </p:blipFill>
        <p:spPr>
          <a:xfrm>
            <a:off x="7602757" y="2535667"/>
            <a:ext cx="3858947" cy="3255139"/>
          </a:xfrm>
          <a:prstGeom prst="rect">
            <a:avLst/>
          </a:prstGeom>
        </p:spPr>
      </p:pic>
    </p:spTree>
    <p:extLst>
      <p:ext uri="{BB962C8B-B14F-4D97-AF65-F5344CB8AC3E}">
        <p14:creationId xmlns:p14="http://schemas.microsoft.com/office/powerpoint/2010/main" val="1025891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85B1A-C9D9-AAFC-D4BA-4527B65AA219}"/>
              </a:ext>
            </a:extLst>
          </p:cNvPr>
          <p:cNvSpPr>
            <a:spLocks noGrp="1"/>
          </p:cNvSpPr>
          <p:nvPr>
            <p:ph type="title"/>
          </p:nvPr>
        </p:nvSpPr>
        <p:spPr/>
        <p:txBody>
          <a:bodyPr>
            <a:normAutofit fontScale="90000"/>
          </a:bodyPr>
          <a:lstStyle/>
          <a:p>
            <a:r>
              <a:rPr lang="en-US" dirty="0"/>
              <a:t>How might the Seven Sisters Apostolate honor St. Joseph? (1)</a:t>
            </a:r>
          </a:p>
        </p:txBody>
      </p:sp>
      <p:sp>
        <p:nvSpPr>
          <p:cNvPr id="3" name="Content Placeholder 2">
            <a:extLst>
              <a:ext uri="{FF2B5EF4-FFF2-40B4-BE49-F238E27FC236}">
                <a16:creationId xmlns:a16="http://schemas.microsoft.com/office/drawing/2014/main" id="{47D82F79-7011-7792-2F78-F1E7FA37246C}"/>
              </a:ext>
            </a:extLst>
          </p:cNvPr>
          <p:cNvSpPr>
            <a:spLocks noGrp="1"/>
          </p:cNvSpPr>
          <p:nvPr>
            <p:ph idx="1"/>
          </p:nvPr>
        </p:nvSpPr>
        <p:spPr>
          <a:xfrm>
            <a:off x="753141" y="2493136"/>
            <a:ext cx="7646580" cy="3314209"/>
          </a:xfrm>
        </p:spPr>
        <p:txBody>
          <a:bodyPr>
            <a:normAutofit fontScale="77500" lnSpcReduction="20000"/>
          </a:bodyPr>
          <a:lstStyle/>
          <a:p>
            <a:r>
              <a:rPr lang="en-US" dirty="0"/>
              <a:t>During weekly holy hours, Seven Sisters Apostolate members may honor St. Joseph by asking for him to intercede for their priest, especially through:</a:t>
            </a:r>
          </a:p>
          <a:p>
            <a:pPr lvl="1"/>
            <a:r>
              <a:rPr lang="en-US" dirty="0"/>
              <a:t>Reflection on the Seven Sorrows and Seven Joys of St. Joseph; relate to lives and devotions of priests; consider how their perspective is like that of St. Joseph</a:t>
            </a:r>
          </a:p>
          <a:p>
            <a:pPr lvl="2"/>
            <a:r>
              <a:rPr lang="en-US" dirty="0"/>
              <a:t>Doubt of St. Joseph/Message of the Angel</a:t>
            </a:r>
          </a:p>
          <a:p>
            <a:pPr lvl="2"/>
            <a:r>
              <a:rPr lang="en-US" dirty="0"/>
              <a:t>Poverty of Jesus’ Birth/Jesus’ Birth</a:t>
            </a:r>
          </a:p>
          <a:p>
            <a:pPr lvl="2"/>
            <a:r>
              <a:rPr lang="en-US" dirty="0"/>
              <a:t>Circumcision of Jesus/the Holy Name of Jesus</a:t>
            </a:r>
          </a:p>
          <a:p>
            <a:pPr lvl="2"/>
            <a:r>
              <a:rPr lang="en-US" dirty="0"/>
              <a:t>The Prophecy of St. Simeon/the Effects of the Redemption</a:t>
            </a:r>
          </a:p>
          <a:p>
            <a:pPr lvl="2"/>
            <a:r>
              <a:rPr lang="en-US" dirty="0"/>
              <a:t>Flight into Egypt/Overthrow of the Idols in Egypt</a:t>
            </a:r>
          </a:p>
          <a:p>
            <a:pPr lvl="2"/>
            <a:r>
              <a:rPr lang="en-US" dirty="0"/>
              <a:t>The Return from Egypt/Life with Jesus and Mary in Nazareth</a:t>
            </a:r>
          </a:p>
          <a:p>
            <a:pPr lvl="2"/>
            <a:r>
              <a:rPr lang="en-US" dirty="0"/>
              <a:t>Losing Jesus in Jerusalem/Finding Him in the Temple</a:t>
            </a:r>
          </a:p>
        </p:txBody>
      </p:sp>
      <p:pic>
        <p:nvPicPr>
          <p:cNvPr id="4" name="Picture 3">
            <a:extLst>
              <a:ext uri="{FF2B5EF4-FFF2-40B4-BE49-F238E27FC236}">
                <a16:creationId xmlns:a16="http://schemas.microsoft.com/office/drawing/2014/main" id="{B4F438C9-1C13-08E4-7102-C46CF3B596B3}"/>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1" y="-1"/>
            <a:ext cx="6096000" cy="1067194"/>
          </a:xfrm>
          <a:prstGeom prst="rect">
            <a:avLst/>
          </a:prstGeom>
        </p:spPr>
      </p:pic>
      <p:pic>
        <p:nvPicPr>
          <p:cNvPr id="5" name="Picture 4">
            <a:extLst>
              <a:ext uri="{FF2B5EF4-FFF2-40B4-BE49-F238E27FC236}">
                <a16:creationId xmlns:a16="http://schemas.microsoft.com/office/drawing/2014/main" id="{6A289D17-6395-CF69-1B67-E2A1AEF79508}"/>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90806"/>
            <a:ext cx="6096000" cy="1067194"/>
          </a:xfrm>
          <a:prstGeom prst="rect">
            <a:avLst/>
          </a:prstGeom>
        </p:spPr>
      </p:pic>
      <p:pic>
        <p:nvPicPr>
          <p:cNvPr id="6" name="Picture 5">
            <a:extLst>
              <a:ext uri="{FF2B5EF4-FFF2-40B4-BE49-F238E27FC236}">
                <a16:creationId xmlns:a16="http://schemas.microsoft.com/office/drawing/2014/main" id="{FEEB0C84-FDDF-D7DC-F295-DFAA11561AC5}"/>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F70E3850-CA4A-AA2D-8AC1-32DB44760085}"/>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87460"/>
            <a:ext cx="6096000" cy="1073888"/>
          </a:xfrm>
          <a:prstGeom prst="rect">
            <a:avLst/>
          </a:prstGeom>
        </p:spPr>
      </p:pic>
      <p:pic>
        <p:nvPicPr>
          <p:cNvPr id="8" name="Picture 7">
            <a:extLst>
              <a:ext uri="{FF2B5EF4-FFF2-40B4-BE49-F238E27FC236}">
                <a16:creationId xmlns:a16="http://schemas.microsoft.com/office/drawing/2014/main" id="{9787938F-67D7-085B-A781-E9A2D8FF84E8}"/>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AB6AA755-E5F2-09C0-3249-6712538A3C2E}"/>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642AAB55-7B54-DCFC-CFC5-657FF823568A}"/>
              </a:ext>
            </a:extLst>
          </p:cNvPr>
          <p:cNvPicPr>
            <a:picLocks noChangeAspect="1"/>
          </p:cNvPicPr>
          <p:nvPr/>
        </p:nvPicPr>
        <p:blipFill>
          <a:blip r:embed="rId3"/>
          <a:stretch>
            <a:fillRect/>
          </a:stretch>
        </p:blipFill>
        <p:spPr>
          <a:xfrm>
            <a:off x="7378000" y="3554920"/>
            <a:ext cx="3873904" cy="2206549"/>
          </a:xfrm>
          <a:prstGeom prst="rect">
            <a:avLst/>
          </a:prstGeom>
        </p:spPr>
      </p:pic>
    </p:spTree>
    <p:extLst>
      <p:ext uri="{BB962C8B-B14F-4D97-AF65-F5344CB8AC3E}">
        <p14:creationId xmlns:p14="http://schemas.microsoft.com/office/powerpoint/2010/main" val="3294968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3BBF-BCCC-BE2F-CC1F-78ED91A5E1E9}"/>
              </a:ext>
            </a:extLst>
          </p:cNvPr>
          <p:cNvSpPr>
            <a:spLocks noGrp="1"/>
          </p:cNvSpPr>
          <p:nvPr>
            <p:ph type="title"/>
          </p:nvPr>
        </p:nvSpPr>
        <p:spPr/>
        <p:txBody>
          <a:bodyPr>
            <a:normAutofit fontScale="90000"/>
          </a:bodyPr>
          <a:lstStyle/>
          <a:p>
            <a:r>
              <a:rPr lang="en-US" dirty="0"/>
              <a:t>How might the Seven Sisters Apostolate honor St. Joseph? (2)</a:t>
            </a:r>
          </a:p>
        </p:txBody>
      </p:sp>
      <p:sp>
        <p:nvSpPr>
          <p:cNvPr id="3" name="Content Placeholder 2">
            <a:extLst>
              <a:ext uri="{FF2B5EF4-FFF2-40B4-BE49-F238E27FC236}">
                <a16:creationId xmlns:a16="http://schemas.microsoft.com/office/drawing/2014/main" id="{FF8B2D8A-A9D6-E816-17C6-477A25930A03}"/>
              </a:ext>
            </a:extLst>
          </p:cNvPr>
          <p:cNvSpPr>
            <a:spLocks noGrp="1"/>
          </p:cNvSpPr>
          <p:nvPr>
            <p:ph idx="1"/>
          </p:nvPr>
        </p:nvSpPr>
        <p:spPr>
          <a:xfrm>
            <a:off x="731876" y="2478565"/>
            <a:ext cx="7072422" cy="3318936"/>
          </a:xfrm>
        </p:spPr>
        <p:txBody>
          <a:bodyPr/>
          <a:lstStyle/>
          <a:p>
            <a:pPr lvl="1"/>
            <a:r>
              <a:rPr lang="en-US" dirty="0"/>
              <a:t>Praying the </a:t>
            </a:r>
            <a:r>
              <a:rPr lang="en-US" dirty="0" err="1"/>
              <a:t>Josephian</a:t>
            </a:r>
            <a:r>
              <a:rPr lang="en-US" dirty="0"/>
              <a:t> Rosary</a:t>
            </a:r>
          </a:p>
          <a:p>
            <a:pPr lvl="1"/>
            <a:r>
              <a:rPr lang="en-US" dirty="0"/>
              <a:t>Praying the Chaplet of St. Joseph</a:t>
            </a:r>
          </a:p>
          <a:p>
            <a:pPr lvl="1"/>
            <a:r>
              <a:rPr lang="en-US" dirty="0"/>
              <a:t>Praying the Litany of St. Joseph</a:t>
            </a:r>
          </a:p>
          <a:p>
            <a:pPr lvl="1"/>
            <a:r>
              <a:rPr lang="en-US" dirty="0"/>
              <a:t>Listen to the “Joseph, Fili David” chant; meditate on the lyrics</a:t>
            </a:r>
          </a:p>
          <a:p>
            <a:r>
              <a:rPr lang="en-US" dirty="0"/>
              <a:t>Offering a novena to St. Joseph</a:t>
            </a:r>
          </a:p>
          <a:p>
            <a:pPr lvl="1"/>
            <a:r>
              <a:rPr lang="en-US" dirty="0"/>
              <a:t>St. Joseph’s Cloak novena</a:t>
            </a:r>
          </a:p>
        </p:txBody>
      </p:sp>
      <p:pic>
        <p:nvPicPr>
          <p:cNvPr id="4" name="Picture 3">
            <a:extLst>
              <a:ext uri="{FF2B5EF4-FFF2-40B4-BE49-F238E27FC236}">
                <a16:creationId xmlns:a16="http://schemas.microsoft.com/office/drawing/2014/main" id="{D94EFDBA-218B-51D8-DFC3-95232E2E4544}"/>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1" y="-1"/>
            <a:ext cx="6096000" cy="1067194"/>
          </a:xfrm>
          <a:prstGeom prst="rect">
            <a:avLst/>
          </a:prstGeom>
        </p:spPr>
      </p:pic>
      <p:pic>
        <p:nvPicPr>
          <p:cNvPr id="6" name="Picture 5">
            <a:extLst>
              <a:ext uri="{FF2B5EF4-FFF2-40B4-BE49-F238E27FC236}">
                <a16:creationId xmlns:a16="http://schemas.microsoft.com/office/drawing/2014/main" id="{36A9B136-BBAF-3F1B-A0FF-FF897C354B25}"/>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7" name="Picture 6">
            <a:extLst>
              <a:ext uri="{FF2B5EF4-FFF2-40B4-BE49-F238E27FC236}">
                <a16:creationId xmlns:a16="http://schemas.microsoft.com/office/drawing/2014/main" id="{9D85758A-3396-B992-5710-528B00764FC9}"/>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90806"/>
            <a:ext cx="6096000" cy="1067194"/>
          </a:xfrm>
          <a:prstGeom prst="rect">
            <a:avLst/>
          </a:prstGeom>
        </p:spPr>
      </p:pic>
      <p:pic>
        <p:nvPicPr>
          <p:cNvPr id="8" name="Picture 7">
            <a:extLst>
              <a:ext uri="{FF2B5EF4-FFF2-40B4-BE49-F238E27FC236}">
                <a16:creationId xmlns:a16="http://schemas.microsoft.com/office/drawing/2014/main" id="{2D19C720-FD06-5826-7FFF-386C6E50AE62}"/>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9" name="Picture 8">
            <a:extLst>
              <a:ext uri="{FF2B5EF4-FFF2-40B4-BE49-F238E27FC236}">
                <a16:creationId xmlns:a16="http://schemas.microsoft.com/office/drawing/2014/main" id="{869D5F84-F3BE-3810-2BEE-87A8BB69AB19}"/>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2F72F353-B5F9-3C5D-90B9-16BEAE6F4932}"/>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87460"/>
            <a:ext cx="6096000" cy="1073888"/>
          </a:xfrm>
          <a:prstGeom prst="rect">
            <a:avLst/>
          </a:prstGeom>
        </p:spPr>
      </p:pic>
      <p:pic>
        <p:nvPicPr>
          <p:cNvPr id="11" name="Picture 10">
            <a:extLst>
              <a:ext uri="{FF2B5EF4-FFF2-40B4-BE49-F238E27FC236}">
                <a16:creationId xmlns:a16="http://schemas.microsoft.com/office/drawing/2014/main" id="{E09AAFFD-FC98-577D-8ED5-85794A02416A}"/>
              </a:ext>
            </a:extLst>
          </p:cNvPr>
          <p:cNvPicPr>
            <a:picLocks noChangeAspect="1"/>
          </p:cNvPicPr>
          <p:nvPr/>
        </p:nvPicPr>
        <p:blipFill>
          <a:blip r:embed="rId3"/>
          <a:stretch>
            <a:fillRect/>
          </a:stretch>
        </p:blipFill>
        <p:spPr>
          <a:xfrm>
            <a:off x="8045300" y="2446943"/>
            <a:ext cx="2851298" cy="3207710"/>
          </a:xfrm>
          <a:prstGeom prst="rect">
            <a:avLst/>
          </a:prstGeom>
        </p:spPr>
      </p:pic>
    </p:spTree>
    <p:extLst>
      <p:ext uri="{BB962C8B-B14F-4D97-AF65-F5344CB8AC3E}">
        <p14:creationId xmlns:p14="http://schemas.microsoft.com/office/powerpoint/2010/main" val="1508756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BEF97-C649-F3B6-625B-FF4463FFA0AA}"/>
              </a:ext>
            </a:extLst>
          </p:cNvPr>
          <p:cNvSpPr>
            <a:spLocks noGrp="1"/>
          </p:cNvSpPr>
          <p:nvPr>
            <p:ph type="title"/>
          </p:nvPr>
        </p:nvSpPr>
        <p:spPr/>
        <p:txBody>
          <a:bodyPr>
            <a:normAutofit fontScale="90000"/>
          </a:bodyPr>
          <a:lstStyle/>
          <a:p>
            <a:r>
              <a:rPr lang="en-US" dirty="0"/>
              <a:t>How might the Fasting Brothers Apostolate honor St. Joseph?</a:t>
            </a:r>
          </a:p>
        </p:txBody>
      </p:sp>
      <p:sp>
        <p:nvSpPr>
          <p:cNvPr id="3" name="Content Placeholder 2">
            <a:extLst>
              <a:ext uri="{FF2B5EF4-FFF2-40B4-BE49-F238E27FC236}">
                <a16:creationId xmlns:a16="http://schemas.microsoft.com/office/drawing/2014/main" id="{36435C3A-637E-5159-2CA6-E240E1ACFA50}"/>
              </a:ext>
            </a:extLst>
          </p:cNvPr>
          <p:cNvSpPr>
            <a:spLocks noGrp="1"/>
          </p:cNvSpPr>
          <p:nvPr>
            <p:ph idx="1"/>
          </p:nvPr>
        </p:nvSpPr>
        <p:spPr>
          <a:xfrm>
            <a:off x="1295401" y="2556932"/>
            <a:ext cx="6434469" cy="3099589"/>
          </a:xfrm>
        </p:spPr>
        <p:txBody>
          <a:bodyPr>
            <a:normAutofit fontScale="85000" lnSpcReduction="10000"/>
          </a:bodyPr>
          <a:lstStyle/>
          <a:p>
            <a:r>
              <a:rPr lang="en-US" dirty="0"/>
              <a:t>Meditate on St. Joseph’s sacrifices for his family; priest’s sacrifices for parish family as you offer your fast</a:t>
            </a:r>
          </a:p>
          <a:p>
            <a:r>
              <a:rPr lang="en-US" dirty="0"/>
              <a:t>Pray for the intercession of St. Joseph; go to him as your patron</a:t>
            </a:r>
          </a:p>
          <a:p>
            <a:pPr lvl="1"/>
            <a:r>
              <a:rPr lang="en-US" dirty="0"/>
              <a:t>Ask him to help you to uphold the three Lenten pillars of charity, fasting, and prayer, like he did throughout his life</a:t>
            </a:r>
          </a:p>
          <a:p>
            <a:r>
              <a:rPr lang="en-US" dirty="0"/>
              <a:t>Use the sleeping St. Joseph statue in your devotions</a:t>
            </a:r>
          </a:p>
          <a:p>
            <a:pPr lvl="1"/>
            <a:r>
              <a:rPr lang="en-US" dirty="0"/>
              <a:t>Place prayer intentions (i.e. successful fast) under the statue; ask St. Joseph to take care of them</a:t>
            </a:r>
          </a:p>
        </p:txBody>
      </p:sp>
      <p:pic>
        <p:nvPicPr>
          <p:cNvPr id="4" name="Picture 3">
            <a:extLst>
              <a:ext uri="{FF2B5EF4-FFF2-40B4-BE49-F238E27FC236}">
                <a16:creationId xmlns:a16="http://schemas.microsoft.com/office/drawing/2014/main" id="{00DAA566-3B22-9E77-60F3-61B3E20861EA}"/>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0"/>
            <a:ext cx="6096000" cy="1067194"/>
          </a:xfrm>
          <a:prstGeom prst="rect">
            <a:avLst/>
          </a:prstGeom>
        </p:spPr>
      </p:pic>
      <p:pic>
        <p:nvPicPr>
          <p:cNvPr id="5" name="Picture 4">
            <a:extLst>
              <a:ext uri="{FF2B5EF4-FFF2-40B4-BE49-F238E27FC236}">
                <a16:creationId xmlns:a16="http://schemas.microsoft.com/office/drawing/2014/main" id="{272B3F92-0238-A315-EBAB-67A62203641D}"/>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90806"/>
            <a:ext cx="6096000" cy="1067194"/>
          </a:xfrm>
          <a:prstGeom prst="rect">
            <a:avLst/>
          </a:prstGeom>
        </p:spPr>
      </p:pic>
      <p:pic>
        <p:nvPicPr>
          <p:cNvPr id="6" name="Picture 5">
            <a:extLst>
              <a:ext uri="{FF2B5EF4-FFF2-40B4-BE49-F238E27FC236}">
                <a16:creationId xmlns:a16="http://schemas.microsoft.com/office/drawing/2014/main" id="{C3C9C46D-588A-2203-E069-EEB7926171AC}"/>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A28F9CA4-5C3C-E509-7B96-597A3E3066F7}"/>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8" y="5784112"/>
            <a:ext cx="6096000" cy="1073888"/>
          </a:xfrm>
          <a:prstGeom prst="rect">
            <a:avLst/>
          </a:prstGeom>
        </p:spPr>
      </p:pic>
      <p:pic>
        <p:nvPicPr>
          <p:cNvPr id="8" name="Picture 7">
            <a:extLst>
              <a:ext uri="{FF2B5EF4-FFF2-40B4-BE49-F238E27FC236}">
                <a16:creationId xmlns:a16="http://schemas.microsoft.com/office/drawing/2014/main" id="{89AC586F-85BF-2CC0-7F9F-F2C1D5301A71}"/>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50038ACF-296A-F539-2B0A-61B1AEE96936}"/>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2D0DD474-AC89-A339-B9FE-F07166814083}"/>
              </a:ext>
            </a:extLst>
          </p:cNvPr>
          <p:cNvPicPr>
            <a:picLocks noChangeAspect="1"/>
          </p:cNvPicPr>
          <p:nvPr/>
        </p:nvPicPr>
        <p:blipFill>
          <a:blip r:embed="rId3"/>
          <a:stretch>
            <a:fillRect/>
          </a:stretch>
        </p:blipFill>
        <p:spPr>
          <a:xfrm>
            <a:off x="7972423" y="2413590"/>
            <a:ext cx="3181130" cy="3491484"/>
          </a:xfrm>
          <a:prstGeom prst="rect">
            <a:avLst/>
          </a:prstGeom>
        </p:spPr>
      </p:pic>
    </p:spTree>
    <p:extLst>
      <p:ext uri="{BB962C8B-B14F-4D97-AF65-F5344CB8AC3E}">
        <p14:creationId xmlns:p14="http://schemas.microsoft.com/office/powerpoint/2010/main" val="2625770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5796B-EA9A-9930-71C0-4352D28F23FD}"/>
              </a:ext>
            </a:extLst>
          </p:cNvPr>
          <p:cNvSpPr>
            <a:spLocks noGrp="1"/>
          </p:cNvSpPr>
          <p:nvPr>
            <p:ph type="title"/>
          </p:nvPr>
        </p:nvSpPr>
        <p:spPr/>
        <p:txBody>
          <a:bodyPr>
            <a:normAutofit fontScale="90000"/>
          </a:bodyPr>
          <a:lstStyle/>
          <a:p>
            <a:r>
              <a:rPr lang="en-US" dirty="0"/>
              <a:t>How did St. Joseph live out the virtue of faith? (1)</a:t>
            </a:r>
          </a:p>
        </p:txBody>
      </p:sp>
      <p:sp>
        <p:nvSpPr>
          <p:cNvPr id="3" name="Content Placeholder 2">
            <a:extLst>
              <a:ext uri="{FF2B5EF4-FFF2-40B4-BE49-F238E27FC236}">
                <a16:creationId xmlns:a16="http://schemas.microsoft.com/office/drawing/2014/main" id="{8F0E071B-EEE1-DF81-B7E5-E40912FC94B4}"/>
              </a:ext>
            </a:extLst>
          </p:cNvPr>
          <p:cNvSpPr>
            <a:spLocks noGrp="1"/>
          </p:cNvSpPr>
          <p:nvPr>
            <p:ph idx="1"/>
          </p:nvPr>
        </p:nvSpPr>
        <p:spPr>
          <a:xfrm>
            <a:off x="827569" y="2375587"/>
            <a:ext cx="7061789" cy="3206506"/>
          </a:xfrm>
        </p:spPr>
        <p:txBody>
          <a:bodyPr>
            <a:normAutofit/>
          </a:bodyPr>
          <a:lstStyle/>
          <a:p>
            <a:r>
              <a:rPr lang="en-US" dirty="0"/>
              <a:t>St. Joseph trusted in God amidst times of fear or uncertainty</a:t>
            </a:r>
          </a:p>
          <a:p>
            <a:r>
              <a:rPr lang="en-US" dirty="0"/>
              <a:t>God sent St. Joseph answers to his prayers in dreams when St. Joseph slept, having entrusted himself entirely to God, surrendering himself in faith</a:t>
            </a:r>
          </a:p>
          <a:p>
            <a:pPr lvl="1"/>
            <a:r>
              <a:rPr lang="en-US" dirty="0"/>
              <a:t>Angels brought St. Joseph messages from God, and St. Joseph did not doubt them; in his purity, he was close to the holy angels</a:t>
            </a:r>
          </a:p>
          <a:p>
            <a:pPr lvl="1"/>
            <a:endParaRPr lang="en-US" dirty="0"/>
          </a:p>
        </p:txBody>
      </p:sp>
      <p:pic>
        <p:nvPicPr>
          <p:cNvPr id="4" name="Picture 3">
            <a:extLst>
              <a:ext uri="{FF2B5EF4-FFF2-40B4-BE49-F238E27FC236}">
                <a16:creationId xmlns:a16="http://schemas.microsoft.com/office/drawing/2014/main" id="{9852FC9A-6E5F-4D23-09E3-5DF6E7F9E375}"/>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1" y="0"/>
            <a:ext cx="6096000" cy="1067194"/>
          </a:xfrm>
          <a:prstGeom prst="rect">
            <a:avLst/>
          </a:prstGeom>
        </p:spPr>
      </p:pic>
      <p:pic>
        <p:nvPicPr>
          <p:cNvPr id="5" name="Picture 4">
            <a:extLst>
              <a:ext uri="{FF2B5EF4-FFF2-40B4-BE49-F238E27FC236}">
                <a16:creationId xmlns:a16="http://schemas.microsoft.com/office/drawing/2014/main" id="{5F3D9955-98D2-7F0B-E8BA-CA43E5C1AE28}"/>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84112"/>
            <a:ext cx="6096000" cy="1067194"/>
          </a:xfrm>
          <a:prstGeom prst="rect">
            <a:avLst/>
          </a:prstGeom>
        </p:spPr>
      </p:pic>
      <p:pic>
        <p:nvPicPr>
          <p:cNvPr id="6" name="Picture 5">
            <a:extLst>
              <a:ext uri="{FF2B5EF4-FFF2-40B4-BE49-F238E27FC236}">
                <a16:creationId xmlns:a16="http://schemas.microsoft.com/office/drawing/2014/main" id="{43EA76A3-86BA-760E-62F4-6A2B06573E6D}"/>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ADB4D789-39A1-5426-E442-F08A6C3A20CE}"/>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77418"/>
            <a:ext cx="6096000" cy="1073888"/>
          </a:xfrm>
          <a:prstGeom prst="rect">
            <a:avLst/>
          </a:prstGeom>
        </p:spPr>
      </p:pic>
      <p:pic>
        <p:nvPicPr>
          <p:cNvPr id="8" name="Picture 7">
            <a:extLst>
              <a:ext uri="{FF2B5EF4-FFF2-40B4-BE49-F238E27FC236}">
                <a16:creationId xmlns:a16="http://schemas.microsoft.com/office/drawing/2014/main" id="{5BE055CC-5194-5117-85F4-2BE728FFC4A7}"/>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C5A3A612-E6C9-F324-5C23-9A99362D3F50}"/>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1" name="Picture 10">
            <a:extLst>
              <a:ext uri="{FF2B5EF4-FFF2-40B4-BE49-F238E27FC236}">
                <a16:creationId xmlns:a16="http://schemas.microsoft.com/office/drawing/2014/main" id="{AA40451C-D2B6-6C46-066F-72DA8DF9516E}"/>
              </a:ext>
            </a:extLst>
          </p:cNvPr>
          <p:cNvPicPr>
            <a:picLocks noChangeAspect="1"/>
          </p:cNvPicPr>
          <p:nvPr/>
        </p:nvPicPr>
        <p:blipFill>
          <a:blip r:embed="rId3"/>
          <a:stretch>
            <a:fillRect/>
          </a:stretch>
        </p:blipFill>
        <p:spPr>
          <a:xfrm>
            <a:off x="8414784" y="1907856"/>
            <a:ext cx="2667000" cy="3771900"/>
          </a:xfrm>
          <a:prstGeom prst="rect">
            <a:avLst/>
          </a:prstGeom>
        </p:spPr>
      </p:pic>
    </p:spTree>
    <p:extLst>
      <p:ext uri="{BB962C8B-B14F-4D97-AF65-F5344CB8AC3E}">
        <p14:creationId xmlns:p14="http://schemas.microsoft.com/office/powerpoint/2010/main" val="351163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2730E-853C-BA56-AC3D-142EC2E75455}"/>
              </a:ext>
            </a:extLst>
          </p:cNvPr>
          <p:cNvSpPr>
            <a:spLocks noGrp="1"/>
          </p:cNvSpPr>
          <p:nvPr>
            <p:ph type="title"/>
          </p:nvPr>
        </p:nvSpPr>
        <p:spPr/>
        <p:txBody>
          <a:bodyPr>
            <a:normAutofit fontScale="90000"/>
          </a:bodyPr>
          <a:lstStyle/>
          <a:p>
            <a:r>
              <a:rPr lang="en-US" dirty="0"/>
              <a:t>How did St. Joseph live out the virtue of faith? (2)</a:t>
            </a:r>
          </a:p>
        </p:txBody>
      </p:sp>
      <p:sp>
        <p:nvSpPr>
          <p:cNvPr id="3" name="Content Placeholder 2">
            <a:extLst>
              <a:ext uri="{FF2B5EF4-FFF2-40B4-BE49-F238E27FC236}">
                <a16:creationId xmlns:a16="http://schemas.microsoft.com/office/drawing/2014/main" id="{C0DE383F-313D-6A91-51B3-66BCC8008A62}"/>
              </a:ext>
            </a:extLst>
          </p:cNvPr>
          <p:cNvSpPr>
            <a:spLocks noGrp="1"/>
          </p:cNvSpPr>
          <p:nvPr>
            <p:ph idx="1"/>
          </p:nvPr>
        </p:nvSpPr>
        <p:spPr>
          <a:xfrm>
            <a:off x="648586" y="2450604"/>
            <a:ext cx="7921255" cy="3758809"/>
          </a:xfrm>
        </p:spPr>
        <p:txBody>
          <a:bodyPr>
            <a:normAutofit fontScale="70000" lnSpcReduction="20000"/>
          </a:bodyPr>
          <a:lstStyle/>
          <a:p>
            <a:r>
              <a:rPr lang="en-US" dirty="0"/>
              <a:t>Faced three challenges with faith, putting them into prayer, and demonstrating hope in God the Father’s response by taking action, listening to what God called him to do:</a:t>
            </a:r>
          </a:p>
          <a:p>
            <a:pPr lvl="1"/>
            <a:r>
              <a:rPr lang="en-US" dirty="0"/>
              <a:t>Angelic visit 1 (Annunciation to St. Joseph): St. Joseph believed that Our Lady had been unfaithful to him during their engagement, and planned to divorce her quietly upon learning that she was with child. When an angel told him not to fear, and to marry Our Lady, who was overshadowed by the Holy Spirit, he followed through. He accepted God the Father’s plan for him to become the foster father of Jesus, and the chaste spouse of Our Lady. He was chosen for his holiness, his faithfulness to God. God was faithful to him, answering his prayers</a:t>
            </a:r>
          </a:p>
          <a:p>
            <a:pPr lvl="1"/>
            <a:r>
              <a:rPr lang="en-US" dirty="0"/>
              <a:t>Angelic visit 2: St. Joseph followed instructions to lead his family out of Israel, and into Egypt, to protect the Christ Child from King Herod’s murderous plot designed to eliminate Christ the King as a threat to his throne</a:t>
            </a:r>
          </a:p>
          <a:p>
            <a:pPr lvl="1"/>
            <a:r>
              <a:rPr lang="en-US" dirty="0"/>
              <a:t>Angelic visit 3: St. Joseph followed instructions to lead his family back to Israel once King Herod had perished. He sought to find the safest place for his family to settle, knowing that King Herod’s son, Archelaus, had started his rule. In a fourth message, it was revealed that he should take his family to Nazareth, so that the prophecy about the Savior being a Nazarene would be fulfilled</a:t>
            </a:r>
          </a:p>
          <a:p>
            <a:endParaRPr lang="en-US" dirty="0"/>
          </a:p>
        </p:txBody>
      </p:sp>
      <p:pic>
        <p:nvPicPr>
          <p:cNvPr id="4" name="Picture 3">
            <a:extLst>
              <a:ext uri="{FF2B5EF4-FFF2-40B4-BE49-F238E27FC236}">
                <a16:creationId xmlns:a16="http://schemas.microsoft.com/office/drawing/2014/main" id="{92A8C4D1-29B3-5604-1110-BFC7DD41EF59}"/>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1" y="0"/>
            <a:ext cx="6096000" cy="1067194"/>
          </a:xfrm>
          <a:prstGeom prst="rect">
            <a:avLst/>
          </a:prstGeom>
        </p:spPr>
      </p:pic>
      <p:pic>
        <p:nvPicPr>
          <p:cNvPr id="6" name="Picture 5">
            <a:extLst>
              <a:ext uri="{FF2B5EF4-FFF2-40B4-BE49-F238E27FC236}">
                <a16:creationId xmlns:a16="http://schemas.microsoft.com/office/drawing/2014/main" id="{D49F7212-2DCB-62F6-AB34-2ADD8C2536B6}"/>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7" name="Picture 6">
            <a:extLst>
              <a:ext uri="{FF2B5EF4-FFF2-40B4-BE49-F238E27FC236}">
                <a16:creationId xmlns:a16="http://schemas.microsoft.com/office/drawing/2014/main" id="{757FBB48-1CC7-21A5-12A5-8DB7BD50824B}"/>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8" name="Picture 7">
            <a:extLst>
              <a:ext uri="{FF2B5EF4-FFF2-40B4-BE49-F238E27FC236}">
                <a16:creationId xmlns:a16="http://schemas.microsoft.com/office/drawing/2014/main" id="{98D4DDA6-5E8F-3A0F-993E-CA06568E1E39}"/>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9" name="Picture 8">
            <a:extLst>
              <a:ext uri="{FF2B5EF4-FFF2-40B4-BE49-F238E27FC236}">
                <a16:creationId xmlns:a16="http://schemas.microsoft.com/office/drawing/2014/main" id="{DACD3D0F-1F17-601F-D1F3-40E2D8858FA5}"/>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84112"/>
            <a:ext cx="6096000" cy="1067194"/>
          </a:xfrm>
          <a:prstGeom prst="rect">
            <a:avLst/>
          </a:prstGeom>
        </p:spPr>
      </p:pic>
      <p:pic>
        <p:nvPicPr>
          <p:cNvPr id="10" name="Picture 9">
            <a:extLst>
              <a:ext uri="{FF2B5EF4-FFF2-40B4-BE49-F238E27FC236}">
                <a16:creationId xmlns:a16="http://schemas.microsoft.com/office/drawing/2014/main" id="{B8344528-925A-4DC9-DE86-0F4013548F63}"/>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77418"/>
            <a:ext cx="6096000" cy="1073888"/>
          </a:xfrm>
          <a:prstGeom prst="rect">
            <a:avLst/>
          </a:prstGeom>
        </p:spPr>
      </p:pic>
      <p:pic>
        <p:nvPicPr>
          <p:cNvPr id="11" name="Picture 10">
            <a:extLst>
              <a:ext uri="{FF2B5EF4-FFF2-40B4-BE49-F238E27FC236}">
                <a16:creationId xmlns:a16="http://schemas.microsoft.com/office/drawing/2014/main" id="{F8FD0BE5-4C81-CFC9-DD17-55EC9FBB36B1}"/>
              </a:ext>
            </a:extLst>
          </p:cNvPr>
          <p:cNvPicPr>
            <a:picLocks noChangeAspect="1"/>
          </p:cNvPicPr>
          <p:nvPr/>
        </p:nvPicPr>
        <p:blipFill>
          <a:blip r:embed="rId3"/>
          <a:stretch>
            <a:fillRect/>
          </a:stretch>
        </p:blipFill>
        <p:spPr>
          <a:xfrm>
            <a:off x="8641993" y="1743740"/>
            <a:ext cx="2619329" cy="4040372"/>
          </a:xfrm>
          <a:prstGeom prst="rect">
            <a:avLst/>
          </a:prstGeom>
        </p:spPr>
      </p:pic>
    </p:spTree>
    <p:extLst>
      <p:ext uri="{BB962C8B-B14F-4D97-AF65-F5344CB8AC3E}">
        <p14:creationId xmlns:p14="http://schemas.microsoft.com/office/powerpoint/2010/main" val="3167810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06B0F-3DDD-A5E2-84B8-42DB225A30DA}"/>
              </a:ext>
            </a:extLst>
          </p:cNvPr>
          <p:cNvSpPr>
            <a:spLocks noGrp="1"/>
          </p:cNvSpPr>
          <p:nvPr>
            <p:ph type="title"/>
          </p:nvPr>
        </p:nvSpPr>
        <p:spPr/>
        <p:txBody>
          <a:bodyPr>
            <a:normAutofit/>
          </a:bodyPr>
          <a:lstStyle/>
          <a:p>
            <a:r>
              <a:rPr lang="en-US" sz="3200" dirty="0"/>
              <a:t>Why should we practice the virtue of faith in March, and how can we imitate St. Joseph in living out this virtue?</a:t>
            </a:r>
          </a:p>
        </p:txBody>
      </p:sp>
      <p:sp>
        <p:nvSpPr>
          <p:cNvPr id="3" name="Content Placeholder 2">
            <a:extLst>
              <a:ext uri="{FF2B5EF4-FFF2-40B4-BE49-F238E27FC236}">
                <a16:creationId xmlns:a16="http://schemas.microsoft.com/office/drawing/2014/main" id="{1371A08C-3E35-1AF4-9B9E-679790CA8007}"/>
              </a:ext>
            </a:extLst>
          </p:cNvPr>
          <p:cNvSpPr>
            <a:spLocks noGrp="1"/>
          </p:cNvSpPr>
          <p:nvPr>
            <p:ph idx="1"/>
          </p:nvPr>
        </p:nvSpPr>
        <p:spPr>
          <a:xfrm>
            <a:off x="763775" y="2375587"/>
            <a:ext cx="7837966" cy="3280934"/>
          </a:xfrm>
        </p:spPr>
        <p:txBody>
          <a:bodyPr>
            <a:normAutofit fontScale="85000" lnSpcReduction="20000"/>
          </a:bodyPr>
          <a:lstStyle/>
          <a:p>
            <a:r>
              <a:rPr lang="en-US" dirty="0"/>
              <a:t>Lent falls during March</a:t>
            </a:r>
          </a:p>
          <a:p>
            <a:r>
              <a:rPr lang="en-US" dirty="0"/>
              <a:t>Devotion to St. Joseph strengthens our Lenten practices</a:t>
            </a:r>
          </a:p>
          <a:p>
            <a:r>
              <a:rPr lang="en-US" dirty="0"/>
              <a:t>St. Joseph helps us to live with faith, because he shows us how to persevere in the journey to Heaven, even when God’s messages may not be completely understandable, and we may not see the full picture yet</a:t>
            </a:r>
          </a:p>
          <a:p>
            <a:r>
              <a:rPr lang="en-US" dirty="0"/>
              <a:t>St. Joseph undertook long journeys with his family, walking great distances to bring them to safety. He made sacrifices, dealing with difficult conditions while traveling, but was ultimately happy to serve God the Father, Jesus, and Mother Mary out of love</a:t>
            </a:r>
          </a:p>
          <a:p>
            <a:pPr lvl="1"/>
            <a:r>
              <a:rPr lang="en-US" dirty="0"/>
              <a:t>He will help to bring us safely through the Lenten desert, fortifying us on our mission to go deeper into the Hearts of Jesus and Mother Mary</a:t>
            </a:r>
          </a:p>
        </p:txBody>
      </p:sp>
      <p:pic>
        <p:nvPicPr>
          <p:cNvPr id="4" name="Picture 3">
            <a:extLst>
              <a:ext uri="{FF2B5EF4-FFF2-40B4-BE49-F238E27FC236}">
                <a16:creationId xmlns:a16="http://schemas.microsoft.com/office/drawing/2014/main" id="{F898901E-DD98-FD2A-D963-3707E07702B2}"/>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316"/>
            <a:ext cx="6096000" cy="1067194"/>
          </a:xfrm>
          <a:prstGeom prst="rect">
            <a:avLst/>
          </a:prstGeom>
        </p:spPr>
      </p:pic>
      <p:pic>
        <p:nvPicPr>
          <p:cNvPr id="5" name="Picture 4">
            <a:extLst>
              <a:ext uri="{FF2B5EF4-FFF2-40B4-BE49-F238E27FC236}">
                <a16:creationId xmlns:a16="http://schemas.microsoft.com/office/drawing/2014/main" id="{0B731546-DD58-A504-19E3-1747B98BED3D}"/>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84112"/>
            <a:ext cx="6096000" cy="1067194"/>
          </a:xfrm>
          <a:prstGeom prst="rect">
            <a:avLst/>
          </a:prstGeom>
        </p:spPr>
      </p:pic>
      <p:pic>
        <p:nvPicPr>
          <p:cNvPr id="6" name="Picture 5">
            <a:extLst>
              <a:ext uri="{FF2B5EF4-FFF2-40B4-BE49-F238E27FC236}">
                <a16:creationId xmlns:a16="http://schemas.microsoft.com/office/drawing/2014/main" id="{BF5C4F9E-96C8-5B98-8CA2-605B18C07DD9}"/>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0ECD371D-2580-22EC-4006-C7BAA965EBC1}"/>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77418"/>
            <a:ext cx="6096000" cy="1073888"/>
          </a:xfrm>
          <a:prstGeom prst="rect">
            <a:avLst/>
          </a:prstGeom>
        </p:spPr>
      </p:pic>
      <p:pic>
        <p:nvPicPr>
          <p:cNvPr id="8" name="Picture 7">
            <a:extLst>
              <a:ext uri="{FF2B5EF4-FFF2-40B4-BE49-F238E27FC236}">
                <a16:creationId xmlns:a16="http://schemas.microsoft.com/office/drawing/2014/main" id="{D23C789E-CC0B-30A5-1343-B965820BC62E}"/>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A736C704-AEAE-C922-F72E-E270BA2F6B8A}"/>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1" name="Picture 10">
            <a:extLst>
              <a:ext uri="{FF2B5EF4-FFF2-40B4-BE49-F238E27FC236}">
                <a16:creationId xmlns:a16="http://schemas.microsoft.com/office/drawing/2014/main" id="{5AD389F7-8B07-053A-E38C-0DCC52623275}"/>
              </a:ext>
            </a:extLst>
          </p:cNvPr>
          <p:cNvPicPr>
            <a:picLocks noChangeAspect="1"/>
          </p:cNvPicPr>
          <p:nvPr/>
        </p:nvPicPr>
        <p:blipFill>
          <a:blip r:embed="rId3"/>
          <a:stretch>
            <a:fillRect/>
          </a:stretch>
        </p:blipFill>
        <p:spPr>
          <a:xfrm>
            <a:off x="8601741" y="2536528"/>
            <a:ext cx="2556701" cy="3240889"/>
          </a:xfrm>
          <a:prstGeom prst="rect">
            <a:avLst/>
          </a:prstGeom>
        </p:spPr>
      </p:pic>
    </p:spTree>
    <p:extLst>
      <p:ext uri="{BB962C8B-B14F-4D97-AF65-F5344CB8AC3E}">
        <p14:creationId xmlns:p14="http://schemas.microsoft.com/office/powerpoint/2010/main" val="3034788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49FAF-9AEB-240C-DF25-D2C9B7A2A62F}"/>
              </a:ext>
            </a:extLst>
          </p:cNvPr>
          <p:cNvSpPr>
            <a:spLocks noGrp="1"/>
          </p:cNvSpPr>
          <p:nvPr>
            <p:ph type="title"/>
          </p:nvPr>
        </p:nvSpPr>
        <p:spPr/>
        <p:txBody>
          <a:bodyPr>
            <a:normAutofit/>
          </a:bodyPr>
          <a:lstStyle/>
          <a:p>
            <a:r>
              <a:rPr lang="en-US" sz="3200" dirty="0"/>
              <a:t>What is the Litany of St. Joseph? How does it compare to the Litany of the Sacred Heart or the Litany of Loreto?</a:t>
            </a:r>
          </a:p>
        </p:txBody>
      </p:sp>
      <p:sp>
        <p:nvSpPr>
          <p:cNvPr id="3" name="Content Placeholder 2">
            <a:extLst>
              <a:ext uri="{FF2B5EF4-FFF2-40B4-BE49-F238E27FC236}">
                <a16:creationId xmlns:a16="http://schemas.microsoft.com/office/drawing/2014/main" id="{F0523D14-7E95-2085-774B-0C80D6D43E1C}"/>
              </a:ext>
            </a:extLst>
          </p:cNvPr>
          <p:cNvSpPr>
            <a:spLocks noGrp="1"/>
          </p:cNvSpPr>
          <p:nvPr>
            <p:ph idx="1"/>
          </p:nvPr>
        </p:nvSpPr>
        <p:spPr>
          <a:xfrm>
            <a:off x="742508" y="2368894"/>
            <a:ext cx="7295706" cy="3202566"/>
          </a:xfrm>
        </p:spPr>
        <p:txBody>
          <a:bodyPr>
            <a:normAutofit/>
          </a:bodyPr>
          <a:lstStyle/>
          <a:p>
            <a:r>
              <a:rPr lang="en-US" dirty="0"/>
              <a:t>The Litany of St. Joseph honors St. Joseph using special titles. We call upon him, asking him to pray for us, through invoking him with titles that honor his virtues</a:t>
            </a:r>
          </a:p>
          <a:p>
            <a:r>
              <a:rPr lang="en-US" dirty="0"/>
              <a:t>Similar imagery and holy qualities honored (when compared to Litany of Loreto for Our Lady, and Litany of the Sacred Heart for Jesus)</a:t>
            </a:r>
          </a:p>
          <a:p>
            <a:pPr lvl="1"/>
            <a:r>
              <a:rPr lang="en-US" dirty="0"/>
              <a:t>St. Joseph: Mirror of patience; Our Lady: Mirror of justice; Jesus: Sun of justice</a:t>
            </a:r>
          </a:p>
        </p:txBody>
      </p:sp>
      <p:pic>
        <p:nvPicPr>
          <p:cNvPr id="4" name="Picture 3">
            <a:extLst>
              <a:ext uri="{FF2B5EF4-FFF2-40B4-BE49-F238E27FC236}">
                <a16:creationId xmlns:a16="http://schemas.microsoft.com/office/drawing/2014/main" id="{10F74489-6C6B-93E0-F627-5EBE825AB230}"/>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0"/>
            <a:ext cx="6096000" cy="1067194"/>
          </a:xfrm>
          <a:prstGeom prst="rect">
            <a:avLst/>
          </a:prstGeom>
        </p:spPr>
      </p:pic>
      <p:pic>
        <p:nvPicPr>
          <p:cNvPr id="5" name="Picture 4">
            <a:extLst>
              <a:ext uri="{FF2B5EF4-FFF2-40B4-BE49-F238E27FC236}">
                <a16:creationId xmlns:a16="http://schemas.microsoft.com/office/drawing/2014/main" id="{94979FCF-6026-D4E0-88A4-0DA62598FA06}"/>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84112"/>
            <a:ext cx="6096000" cy="1067194"/>
          </a:xfrm>
          <a:prstGeom prst="rect">
            <a:avLst/>
          </a:prstGeom>
        </p:spPr>
      </p:pic>
      <p:pic>
        <p:nvPicPr>
          <p:cNvPr id="6" name="Picture 5">
            <a:extLst>
              <a:ext uri="{FF2B5EF4-FFF2-40B4-BE49-F238E27FC236}">
                <a16:creationId xmlns:a16="http://schemas.microsoft.com/office/drawing/2014/main" id="{5220FF5A-6340-617B-9E57-34440D735A34}"/>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26AD6C4E-4643-A1F6-9627-38FB8F36EA8C}"/>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77418"/>
            <a:ext cx="6096000" cy="1073888"/>
          </a:xfrm>
          <a:prstGeom prst="rect">
            <a:avLst/>
          </a:prstGeom>
        </p:spPr>
      </p:pic>
      <p:pic>
        <p:nvPicPr>
          <p:cNvPr id="8" name="Picture 7">
            <a:extLst>
              <a:ext uri="{FF2B5EF4-FFF2-40B4-BE49-F238E27FC236}">
                <a16:creationId xmlns:a16="http://schemas.microsoft.com/office/drawing/2014/main" id="{D27A25C6-AAE4-C8CF-6AA0-F04FE0947E69}"/>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B4199215-BFB4-DC5C-FB82-CD9B49663247}"/>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1" name="Picture 10">
            <a:extLst>
              <a:ext uri="{FF2B5EF4-FFF2-40B4-BE49-F238E27FC236}">
                <a16:creationId xmlns:a16="http://schemas.microsoft.com/office/drawing/2014/main" id="{09FBCFAA-0591-2D3B-A686-AF507649110F}"/>
              </a:ext>
            </a:extLst>
          </p:cNvPr>
          <p:cNvPicPr>
            <a:picLocks noChangeAspect="1"/>
          </p:cNvPicPr>
          <p:nvPr/>
        </p:nvPicPr>
        <p:blipFill>
          <a:blip r:embed="rId3"/>
          <a:stretch>
            <a:fillRect/>
          </a:stretch>
        </p:blipFill>
        <p:spPr>
          <a:xfrm>
            <a:off x="8748826" y="2351214"/>
            <a:ext cx="2201684" cy="3456132"/>
          </a:xfrm>
          <a:prstGeom prst="rect">
            <a:avLst/>
          </a:prstGeom>
        </p:spPr>
      </p:pic>
    </p:spTree>
    <p:extLst>
      <p:ext uri="{BB962C8B-B14F-4D97-AF65-F5344CB8AC3E}">
        <p14:creationId xmlns:p14="http://schemas.microsoft.com/office/powerpoint/2010/main" val="21342620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C7665-F222-B3FE-6CF5-0A45073CF820}"/>
              </a:ext>
            </a:extLst>
          </p:cNvPr>
          <p:cNvSpPr>
            <a:spLocks noGrp="1"/>
          </p:cNvSpPr>
          <p:nvPr>
            <p:ph type="title"/>
          </p:nvPr>
        </p:nvSpPr>
        <p:spPr/>
        <p:txBody>
          <a:bodyPr>
            <a:noAutofit/>
          </a:bodyPr>
          <a:lstStyle/>
          <a:p>
            <a:r>
              <a:rPr lang="en-US" sz="2800" dirty="0"/>
              <a:t>Who is St. Teresa Margaret of the Sacred Heart? What does she teach us about living out devotion to the Two Hearts?</a:t>
            </a:r>
          </a:p>
        </p:txBody>
      </p:sp>
      <p:sp>
        <p:nvSpPr>
          <p:cNvPr id="3" name="Content Placeholder 2">
            <a:extLst>
              <a:ext uri="{FF2B5EF4-FFF2-40B4-BE49-F238E27FC236}">
                <a16:creationId xmlns:a16="http://schemas.microsoft.com/office/drawing/2014/main" id="{F627BDB8-95CA-B811-9978-584FCA07CA8E}"/>
              </a:ext>
            </a:extLst>
          </p:cNvPr>
          <p:cNvSpPr>
            <a:spLocks noGrp="1"/>
          </p:cNvSpPr>
          <p:nvPr>
            <p:ph idx="1"/>
          </p:nvPr>
        </p:nvSpPr>
        <p:spPr>
          <a:xfrm>
            <a:off x="806109" y="2458028"/>
            <a:ext cx="7710569" cy="3339279"/>
          </a:xfrm>
        </p:spPr>
        <p:txBody>
          <a:bodyPr>
            <a:normAutofit/>
          </a:bodyPr>
          <a:lstStyle/>
          <a:p>
            <a:r>
              <a:rPr lang="en-US" sz="1300" dirty="0"/>
              <a:t>Years of life: 1747-1770 (23)</a:t>
            </a:r>
          </a:p>
          <a:p>
            <a:r>
              <a:rPr lang="en-US" sz="1300" dirty="0"/>
              <a:t>Feast day:  March 11</a:t>
            </a:r>
          </a:p>
          <a:p>
            <a:r>
              <a:rPr lang="en-US" sz="1300" dirty="0"/>
              <a:t>Carmelite nun (community with devotion to St. Joseph)</a:t>
            </a:r>
          </a:p>
          <a:p>
            <a:pPr lvl="1"/>
            <a:r>
              <a:rPr lang="en-US" sz="1300" dirty="0"/>
              <a:t>Received locution: direct calling from St. Teresa of Avila</a:t>
            </a:r>
          </a:p>
          <a:p>
            <a:r>
              <a:rPr lang="en-US" sz="1300" dirty="0"/>
              <a:t>Cared for the sick tirelessly; sweet-natured and cheerful</a:t>
            </a:r>
          </a:p>
          <a:p>
            <a:r>
              <a:rPr lang="en-US" sz="1300" dirty="0"/>
              <a:t>Rejoiced in helping others, tending to souls like Our Lady</a:t>
            </a:r>
          </a:p>
          <a:p>
            <a:r>
              <a:rPr lang="en-US" sz="1300" dirty="0"/>
              <a:t>Her love for Jesus brought health to the sick (St. Joseph is invoked as “Hope of the Sick,” Our Lady as “Health of the Sick”)</a:t>
            </a:r>
          </a:p>
          <a:p>
            <a:r>
              <a:rPr lang="en-US" sz="1300" dirty="0"/>
              <a:t>Learned devotion to the Sacred Heart from her father as a child; favorite words were “God is love”</a:t>
            </a:r>
          </a:p>
          <a:p>
            <a:r>
              <a:rPr lang="en-US" sz="1300" dirty="0"/>
              <a:t>To express love for Sacred Heart, kissed five holy wounds of Christ on the crucifix, even while dying; inclined herself towards the Blessed Sacrament; mind, heart, and soul were given entirely to the Heart of Jesus</a:t>
            </a:r>
          </a:p>
        </p:txBody>
      </p:sp>
      <p:pic>
        <p:nvPicPr>
          <p:cNvPr id="4" name="Picture 3">
            <a:extLst>
              <a:ext uri="{FF2B5EF4-FFF2-40B4-BE49-F238E27FC236}">
                <a16:creationId xmlns:a16="http://schemas.microsoft.com/office/drawing/2014/main" id="{C72A2F8A-E912-E3F8-638D-9FC2BDE1B1FA}"/>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1" y="0"/>
            <a:ext cx="6096000" cy="1067194"/>
          </a:xfrm>
          <a:prstGeom prst="rect">
            <a:avLst/>
          </a:prstGeom>
        </p:spPr>
      </p:pic>
      <p:pic>
        <p:nvPicPr>
          <p:cNvPr id="5" name="Picture 4">
            <a:extLst>
              <a:ext uri="{FF2B5EF4-FFF2-40B4-BE49-F238E27FC236}">
                <a16:creationId xmlns:a16="http://schemas.microsoft.com/office/drawing/2014/main" id="{DFC0A27B-1245-DA5B-AAA7-DA60A279F6EA}"/>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84112"/>
            <a:ext cx="6096000" cy="1067194"/>
          </a:xfrm>
          <a:prstGeom prst="rect">
            <a:avLst/>
          </a:prstGeom>
        </p:spPr>
      </p:pic>
      <p:pic>
        <p:nvPicPr>
          <p:cNvPr id="6" name="Picture 5">
            <a:extLst>
              <a:ext uri="{FF2B5EF4-FFF2-40B4-BE49-F238E27FC236}">
                <a16:creationId xmlns:a16="http://schemas.microsoft.com/office/drawing/2014/main" id="{8163AC64-E50E-4EF8-29BF-111AC85A4119}"/>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76FBC7B8-D79D-8131-8440-204197E03D8D}"/>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77418"/>
            <a:ext cx="6096000" cy="1073888"/>
          </a:xfrm>
          <a:prstGeom prst="rect">
            <a:avLst/>
          </a:prstGeom>
        </p:spPr>
      </p:pic>
      <p:pic>
        <p:nvPicPr>
          <p:cNvPr id="8" name="Picture 7">
            <a:extLst>
              <a:ext uri="{FF2B5EF4-FFF2-40B4-BE49-F238E27FC236}">
                <a16:creationId xmlns:a16="http://schemas.microsoft.com/office/drawing/2014/main" id="{65DE918C-ECAF-12DC-CCCA-F83A8F3272DB}"/>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943D8EB0-9593-C640-53ED-73D8B64B1677}"/>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5E67BEA0-8EAA-BC43-0368-31D674A63FD4}"/>
              </a:ext>
            </a:extLst>
          </p:cNvPr>
          <p:cNvPicPr>
            <a:picLocks noChangeAspect="1"/>
          </p:cNvPicPr>
          <p:nvPr/>
        </p:nvPicPr>
        <p:blipFill>
          <a:blip r:embed="rId3"/>
          <a:stretch>
            <a:fillRect/>
          </a:stretch>
        </p:blipFill>
        <p:spPr>
          <a:xfrm>
            <a:off x="8633858" y="2458028"/>
            <a:ext cx="2732346" cy="3326084"/>
          </a:xfrm>
          <a:prstGeom prst="rect">
            <a:avLst/>
          </a:prstGeom>
        </p:spPr>
      </p:pic>
    </p:spTree>
    <p:extLst>
      <p:ext uri="{BB962C8B-B14F-4D97-AF65-F5344CB8AC3E}">
        <p14:creationId xmlns:p14="http://schemas.microsoft.com/office/powerpoint/2010/main" val="3654905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D90C6-68C9-EC3D-78A1-447F3E0AE267}"/>
              </a:ext>
            </a:extLst>
          </p:cNvPr>
          <p:cNvSpPr>
            <a:spLocks noGrp="1"/>
          </p:cNvSpPr>
          <p:nvPr>
            <p:ph type="title"/>
          </p:nvPr>
        </p:nvSpPr>
        <p:spPr/>
        <p:txBody>
          <a:bodyPr>
            <a:normAutofit fontScale="90000"/>
          </a:bodyPr>
          <a:lstStyle/>
          <a:p>
            <a:r>
              <a:rPr lang="en-US" dirty="0"/>
              <a:t>Which spiritual practices are used to venerate St. Joseph?</a:t>
            </a:r>
          </a:p>
        </p:txBody>
      </p:sp>
      <p:sp>
        <p:nvSpPr>
          <p:cNvPr id="3" name="Content Placeholder 2">
            <a:extLst>
              <a:ext uri="{FF2B5EF4-FFF2-40B4-BE49-F238E27FC236}">
                <a16:creationId xmlns:a16="http://schemas.microsoft.com/office/drawing/2014/main" id="{FAC4837C-6631-B849-E6A1-68A2E5DA06DB}"/>
              </a:ext>
            </a:extLst>
          </p:cNvPr>
          <p:cNvSpPr>
            <a:spLocks noGrp="1"/>
          </p:cNvSpPr>
          <p:nvPr>
            <p:ph idx="1"/>
          </p:nvPr>
        </p:nvSpPr>
        <p:spPr>
          <a:xfrm>
            <a:off x="742507" y="2420677"/>
            <a:ext cx="7827335" cy="3386669"/>
          </a:xfrm>
        </p:spPr>
        <p:txBody>
          <a:bodyPr>
            <a:normAutofit fontScale="70000" lnSpcReduction="20000"/>
          </a:bodyPr>
          <a:lstStyle/>
          <a:p>
            <a:r>
              <a:rPr lang="en-US" dirty="0"/>
              <a:t>Wednesday devotions: always to St. Joseph, but First Wednesday of the month honors the Chaste Heart of St. Joseph</a:t>
            </a:r>
          </a:p>
          <a:p>
            <a:pPr lvl="2"/>
            <a:r>
              <a:rPr lang="en-US" dirty="0"/>
              <a:t>Feast of the Chaste Heart is the first Wednesday after the Feast of the Sacred Heart (this year, July 2; Feast of the Visitation, following the Sacred Heart feast day on June 27)</a:t>
            </a:r>
          </a:p>
          <a:p>
            <a:pPr lvl="2"/>
            <a:r>
              <a:rPr lang="en-US" dirty="0"/>
              <a:t>Wednesday is the middle of the week, a pivot point; St. Joseph, as head of Holy Family, was pivotal, making decisions to lead his family. After his death, Jesus began His public ministry (age 30)</a:t>
            </a:r>
          </a:p>
          <a:p>
            <a:pPr lvl="1"/>
            <a:r>
              <a:rPr lang="en-US" dirty="0"/>
              <a:t>Prayers to St. Joseph: Memorare to St. Joseph</a:t>
            </a:r>
          </a:p>
          <a:p>
            <a:pPr lvl="1"/>
            <a:r>
              <a:rPr lang="en-US" dirty="0"/>
              <a:t>Office of St. Joseph/Liturgy of the Hours of St. Joseph</a:t>
            </a:r>
          </a:p>
          <a:p>
            <a:pPr lvl="1"/>
            <a:r>
              <a:rPr lang="en-US" dirty="0"/>
              <a:t>Holy Mass</a:t>
            </a:r>
          </a:p>
          <a:p>
            <a:pPr lvl="2"/>
            <a:r>
              <a:rPr lang="en-US" dirty="0"/>
              <a:t>Confession</a:t>
            </a:r>
          </a:p>
          <a:p>
            <a:pPr lvl="1"/>
            <a:r>
              <a:rPr lang="en-US" dirty="0"/>
              <a:t>Observance of Wednesday as a penitential day</a:t>
            </a:r>
          </a:p>
          <a:p>
            <a:pPr lvl="2"/>
            <a:r>
              <a:rPr lang="en-US" dirty="0"/>
              <a:t>Fast/abstinence; sacrifice</a:t>
            </a:r>
          </a:p>
        </p:txBody>
      </p:sp>
      <p:pic>
        <p:nvPicPr>
          <p:cNvPr id="4" name="Picture 3">
            <a:extLst>
              <a:ext uri="{FF2B5EF4-FFF2-40B4-BE49-F238E27FC236}">
                <a16:creationId xmlns:a16="http://schemas.microsoft.com/office/drawing/2014/main" id="{43653069-D25D-B2D8-AA0C-8CAC2BE46DA6}"/>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0"/>
            <a:ext cx="6096000" cy="1067194"/>
          </a:xfrm>
          <a:prstGeom prst="rect">
            <a:avLst/>
          </a:prstGeom>
        </p:spPr>
      </p:pic>
      <p:pic>
        <p:nvPicPr>
          <p:cNvPr id="5" name="Picture 4">
            <a:extLst>
              <a:ext uri="{FF2B5EF4-FFF2-40B4-BE49-F238E27FC236}">
                <a16:creationId xmlns:a16="http://schemas.microsoft.com/office/drawing/2014/main" id="{A1C5E53F-A3F1-FFB4-C6F7-97BE9D3ED38B}"/>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90806"/>
            <a:ext cx="6096000" cy="1067194"/>
          </a:xfrm>
          <a:prstGeom prst="rect">
            <a:avLst/>
          </a:prstGeom>
        </p:spPr>
      </p:pic>
      <p:pic>
        <p:nvPicPr>
          <p:cNvPr id="6" name="Picture 5">
            <a:extLst>
              <a:ext uri="{FF2B5EF4-FFF2-40B4-BE49-F238E27FC236}">
                <a16:creationId xmlns:a16="http://schemas.microsoft.com/office/drawing/2014/main" id="{EF4804D7-883F-63CC-9076-034D7280BAA1}"/>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17E3C6B3-B01E-0471-8743-0EC01620BE35}"/>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5784112"/>
            <a:ext cx="6096000" cy="1073888"/>
          </a:xfrm>
          <a:prstGeom prst="rect">
            <a:avLst/>
          </a:prstGeom>
        </p:spPr>
      </p:pic>
      <p:pic>
        <p:nvPicPr>
          <p:cNvPr id="8" name="Picture 7">
            <a:extLst>
              <a:ext uri="{FF2B5EF4-FFF2-40B4-BE49-F238E27FC236}">
                <a16:creationId xmlns:a16="http://schemas.microsoft.com/office/drawing/2014/main" id="{3BA67B90-123B-A368-BAAB-230583A7946B}"/>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10" name="Picture 9">
            <a:extLst>
              <a:ext uri="{FF2B5EF4-FFF2-40B4-BE49-F238E27FC236}">
                <a16:creationId xmlns:a16="http://schemas.microsoft.com/office/drawing/2014/main" id="{30DA29CF-1403-9B40-BBCC-C4C990073569}"/>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1" name="Picture 10">
            <a:extLst>
              <a:ext uri="{FF2B5EF4-FFF2-40B4-BE49-F238E27FC236}">
                <a16:creationId xmlns:a16="http://schemas.microsoft.com/office/drawing/2014/main" id="{76CA9B19-95FD-4DA4-57B8-D59CBB7D494E}"/>
              </a:ext>
            </a:extLst>
          </p:cNvPr>
          <p:cNvPicPr>
            <a:picLocks noChangeAspect="1"/>
          </p:cNvPicPr>
          <p:nvPr/>
        </p:nvPicPr>
        <p:blipFill>
          <a:blip r:embed="rId3"/>
          <a:stretch>
            <a:fillRect/>
          </a:stretch>
        </p:blipFill>
        <p:spPr>
          <a:xfrm>
            <a:off x="8569842" y="1743740"/>
            <a:ext cx="2989800" cy="4063605"/>
          </a:xfrm>
          <a:prstGeom prst="rect">
            <a:avLst/>
          </a:prstGeom>
        </p:spPr>
      </p:pic>
    </p:spTree>
    <p:extLst>
      <p:ext uri="{BB962C8B-B14F-4D97-AF65-F5344CB8AC3E}">
        <p14:creationId xmlns:p14="http://schemas.microsoft.com/office/powerpoint/2010/main" val="21964714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01A77-E374-F347-BF26-765B6A726C1F}"/>
              </a:ext>
            </a:extLst>
          </p:cNvPr>
          <p:cNvSpPr>
            <a:spLocks noGrp="1"/>
          </p:cNvSpPr>
          <p:nvPr>
            <p:ph type="title"/>
          </p:nvPr>
        </p:nvSpPr>
        <p:spPr/>
        <p:txBody>
          <a:bodyPr>
            <a:normAutofit fontScale="90000"/>
          </a:bodyPr>
          <a:lstStyle/>
          <a:p>
            <a:r>
              <a:rPr lang="en-US" dirty="0"/>
              <a:t>What is consecration to St. Joseph? What does it entail to fulfill it?</a:t>
            </a:r>
          </a:p>
        </p:txBody>
      </p:sp>
      <p:sp>
        <p:nvSpPr>
          <p:cNvPr id="3" name="Content Placeholder 2">
            <a:extLst>
              <a:ext uri="{FF2B5EF4-FFF2-40B4-BE49-F238E27FC236}">
                <a16:creationId xmlns:a16="http://schemas.microsoft.com/office/drawing/2014/main" id="{084E7424-C53E-B44A-EA5F-2EB73F4035E8}"/>
              </a:ext>
            </a:extLst>
          </p:cNvPr>
          <p:cNvSpPr>
            <a:spLocks noGrp="1"/>
          </p:cNvSpPr>
          <p:nvPr>
            <p:ph idx="1"/>
          </p:nvPr>
        </p:nvSpPr>
        <p:spPr>
          <a:xfrm>
            <a:off x="774406" y="2514401"/>
            <a:ext cx="7242544" cy="3361467"/>
          </a:xfrm>
        </p:spPr>
        <p:txBody>
          <a:bodyPr>
            <a:normAutofit fontScale="77500" lnSpcReduction="20000"/>
          </a:bodyPr>
          <a:lstStyle/>
          <a:p>
            <a:r>
              <a:rPr lang="en-US" dirty="0"/>
              <a:t>Entrustment to St. Joseph to allow for deeper entrustment to Jesus and Mother Mary</a:t>
            </a:r>
          </a:p>
          <a:p>
            <a:pPr lvl="1"/>
            <a:r>
              <a:rPr lang="en-US" dirty="0"/>
              <a:t>A fuller integration into the Holy Family</a:t>
            </a:r>
          </a:p>
          <a:p>
            <a:r>
              <a:rPr lang="en-US" dirty="0"/>
              <a:t>May follow 33-day preparation process (similar to St. Louis de Montfort’s total consecration to Jesus through Mary program); end on a feast day connected to St. Joseph, saying the “Act of Consecration” prayer</a:t>
            </a:r>
          </a:p>
          <a:p>
            <a:pPr lvl="1"/>
            <a:r>
              <a:rPr lang="en-US" dirty="0"/>
              <a:t>Pray the Litany of St. Joseph every day (in addition, may pray “Memorare to St. Joseph” or other prayers for St. Joseph’s intercession)</a:t>
            </a:r>
          </a:p>
          <a:p>
            <a:pPr lvl="1"/>
            <a:r>
              <a:rPr lang="en-US" dirty="0"/>
              <a:t>Read a daily spiritual reflection on St. Joseph (usually on one of his Litany titles)</a:t>
            </a:r>
          </a:p>
          <a:p>
            <a:pPr lvl="1"/>
            <a:r>
              <a:rPr lang="en-US" dirty="0"/>
              <a:t>Read further information about practicing devotion to St. Joseph like the saints; about his life; or about the relationships he had with Jesus and Mother Mary</a:t>
            </a:r>
          </a:p>
        </p:txBody>
      </p:sp>
      <p:pic>
        <p:nvPicPr>
          <p:cNvPr id="4" name="Picture 3">
            <a:extLst>
              <a:ext uri="{FF2B5EF4-FFF2-40B4-BE49-F238E27FC236}">
                <a16:creationId xmlns:a16="http://schemas.microsoft.com/office/drawing/2014/main" id="{135E3728-A86E-53A6-48D0-31D45B98DAAB}"/>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1" y="0"/>
            <a:ext cx="6096000" cy="1067194"/>
          </a:xfrm>
          <a:prstGeom prst="rect">
            <a:avLst/>
          </a:prstGeom>
        </p:spPr>
      </p:pic>
      <p:pic>
        <p:nvPicPr>
          <p:cNvPr id="5" name="Picture 4">
            <a:extLst>
              <a:ext uri="{FF2B5EF4-FFF2-40B4-BE49-F238E27FC236}">
                <a16:creationId xmlns:a16="http://schemas.microsoft.com/office/drawing/2014/main" id="{711449C5-27C2-CCE6-A755-E7FE7F7B4B7D}"/>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90806"/>
            <a:ext cx="6096000" cy="1067194"/>
          </a:xfrm>
          <a:prstGeom prst="rect">
            <a:avLst/>
          </a:prstGeom>
        </p:spPr>
      </p:pic>
      <p:pic>
        <p:nvPicPr>
          <p:cNvPr id="6" name="Picture 5">
            <a:extLst>
              <a:ext uri="{FF2B5EF4-FFF2-40B4-BE49-F238E27FC236}">
                <a16:creationId xmlns:a16="http://schemas.microsoft.com/office/drawing/2014/main" id="{9D4B88FB-F14B-708A-9600-D181D682945C}"/>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84F54DA5-DC5C-1D96-7EEB-0DF44F6EBE1A}"/>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84112"/>
            <a:ext cx="6096000" cy="1073888"/>
          </a:xfrm>
          <a:prstGeom prst="rect">
            <a:avLst/>
          </a:prstGeom>
        </p:spPr>
      </p:pic>
      <p:pic>
        <p:nvPicPr>
          <p:cNvPr id="8" name="Picture 7">
            <a:extLst>
              <a:ext uri="{FF2B5EF4-FFF2-40B4-BE49-F238E27FC236}">
                <a16:creationId xmlns:a16="http://schemas.microsoft.com/office/drawing/2014/main" id="{26BE7F73-1FD3-C021-3A3E-37E26444265D}"/>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05898D76-FC97-7D84-6974-E7BC18B6730E}"/>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DA1D2D80-8A82-E991-2829-933E074D2496}"/>
              </a:ext>
            </a:extLst>
          </p:cNvPr>
          <p:cNvPicPr>
            <a:picLocks noChangeAspect="1"/>
          </p:cNvPicPr>
          <p:nvPr/>
        </p:nvPicPr>
        <p:blipFill>
          <a:blip r:embed="rId3"/>
          <a:stretch>
            <a:fillRect/>
          </a:stretch>
        </p:blipFill>
        <p:spPr>
          <a:xfrm>
            <a:off x="8279415" y="1664614"/>
            <a:ext cx="2757180" cy="4158370"/>
          </a:xfrm>
          <a:prstGeom prst="rect">
            <a:avLst/>
          </a:prstGeom>
        </p:spPr>
      </p:pic>
    </p:spTree>
    <p:extLst>
      <p:ext uri="{BB962C8B-B14F-4D97-AF65-F5344CB8AC3E}">
        <p14:creationId xmlns:p14="http://schemas.microsoft.com/office/powerpoint/2010/main" val="4091260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0FDAB-88C5-6D85-F827-25D86E8C2E2F}"/>
              </a:ext>
            </a:extLst>
          </p:cNvPr>
          <p:cNvSpPr>
            <a:spLocks noGrp="1"/>
          </p:cNvSpPr>
          <p:nvPr>
            <p:ph type="title"/>
          </p:nvPr>
        </p:nvSpPr>
        <p:spPr/>
        <p:txBody>
          <a:bodyPr>
            <a:noAutofit/>
          </a:bodyPr>
          <a:lstStyle/>
          <a:p>
            <a:r>
              <a:rPr lang="en-US" sz="2800" dirty="0"/>
              <a:t>How did devotion to St. Joseph begin? How did it come to be connected to Sacred Heart/Immaculate Heart devotion(s)?</a:t>
            </a:r>
          </a:p>
        </p:txBody>
      </p:sp>
      <p:sp>
        <p:nvSpPr>
          <p:cNvPr id="3" name="Content Placeholder 2">
            <a:extLst>
              <a:ext uri="{FF2B5EF4-FFF2-40B4-BE49-F238E27FC236}">
                <a16:creationId xmlns:a16="http://schemas.microsoft.com/office/drawing/2014/main" id="{A2891CA8-88DC-5985-AFC3-AD2A47DF56AF}"/>
              </a:ext>
            </a:extLst>
          </p:cNvPr>
          <p:cNvSpPr>
            <a:spLocks noGrp="1"/>
          </p:cNvSpPr>
          <p:nvPr>
            <p:ph idx="1"/>
          </p:nvPr>
        </p:nvSpPr>
        <p:spPr>
          <a:xfrm>
            <a:off x="565104" y="2482505"/>
            <a:ext cx="7462477" cy="3298260"/>
          </a:xfrm>
        </p:spPr>
        <p:txBody>
          <a:bodyPr>
            <a:noAutofit/>
          </a:bodyPr>
          <a:lstStyle/>
          <a:p>
            <a:r>
              <a:rPr lang="en-US" sz="1350" dirty="0"/>
              <a:t>More recent devotion (growing within the last 150 years)</a:t>
            </a:r>
          </a:p>
          <a:p>
            <a:pPr lvl="1"/>
            <a:r>
              <a:rPr lang="en-US" sz="1350" dirty="0"/>
              <a:t>St. Joseph always is near to the Two Hearts; they are united in love for God the Father</a:t>
            </a:r>
          </a:p>
          <a:p>
            <a:r>
              <a:rPr lang="en-US" sz="1350" dirty="0"/>
              <a:t>Apparitions of St. Joseph helped to ignite greater devotion to him</a:t>
            </a:r>
          </a:p>
          <a:p>
            <a:pPr lvl="1"/>
            <a:r>
              <a:rPr lang="en-US" sz="1350" dirty="0"/>
              <a:t>1879: Our Lady of Knock appeared in Ireland with the Lamb of God, St. John the Evangelist, and St. Joseph (shed light on the Paschal Mystery); Our Lady was silent, just like St. Joseph was in the Holy Bible; teaches us to behold the Holy Mass, Christ’s Sacrifice with wonder, in the silence of our hearts, that we may hear the love He is speaking into our hearts. St. Joseph bowed head towards Our Lady out of respect and humility</a:t>
            </a:r>
          </a:p>
          <a:p>
            <a:pPr lvl="1"/>
            <a:r>
              <a:rPr lang="en-US" sz="1350" dirty="0"/>
              <a:t>1917: Our Lady of Fatima, Portugal appeared to three shepherd children</a:t>
            </a:r>
          </a:p>
          <a:p>
            <a:pPr lvl="2"/>
            <a:r>
              <a:rPr lang="en-US" sz="1350" dirty="0"/>
              <a:t>St. Joseph also appeared with the Christ Child; they made the Sign of the Cross, blessing the world (Miracle of the Sun, October 13) </a:t>
            </a:r>
          </a:p>
          <a:p>
            <a:pPr lvl="2"/>
            <a:r>
              <a:rPr lang="en-US" sz="1350" dirty="0"/>
              <a:t>St. Joseph shepherded the Holy Family, and shepherds the universal Church as her patron</a:t>
            </a:r>
          </a:p>
        </p:txBody>
      </p:sp>
      <p:pic>
        <p:nvPicPr>
          <p:cNvPr id="4" name="Picture 3">
            <a:extLst>
              <a:ext uri="{FF2B5EF4-FFF2-40B4-BE49-F238E27FC236}">
                <a16:creationId xmlns:a16="http://schemas.microsoft.com/office/drawing/2014/main" id="{C59C759C-9CB9-041B-68E2-7DAFEFF1EB7E}"/>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6694"/>
            <a:ext cx="6096000" cy="1067194"/>
          </a:xfrm>
          <a:prstGeom prst="rect">
            <a:avLst/>
          </a:prstGeom>
        </p:spPr>
      </p:pic>
      <p:pic>
        <p:nvPicPr>
          <p:cNvPr id="5" name="Picture 4">
            <a:extLst>
              <a:ext uri="{FF2B5EF4-FFF2-40B4-BE49-F238E27FC236}">
                <a16:creationId xmlns:a16="http://schemas.microsoft.com/office/drawing/2014/main" id="{989C1C0C-5F47-77D3-A924-95EC9BD89BDC}"/>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1" y="5790806"/>
            <a:ext cx="6096000" cy="1067194"/>
          </a:xfrm>
          <a:prstGeom prst="rect">
            <a:avLst/>
          </a:prstGeom>
        </p:spPr>
      </p:pic>
      <p:pic>
        <p:nvPicPr>
          <p:cNvPr id="6" name="Picture 5">
            <a:extLst>
              <a:ext uri="{FF2B5EF4-FFF2-40B4-BE49-F238E27FC236}">
                <a16:creationId xmlns:a16="http://schemas.microsoft.com/office/drawing/2014/main" id="{36A117D1-06B6-AD4E-38DF-6A17E53C0E84}"/>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11CDED93-7322-5468-2A21-5FE2051FC0FB}"/>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87459"/>
            <a:ext cx="6096000" cy="1073888"/>
          </a:xfrm>
          <a:prstGeom prst="rect">
            <a:avLst/>
          </a:prstGeom>
        </p:spPr>
      </p:pic>
      <p:pic>
        <p:nvPicPr>
          <p:cNvPr id="8" name="Picture 7">
            <a:extLst>
              <a:ext uri="{FF2B5EF4-FFF2-40B4-BE49-F238E27FC236}">
                <a16:creationId xmlns:a16="http://schemas.microsoft.com/office/drawing/2014/main" id="{2D0244FC-2D95-51C6-3F4A-6106C9F10E62}"/>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115CB57C-85AF-D63E-8E93-D730061E1195}"/>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3B484082-E418-A8DA-80B5-16BA219491F6}"/>
              </a:ext>
            </a:extLst>
          </p:cNvPr>
          <p:cNvPicPr>
            <a:picLocks noChangeAspect="1"/>
          </p:cNvPicPr>
          <p:nvPr/>
        </p:nvPicPr>
        <p:blipFill>
          <a:blip r:embed="rId3"/>
          <a:stretch>
            <a:fillRect/>
          </a:stretch>
        </p:blipFill>
        <p:spPr>
          <a:xfrm>
            <a:off x="8027581" y="2517233"/>
            <a:ext cx="3579629" cy="3270225"/>
          </a:xfrm>
          <a:prstGeom prst="rect">
            <a:avLst/>
          </a:prstGeom>
        </p:spPr>
      </p:pic>
    </p:spTree>
    <p:extLst>
      <p:ext uri="{BB962C8B-B14F-4D97-AF65-F5344CB8AC3E}">
        <p14:creationId xmlns:p14="http://schemas.microsoft.com/office/powerpoint/2010/main" val="6723717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79490-9654-002A-461D-98524B244070}"/>
              </a:ext>
            </a:extLst>
          </p:cNvPr>
          <p:cNvSpPr>
            <a:spLocks noGrp="1"/>
          </p:cNvSpPr>
          <p:nvPr>
            <p:ph type="title"/>
          </p:nvPr>
        </p:nvSpPr>
        <p:spPr/>
        <p:txBody>
          <a:bodyPr>
            <a:normAutofit fontScale="90000"/>
          </a:bodyPr>
          <a:lstStyle/>
          <a:p>
            <a:r>
              <a:rPr lang="en-US" dirty="0"/>
              <a:t>Who are some additional saints who had special devotions to St. Joseph? (1)</a:t>
            </a:r>
          </a:p>
        </p:txBody>
      </p:sp>
      <p:sp>
        <p:nvSpPr>
          <p:cNvPr id="3" name="Content Placeholder 2">
            <a:extLst>
              <a:ext uri="{FF2B5EF4-FFF2-40B4-BE49-F238E27FC236}">
                <a16:creationId xmlns:a16="http://schemas.microsoft.com/office/drawing/2014/main" id="{A1468298-04DF-DFFB-9BC2-AEEBF4239803}"/>
              </a:ext>
            </a:extLst>
          </p:cNvPr>
          <p:cNvSpPr>
            <a:spLocks noGrp="1"/>
          </p:cNvSpPr>
          <p:nvPr>
            <p:ph idx="1"/>
          </p:nvPr>
        </p:nvSpPr>
        <p:spPr>
          <a:xfrm>
            <a:off x="731876" y="2546300"/>
            <a:ext cx="7168115" cy="3237812"/>
          </a:xfrm>
        </p:spPr>
        <p:txBody>
          <a:bodyPr>
            <a:normAutofit fontScale="70000" lnSpcReduction="20000"/>
          </a:bodyPr>
          <a:lstStyle/>
          <a:p>
            <a:r>
              <a:rPr lang="en-US" dirty="0"/>
              <a:t>St. Teresa of Avila: Carmelite spiritual mother, Doctor of the Church</a:t>
            </a:r>
          </a:p>
          <a:p>
            <a:pPr lvl="1"/>
            <a:r>
              <a:rPr lang="en-US" dirty="0"/>
              <a:t>Received visions of St. Joseph and Christ Child when praying to him in times of need; was healed by St. Joseph when gravely ill</a:t>
            </a:r>
          </a:p>
          <a:p>
            <a:pPr lvl="2"/>
            <a:r>
              <a:rPr lang="en-US" dirty="0"/>
              <a:t>Our Lady commended St. Teresa for her devotion to St. Joseph</a:t>
            </a:r>
          </a:p>
          <a:p>
            <a:pPr lvl="1"/>
            <a:r>
              <a:rPr lang="en-US" dirty="0"/>
              <a:t>Experienced his intercession; he helped her to work out difficulties in founding new convents, ensured that the Carmelite order would flourish; St. Teresa dedicated 2/3 of her monasteries to St. Joseph</a:t>
            </a:r>
          </a:p>
          <a:p>
            <a:pPr lvl="1"/>
            <a:r>
              <a:rPr lang="en-US" dirty="0"/>
              <a:t>Promoted devotion to St. Joseph, emphasizing his power as an intercessor</a:t>
            </a:r>
          </a:p>
          <a:p>
            <a:pPr lvl="2"/>
            <a:r>
              <a:rPr lang="en-US" dirty="0"/>
              <a:t>Carmelite tradition: leave items needed in front of St. Joseph, trusting that he will replenish them; elections of St. Joseph as prior of Carmelite convents</a:t>
            </a:r>
          </a:p>
          <a:p>
            <a:r>
              <a:rPr lang="en-US" dirty="0"/>
              <a:t>St. Therese of Lisieux: Carmelite, Little Flower; Doctor of the Church</a:t>
            </a:r>
          </a:p>
          <a:p>
            <a:pPr lvl="1"/>
            <a:r>
              <a:rPr lang="en-US" dirty="0"/>
              <a:t>Invoked St. Joseph as the “Guardian of Virgins” (from the Litany of St. Joseph), especially when traveling (before entering the convent)</a:t>
            </a:r>
          </a:p>
        </p:txBody>
      </p:sp>
      <p:pic>
        <p:nvPicPr>
          <p:cNvPr id="4" name="Picture 3">
            <a:extLst>
              <a:ext uri="{FF2B5EF4-FFF2-40B4-BE49-F238E27FC236}">
                <a16:creationId xmlns:a16="http://schemas.microsoft.com/office/drawing/2014/main" id="{E9BFF0CF-33D7-FC09-0723-D21987A031EB}"/>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13194"/>
            <a:ext cx="6096000" cy="1067194"/>
          </a:xfrm>
          <a:prstGeom prst="rect">
            <a:avLst/>
          </a:prstGeom>
        </p:spPr>
      </p:pic>
      <p:pic>
        <p:nvPicPr>
          <p:cNvPr id="5" name="Picture 4">
            <a:extLst>
              <a:ext uri="{FF2B5EF4-FFF2-40B4-BE49-F238E27FC236}">
                <a16:creationId xmlns:a16="http://schemas.microsoft.com/office/drawing/2014/main" id="{4469DA1C-78AC-5082-BB09-5AFF418759E6}"/>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84112"/>
            <a:ext cx="6096000" cy="1067194"/>
          </a:xfrm>
          <a:prstGeom prst="rect">
            <a:avLst/>
          </a:prstGeom>
        </p:spPr>
      </p:pic>
      <p:pic>
        <p:nvPicPr>
          <p:cNvPr id="6" name="Picture 5">
            <a:extLst>
              <a:ext uri="{FF2B5EF4-FFF2-40B4-BE49-F238E27FC236}">
                <a16:creationId xmlns:a16="http://schemas.microsoft.com/office/drawing/2014/main" id="{1E391D37-EEAA-96D9-E69D-9BE45B9F7598}"/>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8FD75BEC-74BA-BB19-C9F4-FC1B9F7B3D10}"/>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77418"/>
            <a:ext cx="6096000" cy="1073888"/>
          </a:xfrm>
          <a:prstGeom prst="rect">
            <a:avLst/>
          </a:prstGeom>
        </p:spPr>
      </p:pic>
      <p:pic>
        <p:nvPicPr>
          <p:cNvPr id="8" name="Picture 7">
            <a:extLst>
              <a:ext uri="{FF2B5EF4-FFF2-40B4-BE49-F238E27FC236}">
                <a16:creationId xmlns:a16="http://schemas.microsoft.com/office/drawing/2014/main" id="{56F79C1C-8019-130E-6E42-7A2983E4C424}"/>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1E4E2DED-D893-FD82-A7E4-7001DBBD8229}"/>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ECF765D9-BA86-2D3D-1B0C-58673E503CE1}"/>
              </a:ext>
            </a:extLst>
          </p:cNvPr>
          <p:cNvPicPr>
            <a:picLocks noChangeAspect="1"/>
          </p:cNvPicPr>
          <p:nvPr/>
        </p:nvPicPr>
        <p:blipFill>
          <a:blip r:embed="rId3"/>
          <a:stretch>
            <a:fillRect/>
          </a:stretch>
        </p:blipFill>
        <p:spPr>
          <a:xfrm>
            <a:off x="7899991" y="2449561"/>
            <a:ext cx="3690853" cy="3327857"/>
          </a:xfrm>
          <a:prstGeom prst="rect">
            <a:avLst/>
          </a:prstGeom>
        </p:spPr>
      </p:pic>
    </p:spTree>
    <p:extLst>
      <p:ext uri="{BB962C8B-B14F-4D97-AF65-F5344CB8AC3E}">
        <p14:creationId xmlns:p14="http://schemas.microsoft.com/office/powerpoint/2010/main" val="1151417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CC0C9-022B-4ACC-1205-F90E007C5049}"/>
              </a:ext>
            </a:extLst>
          </p:cNvPr>
          <p:cNvSpPr>
            <a:spLocks noGrp="1"/>
          </p:cNvSpPr>
          <p:nvPr>
            <p:ph type="title"/>
          </p:nvPr>
        </p:nvSpPr>
        <p:spPr/>
        <p:txBody>
          <a:bodyPr>
            <a:normAutofit fontScale="90000"/>
          </a:bodyPr>
          <a:lstStyle/>
          <a:p>
            <a:r>
              <a:rPr lang="en-US" dirty="0"/>
              <a:t>Who are some additional saints who had special devotions to St. Joseph? (2)</a:t>
            </a:r>
          </a:p>
        </p:txBody>
      </p:sp>
      <p:sp>
        <p:nvSpPr>
          <p:cNvPr id="3" name="Content Placeholder 2">
            <a:extLst>
              <a:ext uri="{FF2B5EF4-FFF2-40B4-BE49-F238E27FC236}">
                <a16:creationId xmlns:a16="http://schemas.microsoft.com/office/drawing/2014/main" id="{95FA707E-CA7F-A7DF-AAFC-429461D8CF15}"/>
              </a:ext>
            </a:extLst>
          </p:cNvPr>
          <p:cNvSpPr>
            <a:spLocks noGrp="1"/>
          </p:cNvSpPr>
          <p:nvPr>
            <p:ph idx="1"/>
          </p:nvPr>
        </p:nvSpPr>
        <p:spPr>
          <a:xfrm>
            <a:off x="763772" y="2450605"/>
            <a:ext cx="7029893" cy="3301609"/>
          </a:xfrm>
        </p:spPr>
        <p:txBody>
          <a:bodyPr>
            <a:normAutofit fontScale="70000" lnSpcReduction="20000"/>
          </a:bodyPr>
          <a:lstStyle/>
          <a:p>
            <a:r>
              <a:rPr lang="en-US" dirty="0"/>
              <a:t>St. Andre Bessette (feast day: January 6): miracle worker</a:t>
            </a:r>
          </a:p>
          <a:p>
            <a:pPr lvl="1"/>
            <a:r>
              <a:rPr lang="en-US" dirty="0"/>
              <a:t>Religious brother, not priest in Congregation of the Holy Cross (first Holy Cross saint)</a:t>
            </a:r>
          </a:p>
          <a:p>
            <a:pPr lvl="1"/>
            <a:r>
              <a:rPr lang="en-US" dirty="0"/>
              <a:t>Greeter at Catholic college in Montreal; exemplified God’s love</a:t>
            </a:r>
          </a:p>
          <a:p>
            <a:pPr lvl="1"/>
            <a:r>
              <a:rPr lang="en-US" dirty="0"/>
              <a:t>Founded St. Joseph’s Oratory with funds ($200) from cutting hair</a:t>
            </a:r>
          </a:p>
          <a:p>
            <a:pPr lvl="1"/>
            <a:r>
              <a:rPr lang="en-US" dirty="0"/>
              <a:t>Collected oil from votive lamps burning at St. Joseph’s statue; used in healings</a:t>
            </a:r>
          </a:p>
          <a:p>
            <a:r>
              <a:rPr lang="en-US" dirty="0"/>
              <a:t>St. Faustina (feast day: October 5): Divine Mercy saint</a:t>
            </a:r>
          </a:p>
          <a:p>
            <a:pPr lvl="1"/>
            <a:r>
              <a:rPr lang="en-US" dirty="0"/>
              <a:t>St. Joseph appeared to her; gave her a kind smile, and asked her to pray an “Our Father,” a “Hail Mary,” a “Glory Be,” and the “Memorare” each day</a:t>
            </a:r>
          </a:p>
          <a:p>
            <a:r>
              <a:rPr lang="en-US" dirty="0"/>
              <a:t>St. Gertrude (feast day: November 16): saint of the Holy Souls</a:t>
            </a:r>
          </a:p>
          <a:p>
            <a:pPr lvl="1"/>
            <a:r>
              <a:rPr lang="en-US" dirty="0"/>
              <a:t>Saw him in a vision of Heaven; noted that other saints bowed to him respectfully, delighted in hearing his name be praised</a:t>
            </a:r>
          </a:p>
        </p:txBody>
      </p:sp>
      <p:pic>
        <p:nvPicPr>
          <p:cNvPr id="4" name="Picture 3">
            <a:extLst>
              <a:ext uri="{FF2B5EF4-FFF2-40B4-BE49-F238E27FC236}">
                <a16:creationId xmlns:a16="http://schemas.microsoft.com/office/drawing/2014/main" id="{0E56552C-672B-B669-921F-5B47E4322124}"/>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6694"/>
            <a:ext cx="6096000" cy="1067194"/>
          </a:xfrm>
          <a:prstGeom prst="rect">
            <a:avLst/>
          </a:prstGeom>
        </p:spPr>
      </p:pic>
      <p:pic>
        <p:nvPicPr>
          <p:cNvPr id="5" name="Picture 4">
            <a:extLst>
              <a:ext uri="{FF2B5EF4-FFF2-40B4-BE49-F238E27FC236}">
                <a16:creationId xmlns:a16="http://schemas.microsoft.com/office/drawing/2014/main" id="{392EC9C4-DEB8-81A7-B29B-2D577666B9DC}"/>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84112"/>
            <a:ext cx="6096000" cy="1067194"/>
          </a:xfrm>
          <a:prstGeom prst="rect">
            <a:avLst/>
          </a:prstGeom>
        </p:spPr>
      </p:pic>
      <p:pic>
        <p:nvPicPr>
          <p:cNvPr id="6" name="Picture 5">
            <a:extLst>
              <a:ext uri="{FF2B5EF4-FFF2-40B4-BE49-F238E27FC236}">
                <a16:creationId xmlns:a16="http://schemas.microsoft.com/office/drawing/2014/main" id="{0F07A04A-D5C3-26B3-787F-A2A9C7FE1D42}"/>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54593CC9-0CF5-0821-CB3D-A72056B3BBB2}"/>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77418"/>
            <a:ext cx="6096000" cy="1073888"/>
          </a:xfrm>
          <a:prstGeom prst="rect">
            <a:avLst/>
          </a:prstGeom>
        </p:spPr>
      </p:pic>
      <p:pic>
        <p:nvPicPr>
          <p:cNvPr id="8" name="Picture 7">
            <a:extLst>
              <a:ext uri="{FF2B5EF4-FFF2-40B4-BE49-F238E27FC236}">
                <a16:creationId xmlns:a16="http://schemas.microsoft.com/office/drawing/2014/main" id="{8EA445FB-548E-4A8C-9023-287FD4D07460}"/>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7B2A5DD0-8C3A-FCC9-8D15-4D538102B71E}"/>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949CBB36-5BF1-0042-C996-D032C8F4CFA0}"/>
              </a:ext>
            </a:extLst>
          </p:cNvPr>
          <p:cNvPicPr>
            <a:picLocks noChangeAspect="1"/>
          </p:cNvPicPr>
          <p:nvPr/>
        </p:nvPicPr>
        <p:blipFill>
          <a:blip r:embed="rId3"/>
          <a:stretch>
            <a:fillRect/>
          </a:stretch>
        </p:blipFill>
        <p:spPr>
          <a:xfrm>
            <a:off x="7958136" y="2450605"/>
            <a:ext cx="3086403" cy="3346702"/>
          </a:xfrm>
          <a:prstGeom prst="rect">
            <a:avLst/>
          </a:prstGeom>
        </p:spPr>
      </p:pic>
    </p:spTree>
    <p:extLst>
      <p:ext uri="{BB962C8B-B14F-4D97-AF65-F5344CB8AC3E}">
        <p14:creationId xmlns:p14="http://schemas.microsoft.com/office/powerpoint/2010/main" val="35831286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30F03-C44B-34F4-6500-57C8FB9DDEC3}"/>
              </a:ext>
            </a:extLst>
          </p:cNvPr>
          <p:cNvSpPr>
            <a:spLocks noGrp="1"/>
          </p:cNvSpPr>
          <p:nvPr>
            <p:ph type="title"/>
          </p:nvPr>
        </p:nvSpPr>
        <p:spPr/>
        <p:txBody>
          <a:bodyPr>
            <a:normAutofit/>
          </a:bodyPr>
          <a:lstStyle/>
          <a:p>
            <a:r>
              <a:rPr lang="en-US" sz="3200" dirty="0"/>
              <a:t>Upcoming Event Announcements: April 2025 First Friday Holy Masses &amp; Two Hearts Guild Meeting</a:t>
            </a:r>
          </a:p>
        </p:txBody>
      </p:sp>
      <p:sp>
        <p:nvSpPr>
          <p:cNvPr id="3" name="Content Placeholder 2">
            <a:extLst>
              <a:ext uri="{FF2B5EF4-FFF2-40B4-BE49-F238E27FC236}">
                <a16:creationId xmlns:a16="http://schemas.microsoft.com/office/drawing/2014/main" id="{E20E422F-32DF-5208-5C75-22273212274B}"/>
              </a:ext>
            </a:extLst>
          </p:cNvPr>
          <p:cNvSpPr>
            <a:spLocks noGrp="1"/>
          </p:cNvSpPr>
          <p:nvPr>
            <p:ph idx="1"/>
          </p:nvPr>
        </p:nvSpPr>
        <p:spPr>
          <a:xfrm>
            <a:off x="1295401" y="2556931"/>
            <a:ext cx="4690729" cy="3482361"/>
          </a:xfrm>
        </p:spPr>
        <p:txBody>
          <a:bodyPr/>
          <a:lstStyle/>
          <a:p>
            <a:r>
              <a:rPr lang="en-US" dirty="0"/>
              <a:t>Next First Friday Masses: Friday, April 4, 2025</a:t>
            </a:r>
          </a:p>
          <a:p>
            <a:pPr lvl="1"/>
            <a:r>
              <a:rPr lang="en-US" dirty="0"/>
              <a:t>8:00 a.m. (with Eucharistic Adoration)</a:t>
            </a:r>
          </a:p>
          <a:p>
            <a:pPr lvl="1"/>
            <a:r>
              <a:rPr lang="en-US" dirty="0"/>
              <a:t>6:00 p.m. (Traditional Latin Mass)</a:t>
            </a:r>
          </a:p>
          <a:p>
            <a:r>
              <a:rPr lang="en-US" dirty="0"/>
              <a:t>Next meeting: Friday, April 4, 2025</a:t>
            </a:r>
          </a:p>
          <a:p>
            <a:pPr lvl="1"/>
            <a:r>
              <a:rPr lang="en-US" dirty="0"/>
              <a:t>7:00 p.m., parish hall</a:t>
            </a:r>
          </a:p>
          <a:p>
            <a:endParaRPr lang="en-US" dirty="0"/>
          </a:p>
        </p:txBody>
      </p:sp>
      <p:pic>
        <p:nvPicPr>
          <p:cNvPr id="4" name="Picture 3">
            <a:extLst>
              <a:ext uri="{FF2B5EF4-FFF2-40B4-BE49-F238E27FC236}">
                <a16:creationId xmlns:a16="http://schemas.microsoft.com/office/drawing/2014/main" id="{4DB4ED92-3EFE-0DD3-B99B-AE0DF104BF92}"/>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6694"/>
            <a:ext cx="6096000" cy="1067194"/>
          </a:xfrm>
          <a:prstGeom prst="rect">
            <a:avLst/>
          </a:prstGeom>
        </p:spPr>
      </p:pic>
      <p:pic>
        <p:nvPicPr>
          <p:cNvPr id="5" name="Picture 4">
            <a:extLst>
              <a:ext uri="{FF2B5EF4-FFF2-40B4-BE49-F238E27FC236}">
                <a16:creationId xmlns:a16="http://schemas.microsoft.com/office/drawing/2014/main" id="{69951706-597F-928B-7122-3FFB6ED154B3}"/>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90806"/>
            <a:ext cx="6096000" cy="1067194"/>
          </a:xfrm>
          <a:prstGeom prst="rect">
            <a:avLst/>
          </a:prstGeom>
        </p:spPr>
      </p:pic>
      <p:pic>
        <p:nvPicPr>
          <p:cNvPr id="6" name="Picture 5">
            <a:extLst>
              <a:ext uri="{FF2B5EF4-FFF2-40B4-BE49-F238E27FC236}">
                <a16:creationId xmlns:a16="http://schemas.microsoft.com/office/drawing/2014/main" id="{1A94EC0A-294A-4487-896D-02EBAA79A40E}"/>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90193D65-A218-B3ED-D9B1-E4FBA8F93A80}"/>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5777418"/>
            <a:ext cx="6096000" cy="1073888"/>
          </a:xfrm>
          <a:prstGeom prst="rect">
            <a:avLst/>
          </a:prstGeom>
        </p:spPr>
      </p:pic>
      <p:pic>
        <p:nvPicPr>
          <p:cNvPr id="8" name="Picture 7">
            <a:extLst>
              <a:ext uri="{FF2B5EF4-FFF2-40B4-BE49-F238E27FC236}">
                <a16:creationId xmlns:a16="http://schemas.microsoft.com/office/drawing/2014/main" id="{26601343-D260-4886-BF8A-616BC4C917D7}"/>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E13CAEDA-C9CB-8FBA-D40B-1B8B1CEE238B}"/>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0887839B-FA54-4F8E-E905-ACA9F1B5E177}"/>
              </a:ext>
            </a:extLst>
          </p:cNvPr>
          <p:cNvPicPr>
            <a:picLocks noChangeAspect="1"/>
          </p:cNvPicPr>
          <p:nvPr/>
        </p:nvPicPr>
        <p:blipFill>
          <a:blip r:embed="rId3"/>
          <a:stretch>
            <a:fillRect/>
          </a:stretch>
        </p:blipFill>
        <p:spPr>
          <a:xfrm>
            <a:off x="7988473" y="2463826"/>
            <a:ext cx="2175621" cy="3326980"/>
          </a:xfrm>
          <a:prstGeom prst="rect">
            <a:avLst/>
          </a:prstGeom>
        </p:spPr>
      </p:pic>
    </p:spTree>
    <p:extLst>
      <p:ext uri="{BB962C8B-B14F-4D97-AF65-F5344CB8AC3E}">
        <p14:creationId xmlns:p14="http://schemas.microsoft.com/office/powerpoint/2010/main" val="3509892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84ECF-D928-4263-1BFE-65047F8D61CE}"/>
              </a:ext>
            </a:extLst>
          </p:cNvPr>
          <p:cNvSpPr>
            <a:spLocks noGrp="1"/>
          </p:cNvSpPr>
          <p:nvPr>
            <p:ph type="title"/>
          </p:nvPr>
        </p:nvSpPr>
        <p:spPr/>
        <p:txBody>
          <a:bodyPr>
            <a:normAutofit fontScale="90000"/>
          </a:bodyPr>
          <a:lstStyle/>
          <a:p>
            <a:r>
              <a:rPr lang="en-US" dirty="0"/>
              <a:t>Upcoming Event Announcements: March 2025 Liturgical Rosary Prayer Group Sessions</a:t>
            </a:r>
          </a:p>
        </p:txBody>
      </p:sp>
      <p:sp>
        <p:nvSpPr>
          <p:cNvPr id="3" name="Content Placeholder 2">
            <a:extLst>
              <a:ext uri="{FF2B5EF4-FFF2-40B4-BE49-F238E27FC236}">
                <a16:creationId xmlns:a16="http://schemas.microsoft.com/office/drawing/2014/main" id="{92C80034-F653-172F-0421-CC7B96E33399}"/>
              </a:ext>
            </a:extLst>
          </p:cNvPr>
          <p:cNvSpPr>
            <a:spLocks noGrp="1"/>
          </p:cNvSpPr>
          <p:nvPr>
            <p:ph idx="1"/>
          </p:nvPr>
        </p:nvSpPr>
        <p:spPr>
          <a:xfrm>
            <a:off x="795671" y="2556932"/>
            <a:ext cx="7455194" cy="3318936"/>
          </a:xfrm>
        </p:spPr>
        <p:txBody>
          <a:bodyPr>
            <a:normAutofit fontScale="85000" lnSpcReduction="20000"/>
          </a:bodyPr>
          <a:lstStyle/>
          <a:p>
            <a:r>
              <a:rPr lang="en-US" dirty="0"/>
              <a:t>Monday, March 17, 2025: 9:30 a.m., parish library</a:t>
            </a:r>
          </a:p>
          <a:p>
            <a:pPr lvl="1"/>
            <a:r>
              <a:rPr lang="en-US" dirty="0"/>
              <a:t>Liturgical Rosary for the Feast of St. Patrick (Joyful Mysteries)</a:t>
            </a:r>
          </a:p>
          <a:p>
            <a:pPr lvl="2"/>
            <a:r>
              <a:rPr lang="en-US" dirty="0"/>
              <a:t>Prayer intentions: Fr. </a:t>
            </a:r>
            <a:r>
              <a:rPr lang="en-US" dirty="0" err="1"/>
              <a:t>Barrent</a:t>
            </a:r>
            <a:endParaRPr lang="en-US" dirty="0"/>
          </a:p>
          <a:p>
            <a:r>
              <a:rPr lang="en-US" dirty="0"/>
              <a:t>Wednesday, March 19, 2025: 6:45 p.m., parish library</a:t>
            </a:r>
          </a:p>
          <a:p>
            <a:pPr lvl="1"/>
            <a:r>
              <a:rPr lang="en-US" dirty="0"/>
              <a:t>Liturgical Rosary for the Feast of St. Joseph (Glorious Mysteries)</a:t>
            </a:r>
          </a:p>
          <a:p>
            <a:pPr lvl="2"/>
            <a:r>
              <a:rPr lang="en-US" dirty="0"/>
              <a:t>Prayer intentions: Fr. Sliwa</a:t>
            </a:r>
          </a:p>
          <a:p>
            <a:r>
              <a:rPr lang="en-US" dirty="0"/>
              <a:t>Wednesday, March 26, 2025: 4:30 p.m., parish library</a:t>
            </a:r>
          </a:p>
          <a:p>
            <a:pPr lvl="1"/>
            <a:r>
              <a:rPr lang="en-US" dirty="0"/>
              <a:t>Liturgical Rosary for the Feast of St. Margaret </a:t>
            </a:r>
            <a:r>
              <a:rPr lang="en-US" dirty="0" err="1"/>
              <a:t>Clitherow</a:t>
            </a:r>
            <a:r>
              <a:rPr lang="en-US" dirty="0"/>
              <a:t> (Glorious Mysteries)</a:t>
            </a:r>
          </a:p>
          <a:p>
            <a:pPr lvl="2"/>
            <a:r>
              <a:rPr lang="en-US" dirty="0"/>
              <a:t>Prayer intentions: Fr. </a:t>
            </a:r>
            <a:r>
              <a:rPr lang="en-US" dirty="0" err="1"/>
              <a:t>Barrent</a:t>
            </a:r>
            <a:endParaRPr lang="en-US" dirty="0"/>
          </a:p>
          <a:p>
            <a:pPr marL="914400" lvl="2" indent="0">
              <a:buNone/>
            </a:pPr>
            <a:endParaRPr lang="en-US" dirty="0"/>
          </a:p>
        </p:txBody>
      </p:sp>
      <p:pic>
        <p:nvPicPr>
          <p:cNvPr id="4" name="Picture 3">
            <a:extLst>
              <a:ext uri="{FF2B5EF4-FFF2-40B4-BE49-F238E27FC236}">
                <a16:creationId xmlns:a16="http://schemas.microsoft.com/office/drawing/2014/main" id="{2AB7F650-5197-DED7-832B-CAF4B6DBB325}"/>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1" y="0"/>
            <a:ext cx="6096000" cy="1067194"/>
          </a:xfrm>
          <a:prstGeom prst="rect">
            <a:avLst/>
          </a:prstGeom>
        </p:spPr>
      </p:pic>
      <p:pic>
        <p:nvPicPr>
          <p:cNvPr id="5" name="Picture 4">
            <a:extLst>
              <a:ext uri="{FF2B5EF4-FFF2-40B4-BE49-F238E27FC236}">
                <a16:creationId xmlns:a16="http://schemas.microsoft.com/office/drawing/2014/main" id="{C9E09946-57D3-F268-EFCC-D903C4855CD4}"/>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801438"/>
            <a:ext cx="6096000" cy="1067194"/>
          </a:xfrm>
          <a:prstGeom prst="rect">
            <a:avLst/>
          </a:prstGeom>
        </p:spPr>
      </p:pic>
      <p:pic>
        <p:nvPicPr>
          <p:cNvPr id="6" name="Picture 5">
            <a:extLst>
              <a:ext uri="{FF2B5EF4-FFF2-40B4-BE49-F238E27FC236}">
                <a16:creationId xmlns:a16="http://schemas.microsoft.com/office/drawing/2014/main" id="{1A5F6B86-3C69-0FEC-1419-8344E7554E48}"/>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52E65B2D-851C-455E-652A-97698CE903C2}"/>
              </a:ext>
            </a:extLst>
          </p:cNvPr>
          <p:cNvPicPr>
            <a:picLocks noChangeAspect="1"/>
          </p:cNvPicPr>
          <p:nvPr/>
        </p:nvPicPr>
        <p:blipFill>
          <a:blip r:embed="rId3"/>
          <a:stretch>
            <a:fillRect/>
          </a:stretch>
        </p:blipFill>
        <p:spPr>
          <a:xfrm>
            <a:off x="6095999" y="5785011"/>
            <a:ext cx="6096528" cy="1072989"/>
          </a:xfrm>
          <a:prstGeom prst="rect">
            <a:avLst/>
          </a:prstGeom>
        </p:spPr>
      </p:pic>
      <p:pic>
        <p:nvPicPr>
          <p:cNvPr id="8" name="Picture 7">
            <a:extLst>
              <a:ext uri="{FF2B5EF4-FFF2-40B4-BE49-F238E27FC236}">
                <a16:creationId xmlns:a16="http://schemas.microsoft.com/office/drawing/2014/main" id="{E598AC29-4988-CA92-BA1F-B80033C7D9A4}"/>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6417EBDC-172E-9953-0292-C29BBF6311BD}"/>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214F244D-67DF-C819-3DD2-17DEEE49DD87}"/>
              </a:ext>
            </a:extLst>
          </p:cNvPr>
          <p:cNvPicPr>
            <a:picLocks noChangeAspect="1"/>
          </p:cNvPicPr>
          <p:nvPr/>
        </p:nvPicPr>
        <p:blipFill>
          <a:blip r:embed="rId4"/>
          <a:stretch>
            <a:fillRect/>
          </a:stretch>
        </p:blipFill>
        <p:spPr>
          <a:xfrm>
            <a:off x="8942009" y="2400926"/>
            <a:ext cx="2137255" cy="3400512"/>
          </a:xfrm>
          <a:prstGeom prst="rect">
            <a:avLst/>
          </a:prstGeom>
        </p:spPr>
      </p:pic>
    </p:spTree>
    <p:extLst>
      <p:ext uri="{BB962C8B-B14F-4D97-AF65-F5344CB8AC3E}">
        <p14:creationId xmlns:p14="http://schemas.microsoft.com/office/powerpoint/2010/main" val="35805979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D6EB6-9D7C-22D7-743A-F9871D7DCB76}"/>
              </a:ext>
            </a:extLst>
          </p:cNvPr>
          <p:cNvSpPr>
            <a:spLocks noGrp="1"/>
          </p:cNvSpPr>
          <p:nvPr>
            <p:ph type="title"/>
          </p:nvPr>
        </p:nvSpPr>
        <p:spPr/>
        <p:txBody>
          <a:bodyPr>
            <a:normAutofit/>
          </a:bodyPr>
          <a:lstStyle/>
          <a:p>
            <a:r>
              <a:rPr lang="en-US" sz="3100" dirty="0"/>
              <a:t>Upcoming Event Announcements: Parish-wide Devotions and Holy Masses for March </a:t>
            </a:r>
            <a:r>
              <a:rPr lang="en-US" sz="3100"/>
              <a:t>2025 (1</a:t>
            </a:r>
            <a:r>
              <a:rPr lang="en-US" sz="3100" dirty="0"/>
              <a:t>)</a:t>
            </a:r>
            <a:endParaRPr lang="en-US" dirty="0"/>
          </a:p>
        </p:txBody>
      </p:sp>
      <p:sp>
        <p:nvSpPr>
          <p:cNvPr id="3" name="Content Placeholder 2">
            <a:extLst>
              <a:ext uri="{FF2B5EF4-FFF2-40B4-BE49-F238E27FC236}">
                <a16:creationId xmlns:a16="http://schemas.microsoft.com/office/drawing/2014/main" id="{33E4DE6D-43BB-48FB-F13C-20E6F18CF4C4}"/>
              </a:ext>
            </a:extLst>
          </p:cNvPr>
          <p:cNvSpPr>
            <a:spLocks noGrp="1"/>
          </p:cNvSpPr>
          <p:nvPr>
            <p:ph idx="1"/>
          </p:nvPr>
        </p:nvSpPr>
        <p:spPr>
          <a:xfrm>
            <a:off x="774406" y="2514401"/>
            <a:ext cx="7168115" cy="3663115"/>
          </a:xfrm>
        </p:spPr>
        <p:txBody>
          <a:bodyPr>
            <a:normAutofit/>
          </a:bodyPr>
          <a:lstStyle/>
          <a:p>
            <a:r>
              <a:rPr lang="en-US" dirty="0"/>
              <a:t>Stations of the Cross: Fridays during Lent, 5:00 p.m. (church)</a:t>
            </a:r>
          </a:p>
          <a:p>
            <a:pPr lvl="1"/>
            <a:r>
              <a:rPr lang="en-US" dirty="0"/>
              <a:t>March schedule: March 7, March 14, March 21, March 28</a:t>
            </a:r>
          </a:p>
          <a:p>
            <a:r>
              <a:rPr lang="en-US" dirty="0" err="1"/>
              <a:t>Gorzkie</a:t>
            </a:r>
            <a:r>
              <a:rPr lang="en-US" dirty="0"/>
              <a:t> Zale: Wednesdays during Lent, 5:30 p.m. (church)</a:t>
            </a:r>
          </a:p>
          <a:p>
            <a:pPr lvl="1"/>
            <a:r>
              <a:rPr lang="en-US" dirty="0"/>
              <a:t>March schedule: March 12, March 19, March 26</a:t>
            </a:r>
          </a:p>
          <a:p>
            <a:endParaRPr lang="en-US" dirty="0"/>
          </a:p>
        </p:txBody>
      </p:sp>
      <p:pic>
        <p:nvPicPr>
          <p:cNvPr id="4" name="Picture 3">
            <a:extLst>
              <a:ext uri="{FF2B5EF4-FFF2-40B4-BE49-F238E27FC236}">
                <a16:creationId xmlns:a16="http://schemas.microsoft.com/office/drawing/2014/main" id="{E60CFD41-9D8D-4A8D-8286-1B41EB3D3C53}"/>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6694"/>
            <a:ext cx="6096000" cy="1067194"/>
          </a:xfrm>
          <a:prstGeom prst="rect">
            <a:avLst/>
          </a:prstGeom>
        </p:spPr>
      </p:pic>
      <p:pic>
        <p:nvPicPr>
          <p:cNvPr id="5" name="Picture 4">
            <a:extLst>
              <a:ext uri="{FF2B5EF4-FFF2-40B4-BE49-F238E27FC236}">
                <a16:creationId xmlns:a16="http://schemas.microsoft.com/office/drawing/2014/main" id="{41A9C743-6B52-3A6A-0E7A-C905F270ED99}"/>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90806"/>
            <a:ext cx="6096000" cy="1067194"/>
          </a:xfrm>
          <a:prstGeom prst="rect">
            <a:avLst/>
          </a:prstGeom>
        </p:spPr>
      </p:pic>
      <p:pic>
        <p:nvPicPr>
          <p:cNvPr id="6" name="Picture 5">
            <a:extLst>
              <a:ext uri="{FF2B5EF4-FFF2-40B4-BE49-F238E27FC236}">
                <a16:creationId xmlns:a16="http://schemas.microsoft.com/office/drawing/2014/main" id="{1076BAC4-0FB1-FEFB-0404-0DB665D83629}"/>
              </a:ext>
            </a:extLst>
          </p:cNvPr>
          <p:cNvPicPr>
            <a:picLocks noChangeAspect="1"/>
          </p:cNvPicPr>
          <p:nvPr/>
        </p:nvPicPr>
        <p:blipFill>
          <a:blip r:embed="rId3"/>
          <a:stretch>
            <a:fillRect/>
          </a:stretch>
        </p:blipFill>
        <p:spPr>
          <a:xfrm>
            <a:off x="6096000" y="6694"/>
            <a:ext cx="6096528" cy="1072989"/>
          </a:xfrm>
          <a:prstGeom prst="rect">
            <a:avLst/>
          </a:prstGeom>
        </p:spPr>
      </p:pic>
      <p:pic>
        <p:nvPicPr>
          <p:cNvPr id="7" name="Picture 6">
            <a:extLst>
              <a:ext uri="{FF2B5EF4-FFF2-40B4-BE49-F238E27FC236}">
                <a16:creationId xmlns:a16="http://schemas.microsoft.com/office/drawing/2014/main" id="{0DA811D8-EC7B-03A3-FC2B-7BA817D75959}"/>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264" y="5790806"/>
            <a:ext cx="6096000" cy="1073888"/>
          </a:xfrm>
          <a:prstGeom prst="rect">
            <a:avLst/>
          </a:prstGeom>
        </p:spPr>
      </p:pic>
      <p:pic>
        <p:nvPicPr>
          <p:cNvPr id="8" name="Picture 7">
            <a:extLst>
              <a:ext uri="{FF2B5EF4-FFF2-40B4-BE49-F238E27FC236}">
                <a16:creationId xmlns:a16="http://schemas.microsoft.com/office/drawing/2014/main" id="{9C5F3FAD-C340-7E72-A7E2-4F32DCAD3B23}"/>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BAC61141-E7A7-1F8E-5C5E-C6F5DCCA22EF}"/>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F0D67ED0-5D40-71C7-BCF5-F024F5CAC869}"/>
              </a:ext>
            </a:extLst>
          </p:cNvPr>
          <p:cNvPicPr>
            <a:picLocks noChangeAspect="1"/>
          </p:cNvPicPr>
          <p:nvPr/>
        </p:nvPicPr>
        <p:blipFill>
          <a:blip r:embed="rId4"/>
          <a:stretch>
            <a:fillRect/>
          </a:stretch>
        </p:blipFill>
        <p:spPr>
          <a:xfrm>
            <a:off x="8313775" y="2433341"/>
            <a:ext cx="2667000" cy="3438525"/>
          </a:xfrm>
          <a:prstGeom prst="rect">
            <a:avLst/>
          </a:prstGeom>
        </p:spPr>
      </p:pic>
    </p:spTree>
    <p:extLst>
      <p:ext uri="{BB962C8B-B14F-4D97-AF65-F5344CB8AC3E}">
        <p14:creationId xmlns:p14="http://schemas.microsoft.com/office/powerpoint/2010/main" val="22978231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C2F51-662B-6FBC-EBA0-7587FCE631F0}"/>
              </a:ext>
            </a:extLst>
          </p:cNvPr>
          <p:cNvSpPr>
            <a:spLocks noGrp="1"/>
          </p:cNvSpPr>
          <p:nvPr>
            <p:ph type="title"/>
          </p:nvPr>
        </p:nvSpPr>
        <p:spPr/>
        <p:txBody>
          <a:bodyPr>
            <a:normAutofit fontScale="90000"/>
          </a:bodyPr>
          <a:lstStyle/>
          <a:p>
            <a:r>
              <a:rPr lang="en-US" sz="4400" dirty="0"/>
              <a:t>Upcoming Event Announcements: Parish-wide Devotions and Holy Masses for March 2025 (2</a:t>
            </a:r>
            <a:r>
              <a:rPr lang="en-US" dirty="0"/>
              <a:t>)</a:t>
            </a:r>
          </a:p>
        </p:txBody>
      </p:sp>
      <p:sp>
        <p:nvSpPr>
          <p:cNvPr id="3" name="Content Placeholder 2">
            <a:extLst>
              <a:ext uri="{FF2B5EF4-FFF2-40B4-BE49-F238E27FC236}">
                <a16:creationId xmlns:a16="http://schemas.microsoft.com/office/drawing/2014/main" id="{5E9545C9-2923-2674-1EA4-89295F4319E2}"/>
              </a:ext>
            </a:extLst>
          </p:cNvPr>
          <p:cNvSpPr>
            <a:spLocks noGrp="1"/>
          </p:cNvSpPr>
          <p:nvPr>
            <p:ph idx="1"/>
          </p:nvPr>
        </p:nvSpPr>
        <p:spPr>
          <a:xfrm>
            <a:off x="2647313" y="2429884"/>
            <a:ext cx="6710915" cy="3297671"/>
          </a:xfrm>
        </p:spPr>
        <p:txBody>
          <a:bodyPr>
            <a:normAutofit fontScale="92500" lnSpcReduction="10000"/>
          </a:bodyPr>
          <a:lstStyle/>
          <a:p>
            <a:r>
              <a:rPr lang="en-US" dirty="0"/>
              <a:t>Lenten talks for men and women: Mondays during Lent, 6:00 p.m. (church)</a:t>
            </a:r>
          </a:p>
          <a:p>
            <a:pPr lvl="1"/>
            <a:r>
              <a:rPr lang="en-US" dirty="0"/>
              <a:t>March schedule: March 10, March 17, March 24, March 31</a:t>
            </a:r>
          </a:p>
          <a:p>
            <a:pPr lvl="2"/>
            <a:r>
              <a:rPr lang="en-US" dirty="0"/>
              <a:t>Topic: Pope Pius XII’s encyclical on the Sacred Heart, “</a:t>
            </a:r>
            <a:r>
              <a:rPr lang="en-US" dirty="0" err="1"/>
              <a:t>Hauretis</a:t>
            </a:r>
            <a:r>
              <a:rPr lang="en-US" dirty="0"/>
              <a:t> Aquas”</a:t>
            </a:r>
          </a:p>
          <a:p>
            <a:r>
              <a:rPr lang="en-US" dirty="0"/>
              <a:t>Holy Masses for the Feast of St. Joseph: Wednesday, March 19, 2025</a:t>
            </a:r>
          </a:p>
          <a:p>
            <a:pPr lvl="1"/>
            <a:r>
              <a:rPr lang="en-US" dirty="0"/>
              <a:t>12:00 p.m. (Traditional Latin Mass)</a:t>
            </a:r>
          </a:p>
          <a:p>
            <a:pPr lvl="1"/>
            <a:r>
              <a:rPr lang="en-US" dirty="0"/>
              <a:t>6:00 p.m. </a:t>
            </a:r>
          </a:p>
        </p:txBody>
      </p:sp>
      <p:pic>
        <p:nvPicPr>
          <p:cNvPr id="4" name="Picture 3">
            <a:extLst>
              <a:ext uri="{FF2B5EF4-FFF2-40B4-BE49-F238E27FC236}">
                <a16:creationId xmlns:a16="http://schemas.microsoft.com/office/drawing/2014/main" id="{ECA67687-CA9A-4FD6-F97B-A6F81A45D197}"/>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3347"/>
            <a:ext cx="6096000" cy="1067194"/>
          </a:xfrm>
          <a:prstGeom prst="rect">
            <a:avLst/>
          </a:prstGeom>
        </p:spPr>
      </p:pic>
      <p:pic>
        <p:nvPicPr>
          <p:cNvPr id="5" name="Picture 4">
            <a:extLst>
              <a:ext uri="{FF2B5EF4-FFF2-40B4-BE49-F238E27FC236}">
                <a16:creationId xmlns:a16="http://schemas.microsoft.com/office/drawing/2014/main" id="{A8ACB7B7-5B59-5DD0-E305-9D7C05DCAD93}"/>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90806"/>
            <a:ext cx="6096000" cy="1067194"/>
          </a:xfrm>
          <a:prstGeom prst="rect">
            <a:avLst/>
          </a:prstGeom>
        </p:spPr>
      </p:pic>
      <p:pic>
        <p:nvPicPr>
          <p:cNvPr id="6" name="Picture 5">
            <a:extLst>
              <a:ext uri="{FF2B5EF4-FFF2-40B4-BE49-F238E27FC236}">
                <a16:creationId xmlns:a16="http://schemas.microsoft.com/office/drawing/2014/main" id="{10EB2C49-06C7-B15F-6C48-234DCE4DF541}"/>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94B5DDD9-C693-34B1-F602-A6E33658B707}"/>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87459"/>
            <a:ext cx="6096000" cy="1073888"/>
          </a:xfrm>
          <a:prstGeom prst="rect">
            <a:avLst/>
          </a:prstGeom>
        </p:spPr>
      </p:pic>
      <p:pic>
        <p:nvPicPr>
          <p:cNvPr id="8" name="Picture 7">
            <a:extLst>
              <a:ext uri="{FF2B5EF4-FFF2-40B4-BE49-F238E27FC236}">
                <a16:creationId xmlns:a16="http://schemas.microsoft.com/office/drawing/2014/main" id="{B871BCDB-0C7E-2B4B-61D7-299DBBAAFE09}"/>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BB307C8A-D958-5ADD-54A4-565090A3A6B1}"/>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C1645E33-AFBE-5111-52E1-B9C7A97325F9}"/>
              </a:ext>
            </a:extLst>
          </p:cNvPr>
          <p:cNvPicPr>
            <a:picLocks noChangeAspect="1"/>
          </p:cNvPicPr>
          <p:nvPr/>
        </p:nvPicPr>
        <p:blipFill>
          <a:blip r:embed="rId3"/>
          <a:stretch>
            <a:fillRect/>
          </a:stretch>
        </p:blipFill>
        <p:spPr>
          <a:xfrm>
            <a:off x="842157" y="2373326"/>
            <a:ext cx="1805156" cy="3502542"/>
          </a:xfrm>
          <a:prstGeom prst="rect">
            <a:avLst/>
          </a:prstGeom>
        </p:spPr>
      </p:pic>
      <p:pic>
        <p:nvPicPr>
          <p:cNvPr id="11" name="Picture 10">
            <a:extLst>
              <a:ext uri="{FF2B5EF4-FFF2-40B4-BE49-F238E27FC236}">
                <a16:creationId xmlns:a16="http://schemas.microsoft.com/office/drawing/2014/main" id="{5C1E94A6-80F8-1EE6-EEE5-5C1F73EC33DC}"/>
              </a:ext>
            </a:extLst>
          </p:cNvPr>
          <p:cNvPicPr>
            <a:picLocks noChangeAspect="1"/>
          </p:cNvPicPr>
          <p:nvPr/>
        </p:nvPicPr>
        <p:blipFill>
          <a:blip r:embed="rId3"/>
          <a:stretch>
            <a:fillRect/>
          </a:stretch>
        </p:blipFill>
        <p:spPr>
          <a:xfrm>
            <a:off x="9358228" y="2373326"/>
            <a:ext cx="1805156" cy="3502542"/>
          </a:xfrm>
          <a:prstGeom prst="rect">
            <a:avLst/>
          </a:prstGeom>
        </p:spPr>
      </p:pic>
    </p:spTree>
    <p:extLst>
      <p:ext uri="{BB962C8B-B14F-4D97-AF65-F5344CB8AC3E}">
        <p14:creationId xmlns:p14="http://schemas.microsoft.com/office/powerpoint/2010/main" val="39226717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DF071-10A3-694E-58A5-D3AA92E1C1E0}"/>
              </a:ext>
            </a:extLst>
          </p:cNvPr>
          <p:cNvSpPr>
            <a:spLocks noGrp="1"/>
          </p:cNvSpPr>
          <p:nvPr>
            <p:ph type="title"/>
          </p:nvPr>
        </p:nvSpPr>
        <p:spPr/>
        <p:txBody>
          <a:bodyPr>
            <a:normAutofit/>
          </a:bodyPr>
          <a:lstStyle/>
          <a:p>
            <a:r>
              <a:rPr lang="en-US" dirty="0"/>
              <a:t>Closing Prayer: </a:t>
            </a:r>
            <a:r>
              <a:rPr lang="en-US" sz="4400" kern="0" dirty="0">
                <a:effectLst/>
                <a:latin typeface="Bell MT" panose="02020503060305020303" pitchFamily="18" charset="0"/>
                <a:ea typeface="Calibri" panose="020F0502020204030204" pitchFamily="34" charset="0"/>
                <a:cs typeface="Times New Roman" panose="02020603050405020304" pitchFamily="18" charset="0"/>
              </a:rPr>
              <a:t>Memorare to Saint Joseph </a:t>
            </a:r>
            <a:endParaRPr lang="en-US" dirty="0"/>
          </a:p>
        </p:txBody>
      </p:sp>
      <p:sp>
        <p:nvSpPr>
          <p:cNvPr id="3" name="Content Placeholder 2">
            <a:extLst>
              <a:ext uri="{FF2B5EF4-FFF2-40B4-BE49-F238E27FC236}">
                <a16:creationId xmlns:a16="http://schemas.microsoft.com/office/drawing/2014/main" id="{25F13230-2F8B-6CA4-B39A-00563815C2B1}"/>
              </a:ext>
            </a:extLst>
          </p:cNvPr>
          <p:cNvSpPr>
            <a:spLocks noGrp="1"/>
          </p:cNvSpPr>
          <p:nvPr>
            <p:ph idx="1"/>
          </p:nvPr>
        </p:nvSpPr>
        <p:spPr>
          <a:xfrm>
            <a:off x="776178" y="2556932"/>
            <a:ext cx="6096000" cy="3213793"/>
          </a:xfrm>
        </p:spPr>
        <p:txBody>
          <a:bodyPr/>
          <a:lstStyle/>
          <a:p>
            <a:pPr marL="0" marR="0" indent="0">
              <a:lnSpc>
                <a:spcPct val="106000"/>
              </a:lnSpc>
              <a:spcAft>
                <a:spcPts val="800"/>
              </a:spcAft>
              <a:buNone/>
            </a:pPr>
            <a:r>
              <a:rPr lang="en-US" sz="2200" kern="0" dirty="0">
                <a:effectLst/>
                <a:latin typeface="Bell MT" panose="02020503060305020303" pitchFamily="18" charset="0"/>
                <a:ea typeface="Calibri" panose="020F0502020204030204" pitchFamily="34" charset="0"/>
                <a:cs typeface="Times New Roman" panose="02020603050405020304" pitchFamily="18" charset="0"/>
              </a:rPr>
              <a:t>Remember, O most pure spouse of the Virgin Mary, Saint Joseph, my beloved patron, that never hath it been heard that any one invoked thy patronage and sought thine aid without being comforted. Inspired by this confidence, I come to thee and fervently commend myself to thee. Ah, despise not my petition, dear foster-father of our Redeemer, but accept it graciously. Amen.</a:t>
            </a:r>
            <a:endParaRPr lang="en-US" sz="2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0FF93454-8E11-E4E4-A682-1E9B005B5478}"/>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1" y="0"/>
            <a:ext cx="6096000" cy="1067194"/>
          </a:xfrm>
          <a:prstGeom prst="rect">
            <a:avLst/>
          </a:prstGeom>
        </p:spPr>
      </p:pic>
      <p:pic>
        <p:nvPicPr>
          <p:cNvPr id="5" name="Picture 4">
            <a:extLst>
              <a:ext uri="{FF2B5EF4-FFF2-40B4-BE49-F238E27FC236}">
                <a16:creationId xmlns:a16="http://schemas.microsoft.com/office/drawing/2014/main" id="{B7EDF5EB-F972-D0C9-3746-6A65DBE74F73}"/>
              </a:ext>
            </a:extLst>
          </p:cNvPr>
          <p:cNvPicPr>
            <a:picLocks noChangeAspect="1"/>
          </p:cNvPicPr>
          <p:nvPr/>
        </p:nvPicPr>
        <p:blipFill>
          <a:blip r:embed="rId2">
            <a:duotone>
              <a:schemeClr val="accent2">
                <a:shade val="45000"/>
                <a:satMod val="135000"/>
              </a:schemeClr>
              <a:prstClr val="white"/>
            </a:duotone>
          </a:blip>
          <a:srcRect l="7675" t="69613" r="10698" b="19845"/>
          <a:stretch/>
        </p:blipFill>
        <p:spPr>
          <a:xfrm>
            <a:off x="0" y="5784112"/>
            <a:ext cx="6096000" cy="1067194"/>
          </a:xfrm>
          <a:prstGeom prst="rect">
            <a:avLst/>
          </a:prstGeom>
        </p:spPr>
      </p:pic>
      <p:pic>
        <p:nvPicPr>
          <p:cNvPr id="6" name="Picture 5">
            <a:extLst>
              <a:ext uri="{FF2B5EF4-FFF2-40B4-BE49-F238E27FC236}">
                <a16:creationId xmlns:a16="http://schemas.microsoft.com/office/drawing/2014/main" id="{81C3A4B6-AD76-43FF-8131-B89E2E9A671D}"/>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5999" y="0"/>
            <a:ext cx="6096000" cy="1073888"/>
          </a:xfrm>
          <a:prstGeom prst="rect">
            <a:avLst/>
          </a:prstGeom>
        </p:spPr>
      </p:pic>
      <p:pic>
        <p:nvPicPr>
          <p:cNvPr id="7" name="Picture 6">
            <a:extLst>
              <a:ext uri="{FF2B5EF4-FFF2-40B4-BE49-F238E27FC236}">
                <a16:creationId xmlns:a16="http://schemas.microsoft.com/office/drawing/2014/main" id="{11017083-9460-B56D-1D29-A0C27AE75F2D}"/>
              </a:ext>
            </a:extLst>
          </p:cNvPr>
          <p:cNvPicPr>
            <a:picLocks noChangeAspect="1"/>
          </p:cNvPicPr>
          <p:nvPr/>
        </p:nvPicPr>
        <p:blipFill>
          <a:blip r:embed="rId2">
            <a:duotone>
              <a:schemeClr val="accent2">
                <a:shade val="45000"/>
                <a:satMod val="135000"/>
              </a:schemeClr>
              <a:prstClr val="white"/>
            </a:duotone>
          </a:blip>
          <a:srcRect l="7965" t="79924" r="10232" b="11163"/>
          <a:stretch/>
        </p:blipFill>
        <p:spPr>
          <a:xfrm>
            <a:off x="6096000" y="5784112"/>
            <a:ext cx="6096000" cy="1073888"/>
          </a:xfrm>
          <a:prstGeom prst="rect">
            <a:avLst/>
          </a:prstGeom>
        </p:spPr>
      </p:pic>
      <p:pic>
        <p:nvPicPr>
          <p:cNvPr id="8" name="Picture 7">
            <a:extLst>
              <a:ext uri="{FF2B5EF4-FFF2-40B4-BE49-F238E27FC236}">
                <a16:creationId xmlns:a16="http://schemas.microsoft.com/office/drawing/2014/main" id="{2EF27FF8-FA73-5CE6-AEB7-640B996D4500}"/>
              </a:ext>
            </a:extLst>
          </p:cNvPr>
          <p:cNvPicPr>
            <a:picLocks noChangeAspect="1"/>
          </p:cNvPicPr>
          <p:nvPr/>
        </p:nvPicPr>
        <p:blipFill>
          <a:blip r:embed="rId2">
            <a:duotone>
              <a:schemeClr val="accent2">
                <a:shade val="45000"/>
                <a:satMod val="135000"/>
              </a:schemeClr>
              <a:prstClr val="white"/>
            </a:duotone>
          </a:blip>
          <a:srcRect l="6503" t="40155" r="9775" b="51605"/>
          <a:stretch/>
        </p:blipFill>
        <p:spPr>
          <a:xfrm rot="16200000">
            <a:off x="-2080831" y="3161412"/>
            <a:ext cx="4726765" cy="565103"/>
          </a:xfrm>
          <a:prstGeom prst="rect">
            <a:avLst/>
          </a:prstGeom>
        </p:spPr>
      </p:pic>
      <p:pic>
        <p:nvPicPr>
          <p:cNvPr id="9" name="Picture 8">
            <a:extLst>
              <a:ext uri="{FF2B5EF4-FFF2-40B4-BE49-F238E27FC236}">
                <a16:creationId xmlns:a16="http://schemas.microsoft.com/office/drawing/2014/main" id="{E1A673FC-12D4-7BE8-A84D-F5380F2625B0}"/>
              </a:ext>
            </a:extLst>
          </p:cNvPr>
          <p:cNvPicPr>
            <a:picLocks noChangeAspect="1"/>
          </p:cNvPicPr>
          <p:nvPr/>
        </p:nvPicPr>
        <p:blipFill>
          <a:blip r:embed="rId2">
            <a:duotone>
              <a:schemeClr val="accent2">
                <a:shade val="45000"/>
                <a:satMod val="135000"/>
              </a:schemeClr>
              <a:prstClr val="white"/>
            </a:duotone>
          </a:blip>
          <a:srcRect l="6245" t="48837" r="8743" b="42636"/>
          <a:stretch/>
        </p:blipFill>
        <p:spPr>
          <a:xfrm rot="16200000">
            <a:off x="9536223" y="3124987"/>
            <a:ext cx="4726765" cy="584790"/>
          </a:xfrm>
          <a:prstGeom prst="rect">
            <a:avLst/>
          </a:prstGeom>
        </p:spPr>
      </p:pic>
      <p:pic>
        <p:nvPicPr>
          <p:cNvPr id="10" name="Picture 9">
            <a:extLst>
              <a:ext uri="{FF2B5EF4-FFF2-40B4-BE49-F238E27FC236}">
                <a16:creationId xmlns:a16="http://schemas.microsoft.com/office/drawing/2014/main" id="{1573182E-091D-1E9A-6A71-34B8B630C8E2}"/>
              </a:ext>
            </a:extLst>
          </p:cNvPr>
          <p:cNvPicPr>
            <a:picLocks noChangeAspect="1"/>
          </p:cNvPicPr>
          <p:nvPr/>
        </p:nvPicPr>
        <p:blipFill>
          <a:blip r:embed="rId3"/>
          <a:stretch>
            <a:fillRect/>
          </a:stretch>
        </p:blipFill>
        <p:spPr>
          <a:xfrm>
            <a:off x="6791566" y="2498730"/>
            <a:ext cx="4478946" cy="3289572"/>
          </a:xfrm>
          <a:prstGeom prst="rect">
            <a:avLst/>
          </a:prstGeom>
        </p:spPr>
      </p:pic>
    </p:spTree>
    <p:extLst>
      <p:ext uri="{BB962C8B-B14F-4D97-AF65-F5344CB8AC3E}">
        <p14:creationId xmlns:p14="http://schemas.microsoft.com/office/powerpoint/2010/main" val="41626206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337</TotalTime>
  <Words>4608</Words>
  <Application>Microsoft Office PowerPoint</Application>
  <PresentationFormat>Widescreen</PresentationFormat>
  <Paragraphs>232</Paragraphs>
  <Slides>34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Bell MT</vt:lpstr>
      <vt:lpstr>Calibri</vt:lpstr>
      <vt:lpstr>Courier New</vt:lpstr>
      <vt:lpstr>Garamond</vt:lpstr>
      <vt:lpstr>Symbol</vt:lpstr>
      <vt:lpstr>Organic</vt:lpstr>
      <vt:lpstr> Guild Meeting 3</vt:lpstr>
      <vt:lpstr>Two Hearts Guild Meeting 3 Outline</vt:lpstr>
      <vt:lpstr>Opening Prayer 1: Prayer to St. Joseph</vt:lpstr>
      <vt:lpstr>Opening Prayer 2: Angelus of St. Joseph</vt:lpstr>
      <vt:lpstr>Why is March celebrated as the month of St. Joseph?</vt:lpstr>
      <vt:lpstr>Who is St. Joseph? (1)</vt:lpstr>
      <vt:lpstr>Who is St. Joseph? (2)</vt:lpstr>
      <vt:lpstr>Why do we honor  St. Joseph?</vt:lpstr>
      <vt:lpstr>What does St. Joseph teach us about honoring Jesus and Mother Mary?</vt:lpstr>
      <vt:lpstr>What is the Chaste Heart of St. Joseph?</vt:lpstr>
      <vt:lpstr>How did St. Francis de Sales live out devotion to St. Joseph?</vt:lpstr>
      <vt:lpstr>How did St. Margaret Mary Alacoque practice devotion to the Sacred Heart like St. Joseph? How might we imitate her in honoring the Sacred Heart like St. Joseph?</vt:lpstr>
      <vt:lpstr>Why is devotion to St. Joseph part of devotion to the Two Hearts? What is the “Three Hearts” devotion?</vt:lpstr>
      <vt:lpstr>Why is the holy priesthood connected to St. Joseph? How might we honor the spiritual fatherhood of our priests on St. Joseph’s Day? (1)</vt:lpstr>
      <vt:lpstr>Why is the holy priesthood connected to St. Joseph? How might we honor the spiritual fatherhood of our priests on St. Joseph’s Day? (2)</vt:lpstr>
      <vt:lpstr>Why is the holy priesthood connected to St. Joseph? How might we honor the spiritual fatherhood of our priests on St. Joseph’s Day? (3)</vt:lpstr>
      <vt:lpstr>How might the Seven Sisters Apostolate honor St. Joseph? (1)</vt:lpstr>
      <vt:lpstr>How might the Seven Sisters Apostolate honor St. Joseph? (2)</vt:lpstr>
      <vt:lpstr>How might the Fasting Brothers Apostolate honor St. Joseph?</vt:lpstr>
      <vt:lpstr>How did St. Joseph live out the virtue of faith? (1)</vt:lpstr>
      <vt:lpstr>How did St. Joseph live out the virtue of faith? (2)</vt:lpstr>
      <vt:lpstr>Why should we practice the virtue of faith in March, and how can we imitate St. Joseph in living out this virtue?</vt:lpstr>
      <vt:lpstr>What is the Litany of St. Joseph? How does it compare to the Litany of the Sacred Heart or the Litany of Loreto?</vt:lpstr>
      <vt:lpstr>Who is St. Teresa Margaret of the Sacred Heart? What does she teach us about living out devotion to the Two Hearts?</vt:lpstr>
      <vt:lpstr>Which spiritual practices are used to venerate St. Joseph?</vt:lpstr>
      <vt:lpstr>What is consecration to St. Joseph? What does it entail to fulfill it?</vt:lpstr>
      <vt:lpstr>How did devotion to St. Joseph begin? How did it come to be connected to Sacred Heart/Immaculate Heart devotion(s)?</vt:lpstr>
      <vt:lpstr>Who are some additional saints who had special devotions to St. Joseph? (1)</vt:lpstr>
      <vt:lpstr>Who are some additional saints who had special devotions to St. Joseph? (2)</vt:lpstr>
      <vt:lpstr>Upcoming Event Announcements: April 2025 First Friday Holy Masses &amp; Two Hearts Guild Meeting</vt:lpstr>
      <vt:lpstr>Upcoming Event Announcements: March 2025 Liturgical Rosary Prayer Group Sessions</vt:lpstr>
      <vt:lpstr>Upcoming Event Announcements: Parish-wide Devotions and Holy Masses for March 2025 (1)</vt:lpstr>
      <vt:lpstr>Upcoming Event Announcements: Parish-wide Devotions and Holy Masses for March 2025 (2)</vt:lpstr>
      <vt:lpstr>Closing Prayer: Memorare to Saint Joseph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114</cp:revision>
  <dcterms:created xsi:type="dcterms:W3CDTF">2025-02-19T15:34:45Z</dcterms:created>
  <dcterms:modified xsi:type="dcterms:W3CDTF">2025-03-04T19:47:31Z</dcterms:modified>
</cp:coreProperties>
</file>