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2" r:id="rId5"/>
    <p:sldId id="261" r:id="rId6"/>
    <p:sldId id="263" r:id="rId7"/>
    <p:sldId id="267" r:id="rId8"/>
    <p:sldId id="280" r:id="rId9"/>
    <p:sldId id="268" r:id="rId10"/>
    <p:sldId id="269" r:id="rId11"/>
    <p:sldId id="266" r:id="rId12"/>
    <p:sldId id="282" r:id="rId13"/>
    <p:sldId id="260" r:id="rId14"/>
    <p:sldId id="265" r:id="rId15"/>
    <p:sldId id="271" r:id="rId16"/>
    <p:sldId id="270" r:id="rId17"/>
    <p:sldId id="272" r:id="rId18"/>
    <p:sldId id="273" r:id="rId19"/>
    <p:sldId id="274" r:id="rId20"/>
    <p:sldId id="264" r:id="rId21"/>
    <p:sldId id="275" r:id="rId22"/>
    <p:sldId id="278" r:id="rId23"/>
    <p:sldId id="279" r:id="rId24"/>
    <p:sldId id="276" r:id="rId25"/>
    <p:sldId id="277" r:id="rId26"/>
    <p:sldId id="283" r:id="rId27"/>
    <p:sldId id="284" r:id="rId28"/>
    <p:sldId id="285" r:id="rId29"/>
    <p:sldId id="281" r:id="rId30"/>
    <p:sldId id="257"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41" autoAdjust="0"/>
    <p:restoredTop sz="94660"/>
  </p:normalViewPr>
  <p:slideViewPr>
    <p:cSldViewPr snapToGrid="0">
      <p:cViewPr varScale="1">
        <p:scale>
          <a:sx n="60" d="100"/>
          <a:sy n="60" d="100"/>
        </p:scale>
        <p:origin x="95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C6168ABA-2B67-4687-94AA-F10614510C1A}" type="datetimeFigureOut">
              <a:rPr lang="en-US" smtClean="0"/>
              <a:t>2/7/2025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1D1A423A-25CA-4A71-B845-020FE5EC0EF1}"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36668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168ABA-2B67-4687-94AA-F10614510C1A}" type="datetimeFigureOut">
              <a:rPr lang="en-US" smtClean="0"/>
              <a:t>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1A423A-25CA-4A71-B845-020FE5EC0EF1}" type="slidenum">
              <a:rPr lang="en-US" smtClean="0"/>
              <a:t>‹#›</a:t>
            </a:fld>
            <a:endParaRPr lang="en-US"/>
          </a:p>
        </p:txBody>
      </p:sp>
    </p:spTree>
    <p:extLst>
      <p:ext uri="{BB962C8B-B14F-4D97-AF65-F5344CB8AC3E}">
        <p14:creationId xmlns:p14="http://schemas.microsoft.com/office/powerpoint/2010/main" val="2380120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6168ABA-2B67-4687-94AA-F10614510C1A}" type="datetimeFigureOut">
              <a:rPr lang="en-US" smtClean="0"/>
              <a:t>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1A423A-25CA-4A71-B845-020FE5EC0EF1}"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27324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6168ABA-2B67-4687-94AA-F10614510C1A}" type="datetimeFigureOut">
              <a:rPr lang="en-US" smtClean="0"/>
              <a:t>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1A423A-25CA-4A71-B845-020FE5EC0EF1}" type="slidenum">
              <a:rPr lang="en-US" smtClean="0"/>
              <a:t>‹#›</a:t>
            </a:fld>
            <a:endParaRPr lang="en-US"/>
          </a:p>
        </p:txBody>
      </p:sp>
    </p:spTree>
    <p:extLst>
      <p:ext uri="{BB962C8B-B14F-4D97-AF65-F5344CB8AC3E}">
        <p14:creationId xmlns:p14="http://schemas.microsoft.com/office/powerpoint/2010/main" val="1578473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6168ABA-2B67-4687-94AA-F10614510C1A}" type="datetimeFigureOut">
              <a:rPr lang="en-US" smtClean="0"/>
              <a:t>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1A423A-25CA-4A71-B845-020FE5EC0EF1}"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584050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6168ABA-2B67-4687-94AA-F10614510C1A}" type="datetimeFigureOut">
              <a:rPr lang="en-US" smtClean="0"/>
              <a:t>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1A423A-25CA-4A71-B845-020FE5EC0EF1}"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73030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168ABA-2B67-4687-94AA-F10614510C1A}" type="datetimeFigureOut">
              <a:rPr lang="en-US" smtClean="0"/>
              <a:t>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1A423A-25CA-4A71-B845-020FE5EC0EF1}" type="slidenum">
              <a:rPr lang="en-US" smtClean="0"/>
              <a:t>‹#›</a:t>
            </a:fld>
            <a:endParaRPr lang="en-US"/>
          </a:p>
        </p:txBody>
      </p:sp>
    </p:spTree>
    <p:extLst>
      <p:ext uri="{BB962C8B-B14F-4D97-AF65-F5344CB8AC3E}">
        <p14:creationId xmlns:p14="http://schemas.microsoft.com/office/powerpoint/2010/main" val="3427545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6168ABA-2B67-4687-94AA-F10614510C1A}" type="datetimeFigureOut">
              <a:rPr lang="en-US" smtClean="0"/>
              <a:t>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1A423A-25CA-4A71-B845-020FE5EC0EF1}"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0594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6168ABA-2B67-4687-94AA-F10614510C1A}" type="datetimeFigureOut">
              <a:rPr lang="en-US" smtClean="0"/>
              <a:t>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1A423A-25CA-4A71-B845-020FE5EC0EF1}" type="slidenum">
              <a:rPr lang="en-US" smtClean="0"/>
              <a:t>‹#›</a:t>
            </a:fld>
            <a:endParaRPr lang="en-US"/>
          </a:p>
        </p:txBody>
      </p:sp>
    </p:spTree>
    <p:extLst>
      <p:ext uri="{BB962C8B-B14F-4D97-AF65-F5344CB8AC3E}">
        <p14:creationId xmlns:p14="http://schemas.microsoft.com/office/powerpoint/2010/main" val="1225563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6168ABA-2B67-4687-94AA-F10614510C1A}" type="datetimeFigureOut">
              <a:rPr lang="en-US" smtClean="0"/>
              <a:t>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1A423A-25CA-4A71-B845-020FE5EC0EF1}" type="slidenum">
              <a:rPr lang="en-US" smtClean="0"/>
              <a:t>‹#›</a:t>
            </a:fld>
            <a:endParaRPr lang="en-US"/>
          </a:p>
        </p:txBody>
      </p:sp>
    </p:spTree>
    <p:extLst>
      <p:ext uri="{BB962C8B-B14F-4D97-AF65-F5344CB8AC3E}">
        <p14:creationId xmlns:p14="http://schemas.microsoft.com/office/powerpoint/2010/main" val="1340975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6168ABA-2B67-4687-94AA-F10614510C1A}" type="datetimeFigureOut">
              <a:rPr lang="en-US" smtClean="0"/>
              <a:t>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1A423A-25CA-4A71-B845-020FE5EC0EF1}"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359718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6168ABA-2B67-4687-94AA-F10614510C1A}" type="datetimeFigureOut">
              <a:rPr lang="en-US" smtClean="0"/>
              <a:t>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1A423A-25CA-4A71-B845-020FE5EC0EF1}"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042819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6168ABA-2B67-4687-94AA-F10614510C1A}" type="datetimeFigureOut">
              <a:rPr lang="en-US" smtClean="0"/>
              <a:t>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1A423A-25CA-4A71-B845-020FE5EC0EF1}" type="slidenum">
              <a:rPr lang="en-US" smtClean="0"/>
              <a:t>‹#›</a:t>
            </a:fld>
            <a:endParaRPr lang="en-US"/>
          </a:p>
        </p:txBody>
      </p:sp>
    </p:spTree>
    <p:extLst>
      <p:ext uri="{BB962C8B-B14F-4D97-AF65-F5344CB8AC3E}">
        <p14:creationId xmlns:p14="http://schemas.microsoft.com/office/powerpoint/2010/main" val="37899269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6168ABA-2B67-4687-94AA-F10614510C1A}" type="datetimeFigureOut">
              <a:rPr lang="en-US" smtClean="0"/>
              <a:t>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1A423A-25CA-4A71-B845-020FE5EC0EF1}"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188998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6168ABA-2B67-4687-94AA-F10614510C1A}" type="datetimeFigureOut">
              <a:rPr lang="en-US" smtClean="0"/>
              <a:t>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1A423A-25CA-4A71-B845-020FE5EC0EF1}"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237177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168ABA-2B67-4687-94AA-F10614510C1A}" type="datetimeFigureOut">
              <a:rPr lang="en-US" smtClean="0"/>
              <a:t>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1A423A-25CA-4A71-B845-020FE5EC0EF1}"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22870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168ABA-2B67-4687-94AA-F10614510C1A}" type="datetimeFigureOut">
              <a:rPr lang="en-US" smtClean="0"/>
              <a:t>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1A423A-25CA-4A71-B845-020FE5EC0EF1}"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70955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6168ABA-2B67-4687-94AA-F10614510C1A}" type="datetimeFigureOut">
              <a:rPr lang="en-US" smtClean="0"/>
              <a:t>2/7/2025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D1A423A-25CA-4A71-B845-020FE5EC0EF1}" type="slidenum">
              <a:rPr lang="en-US" smtClean="0"/>
              <a:t>‹#›</a:t>
            </a:fld>
            <a:endParaRPr lang="en-US"/>
          </a:p>
        </p:txBody>
      </p:sp>
    </p:spTree>
    <p:extLst>
      <p:ext uri="{BB962C8B-B14F-4D97-AF65-F5344CB8AC3E}">
        <p14:creationId xmlns:p14="http://schemas.microsoft.com/office/powerpoint/2010/main" val="1799790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8B8F5-4B1D-14C3-1EBE-28160C98FC0F}"/>
              </a:ext>
            </a:extLst>
          </p:cNvPr>
          <p:cNvSpPr>
            <a:spLocks noGrp="1"/>
          </p:cNvSpPr>
          <p:nvPr>
            <p:ph type="ctrTitle"/>
          </p:nvPr>
        </p:nvSpPr>
        <p:spPr/>
        <p:txBody>
          <a:bodyPr/>
          <a:lstStyle/>
          <a:p>
            <a:r>
              <a:rPr lang="en-US" dirty="0"/>
              <a:t>Two Hearts Guild Meeting 2</a:t>
            </a:r>
          </a:p>
        </p:txBody>
      </p:sp>
      <p:sp>
        <p:nvSpPr>
          <p:cNvPr id="3" name="Subtitle 2">
            <a:extLst>
              <a:ext uri="{FF2B5EF4-FFF2-40B4-BE49-F238E27FC236}">
                <a16:creationId xmlns:a16="http://schemas.microsoft.com/office/drawing/2014/main" id="{F23B32A9-7BB2-FDF9-0EED-BCA53882385F}"/>
              </a:ext>
            </a:extLst>
          </p:cNvPr>
          <p:cNvSpPr>
            <a:spLocks noGrp="1"/>
          </p:cNvSpPr>
          <p:nvPr>
            <p:ph type="subTitle" idx="1"/>
          </p:nvPr>
        </p:nvSpPr>
        <p:spPr/>
        <p:txBody>
          <a:bodyPr/>
          <a:lstStyle/>
          <a:p>
            <a:r>
              <a:rPr lang="en-US" dirty="0"/>
              <a:t>Friday, February 7, 2025</a:t>
            </a:r>
          </a:p>
          <a:p>
            <a:r>
              <a:rPr lang="en-US" dirty="0"/>
              <a:t>Katie Sadakierski</a:t>
            </a:r>
          </a:p>
        </p:txBody>
      </p:sp>
      <p:pic>
        <p:nvPicPr>
          <p:cNvPr id="5" name="Picture 4">
            <a:extLst>
              <a:ext uri="{FF2B5EF4-FFF2-40B4-BE49-F238E27FC236}">
                <a16:creationId xmlns:a16="http://schemas.microsoft.com/office/drawing/2014/main" id="{99725152-3B02-07A2-840A-FF1D9BCE80DA}"/>
              </a:ext>
            </a:extLst>
          </p:cNvPr>
          <p:cNvPicPr>
            <a:picLocks noChangeAspect="1"/>
          </p:cNvPicPr>
          <p:nvPr/>
        </p:nvPicPr>
        <p:blipFill>
          <a:blip r:embed="rId2"/>
          <a:stretch>
            <a:fillRect/>
          </a:stretch>
        </p:blipFill>
        <p:spPr>
          <a:xfrm>
            <a:off x="0" y="5123"/>
            <a:ext cx="3486627" cy="6852877"/>
          </a:xfrm>
          <a:prstGeom prst="rect">
            <a:avLst/>
          </a:prstGeom>
        </p:spPr>
      </p:pic>
      <p:pic>
        <p:nvPicPr>
          <p:cNvPr id="6" name="Picture 5">
            <a:extLst>
              <a:ext uri="{FF2B5EF4-FFF2-40B4-BE49-F238E27FC236}">
                <a16:creationId xmlns:a16="http://schemas.microsoft.com/office/drawing/2014/main" id="{19993699-32BE-8A69-A986-9F3ABE14B8D3}"/>
              </a:ext>
            </a:extLst>
          </p:cNvPr>
          <p:cNvPicPr>
            <a:picLocks noChangeAspect="1"/>
          </p:cNvPicPr>
          <p:nvPr/>
        </p:nvPicPr>
        <p:blipFill>
          <a:blip r:embed="rId2"/>
          <a:stretch>
            <a:fillRect/>
          </a:stretch>
        </p:blipFill>
        <p:spPr>
          <a:xfrm>
            <a:off x="8705373" y="5123"/>
            <a:ext cx="3486627" cy="6852877"/>
          </a:xfrm>
          <a:prstGeom prst="rect">
            <a:avLst/>
          </a:prstGeom>
        </p:spPr>
      </p:pic>
      <p:pic>
        <p:nvPicPr>
          <p:cNvPr id="8" name="Picture 7">
            <a:extLst>
              <a:ext uri="{FF2B5EF4-FFF2-40B4-BE49-F238E27FC236}">
                <a16:creationId xmlns:a16="http://schemas.microsoft.com/office/drawing/2014/main" id="{D9492CB5-2E09-82B6-C345-E283680D8BD7}"/>
              </a:ext>
            </a:extLst>
          </p:cNvPr>
          <p:cNvPicPr>
            <a:picLocks noChangeAspect="1"/>
          </p:cNvPicPr>
          <p:nvPr/>
        </p:nvPicPr>
        <p:blipFill>
          <a:blip r:embed="rId3">
            <a:duotone>
              <a:schemeClr val="accent4">
                <a:shade val="45000"/>
                <a:satMod val="135000"/>
              </a:schemeClr>
              <a:prstClr val="white"/>
            </a:duotone>
          </a:blip>
          <a:srcRect l="11230" t="21254" r="9951" b="56085"/>
          <a:stretch/>
        </p:blipFill>
        <p:spPr>
          <a:xfrm>
            <a:off x="3486628" y="5542321"/>
            <a:ext cx="5218743" cy="1320802"/>
          </a:xfrm>
          <a:prstGeom prst="rect">
            <a:avLst/>
          </a:prstGeom>
        </p:spPr>
      </p:pic>
      <p:pic>
        <p:nvPicPr>
          <p:cNvPr id="4" name="Picture 3">
            <a:extLst>
              <a:ext uri="{FF2B5EF4-FFF2-40B4-BE49-F238E27FC236}">
                <a16:creationId xmlns:a16="http://schemas.microsoft.com/office/drawing/2014/main" id="{C8AB1541-FC7B-BB97-AC12-5A75EF64C05C}"/>
              </a:ext>
            </a:extLst>
          </p:cNvPr>
          <p:cNvPicPr>
            <a:picLocks noChangeAspect="1"/>
          </p:cNvPicPr>
          <p:nvPr/>
        </p:nvPicPr>
        <p:blipFill>
          <a:blip r:embed="rId4"/>
          <a:stretch>
            <a:fillRect/>
          </a:stretch>
        </p:blipFill>
        <p:spPr>
          <a:xfrm>
            <a:off x="5353111" y="4467427"/>
            <a:ext cx="1485780" cy="2091109"/>
          </a:xfrm>
          <a:prstGeom prst="rect">
            <a:avLst/>
          </a:prstGeom>
        </p:spPr>
      </p:pic>
      <p:pic>
        <p:nvPicPr>
          <p:cNvPr id="9" name="Picture 8">
            <a:extLst>
              <a:ext uri="{FF2B5EF4-FFF2-40B4-BE49-F238E27FC236}">
                <a16:creationId xmlns:a16="http://schemas.microsoft.com/office/drawing/2014/main" id="{F1A78A93-A148-3313-DBBA-5F2E47FC76B8}"/>
              </a:ext>
            </a:extLst>
          </p:cNvPr>
          <p:cNvPicPr>
            <a:picLocks noChangeAspect="1"/>
          </p:cNvPicPr>
          <p:nvPr/>
        </p:nvPicPr>
        <p:blipFill>
          <a:blip r:embed="rId5">
            <a:duotone>
              <a:schemeClr val="accent4">
                <a:shade val="45000"/>
                <a:satMod val="135000"/>
              </a:schemeClr>
              <a:prstClr val="white"/>
            </a:duotone>
          </a:blip>
          <a:srcRect l="14020" t="27391" r="13573" b="32843"/>
          <a:stretch/>
        </p:blipFill>
        <p:spPr>
          <a:xfrm>
            <a:off x="3486626" y="0"/>
            <a:ext cx="5218745" cy="1777996"/>
          </a:xfrm>
          <a:prstGeom prst="rect">
            <a:avLst/>
          </a:prstGeom>
        </p:spPr>
      </p:pic>
    </p:spTree>
    <p:extLst>
      <p:ext uri="{BB962C8B-B14F-4D97-AF65-F5344CB8AC3E}">
        <p14:creationId xmlns:p14="http://schemas.microsoft.com/office/powerpoint/2010/main" val="2886508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0116D-8FEA-CB6C-E230-478530376D60}"/>
              </a:ext>
            </a:extLst>
          </p:cNvPr>
          <p:cNvSpPr>
            <a:spLocks noGrp="1"/>
          </p:cNvSpPr>
          <p:nvPr>
            <p:ph type="title"/>
          </p:nvPr>
        </p:nvSpPr>
        <p:spPr/>
        <p:txBody>
          <a:bodyPr/>
          <a:lstStyle/>
          <a:p>
            <a:r>
              <a:rPr lang="en-US" dirty="0"/>
              <a:t>Outline: Two Hearts Guild Meeting 2</a:t>
            </a:r>
          </a:p>
        </p:txBody>
      </p:sp>
      <p:sp>
        <p:nvSpPr>
          <p:cNvPr id="3" name="Content Placeholder 2">
            <a:extLst>
              <a:ext uri="{FF2B5EF4-FFF2-40B4-BE49-F238E27FC236}">
                <a16:creationId xmlns:a16="http://schemas.microsoft.com/office/drawing/2014/main" id="{73889E08-3326-4F87-0E32-5603E703DA22}"/>
              </a:ext>
            </a:extLst>
          </p:cNvPr>
          <p:cNvSpPr>
            <a:spLocks noGrp="1"/>
          </p:cNvSpPr>
          <p:nvPr>
            <p:ph idx="1"/>
          </p:nvPr>
        </p:nvSpPr>
        <p:spPr>
          <a:xfrm>
            <a:off x="785038" y="2471281"/>
            <a:ext cx="6423836" cy="3345844"/>
          </a:xfrm>
        </p:spPr>
        <p:txBody>
          <a:bodyPr>
            <a:normAutofit fontScale="85000" lnSpcReduction="10000"/>
          </a:bodyPr>
          <a:lstStyle/>
          <a:p>
            <a:r>
              <a:rPr lang="en-US" dirty="0"/>
              <a:t>Opening prayer</a:t>
            </a:r>
          </a:p>
          <a:p>
            <a:r>
              <a:rPr lang="en-US" dirty="0"/>
              <a:t>Presentation</a:t>
            </a:r>
          </a:p>
          <a:p>
            <a:pPr lvl="1"/>
            <a:r>
              <a:rPr lang="en-US" dirty="0"/>
              <a:t>I. St. Margaret Mary and priestly devotions to the Holy Family, Sacred Heart, and Immaculate Heart</a:t>
            </a:r>
          </a:p>
          <a:p>
            <a:pPr lvl="1"/>
            <a:r>
              <a:rPr lang="en-US" dirty="0"/>
              <a:t>II. The virtue of charity: consoling the Two Hearts</a:t>
            </a:r>
          </a:p>
          <a:p>
            <a:pPr lvl="1"/>
            <a:r>
              <a:rPr lang="en-US" dirty="0"/>
              <a:t>III. Exercising devotion to the Holy Family and Two Hearts</a:t>
            </a:r>
          </a:p>
          <a:p>
            <a:r>
              <a:rPr lang="en-US" dirty="0"/>
              <a:t>Announcements</a:t>
            </a:r>
          </a:p>
          <a:p>
            <a:r>
              <a:rPr lang="en-US" dirty="0"/>
              <a:t>Closing prayer</a:t>
            </a:r>
          </a:p>
          <a:p>
            <a:r>
              <a:rPr lang="en-US" dirty="0"/>
              <a:t>Q &amp; A</a:t>
            </a:r>
          </a:p>
        </p:txBody>
      </p:sp>
      <p:pic>
        <p:nvPicPr>
          <p:cNvPr id="4" name="Picture 3">
            <a:extLst>
              <a:ext uri="{FF2B5EF4-FFF2-40B4-BE49-F238E27FC236}">
                <a16:creationId xmlns:a16="http://schemas.microsoft.com/office/drawing/2014/main" id="{BD49A8DD-8710-DCBD-6685-E96019313CDB}"/>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1" y="0"/>
            <a:ext cx="6096001" cy="982132"/>
          </a:xfrm>
          <a:prstGeom prst="rect">
            <a:avLst/>
          </a:prstGeom>
        </p:spPr>
      </p:pic>
      <p:pic>
        <p:nvPicPr>
          <p:cNvPr id="6" name="Picture 5">
            <a:extLst>
              <a:ext uri="{FF2B5EF4-FFF2-40B4-BE49-F238E27FC236}">
                <a16:creationId xmlns:a16="http://schemas.microsoft.com/office/drawing/2014/main" id="{173508AD-4E40-A7FA-2014-08B116B02F99}"/>
              </a:ext>
            </a:extLst>
          </p:cNvPr>
          <p:cNvPicPr>
            <a:picLocks noChangeAspect="1"/>
          </p:cNvPicPr>
          <p:nvPr/>
        </p:nvPicPr>
        <p:blipFill>
          <a:blip r:embed="rId2">
            <a:duotone>
              <a:schemeClr val="accent4">
                <a:shade val="45000"/>
                <a:satMod val="135000"/>
              </a:schemeClr>
              <a:prstClr val="white"/>
            </a:duotone>
          </a:blip>
          <a:srcRect l="11765" t="46450" r="8930" b="30704"/>
          <a:stretch/>
        </p:blipFill>
        <p:spPr>
          <a:xfrm>
            <a:off x="6095999" y="0"/>
            <a:ext cx="6096001" cy="925030"/>
          </a:xfrm>
          <a:prstGeom prst="rect">
            <a:avLst/>
          </a:prstGeom>
        </p:spPr>
      </p:pic>
      <p:pic>
        <p:nvPicPr>
          <p:cNvPr id="7" name="Picture 6">
            <a:extLst>
              <a:ext uri="{FF2B5EF4-FFF2-40B4-BE49-F238E27FC236}">
                <a16:creationId xmlns:a16="http://schemas.microsoft.com/office/drawing/2014/main" id="{C27FC02C-E69A-EE85-ACF6-E90681C183FC}"/>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2133207" y="3115337"/>
            <a:ext cx="4893736" cy="627323"/>
          </a:xfrm>
          <a:prstGeom prst="rect">
            <a:avLst/>
          </a:prstGeom>
        </p:spPr>
      </p:pic>
      <p:pic>
        <p:nvPicPr>
          <p:cNvPr id="8" name="Picture 7">
            <a:extLst>
              <a:ext uri="{FF2B5EF4-FFF2-40B4-BE49-F238E27FC236}">
                <a16:creationId xmlns:a16="http://schemas.microsoft.com/office/drawing/2014/main" id="{81C59D73-1947-74FF-6EBD-E31FB52071BB}"/>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2" y="5875868"/>
            <a:ext cx="6096001" cy="982132"/>
          </a:xfrm>
          <a:prstGeom prst="rect">
            <a:avLst/>
          </a:prstGeom>
        </p:spPr>
      </p:pic>
      <p:pic>
        <p:nvPicPr>
          <p:cNvPr id="9" name="Picture 8">
            <a:extLst>
              <a:ext uri="{FF2B5EF4-FFF2-40B4-BE49-F238E27FC236}">
                <a16:creationId xmlns:a16="http://schemas.microsoft.com/office/drawing/2014/main" id="{2E6B0AF6-8606-681C-842F-ECBF0739D373}"/>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9402920" y="3086787"/>
            <a:ext cx="4950836" cy="627323"/>
          </a:xfrm>
          <a:prstGeom prst="rect">
            <a:avLst/>
          </a:prstGeom>
        </p:spPr>
      </p:pic>
      <p:pic>
        <p:nvPicPr>
          <p:cNvPr id="10" name="Picture 9">
            <a:extLst>
              <a:ext uri="{FF2B5EF4-FFF2-40B4-BE49-F238E27FC236}">
                <a16:creationId xmlns:a16="http://schemas.microsoft.com/office/drawing/2014/main" id="{4F667D31-C577-7484-0037-C0BBFE605FD8}"/>
              </a:ext>
            </a:extLst>
          </p:cNvPr>
          <p:cNvPicPr>
            <a:picLocks noChangeAspect="1"/>
          </p:cNvPicPr>
          <p:nvPr/>
        </p:nvPicPr>
        <p:blipFill>
          <a:blip r:embed="rId3">
            <a:duotone>
              <a:schemeClr val="accent4">
                <a:shade val="45000"/>
                <a:satMod val="135000"/>
              </a:schemeClr>
              <a:prstClr val="white"/>
            </a:duotone>
          </a:blip>
          <a:stretch>
            <a:fillRect/>
          </a:stretch>
        </p:blipFill>
        <p:spPr>
          <a:xfrm>
            <a:off x="6095999" y="5818767"/>
            <a:ext cx="6096528" cy="1040875"/>
          </a:xfrm>
          <a:prstGeom prst="rect">
            <a:avLst/>
          </a:prstGeom>
        </p:spPr>
      </p:pic>
      <p:pic>
        <p:nvPicPr>
          <p:cNvPr id="11" name="Picture 10">
            <a:extLst>
              <a:ext uri="{FF2B5EF4-FFF2-40B4-BE49-F238E27FC236}">
                <a16:creationId xmlns:a16="http://schemas.microsoft.com/office/drawing/2014/main" id="{3D7BD429-91C4-C9FD-B8CF-458EB5CA2A7E}"/>
              </a:ext>
            </a:extLst>
          </p:cNvPr>
          <p:cNvPicPr>
            <a:picLocks noChangeAspect="1"/>
          </p:cNvPicPr>
          <p:nvPr/>
        </p:nvPicPr>
        <p:blipFill>
          <a:blip r:embed="rId4"/>
          <a:stretch>
            <a:fillRect/>
          </a:stretch>
        </p:blipFill>
        <p:spPr>
          <a:xfrm>
            <a:off x="7876952" y="2452849"/>
            <a:ext cx="2852515" cy="3423018"/>
          </a:xfrm>
          <a:prstGeom prst="rect">
            <a:avLst/>
          </a:prstGeom>
        </p:spPr>
      </p:pic>
    </p:spTree>
    <p:extLst>
      <p:ext uri="{BB962C8B-B14F-4D97-AF65-F5344CB8AC3E}">
        <p14:creationId xmlns:p14="http://schemas.microsoft.com/office/powerpoint/2010/main" val="20247948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26D71-6188-89A6-DD73-06F760236F71}"/>
              </a:ext>
            </a:extLst>
          </p:cNvPr>
          <p:cNvSpPr>
            <a:spLocks noGrp="1"/>
          </p:cNvSpPr>
          <p:nvPr>
            <p:ph type="title"/>
          </p:nvPr>
        </p:nvSpPr>
        <p:spPr/>
        <p:txBody>
          <a:bodyPr/>
          <a:lstStyle/>
          <a:p>
            <a:r>
              <a:rPr lang="en-US" dirty="0"/>
              <a:t>Opening Prayer: Hail Mary (3x)</a:t>
            </a:r>
          </a:p>
        </p:txBody>
      </p:sp>
      <p:sp>
        <p:nvSpPr>
          <p:cNvPr id="3" name="Content Placeholder 2">
            <a:extLst>
              <a:ext uri="{FF2B5EF4-FFF2-40B4-BE49-F238E27FC236}">
                <a16:creationId xmlns:a16="http://schemas.microsoft.com/office/drawing/2014/main" id="{753C97E8-C942-FA1C-120D-CAA2A9745EF1}"/>
              </a:ext>
            </a:extLst>
          </p:cNvPr>
          <p:cNvSpPr>
            <a:spLocks noGrp="1"/>
          </p:cNvSpPr>
          <p:nvPr>
            <p:ph idx="1"/>
          </p:nvPr>
        </p:nvSpPr>
        <p:spPr>
          <a:xfrm>
            <a:off x="829341" y="2556933"/>
            <a:ext cx="7134445" cy="3317294"/>
          </a:xfrm>
        </p:spPr>
        <p:txBody>
          <a:bodyPr>
            <a:normAutofit fontScale="55000" lnSpcReduction="20000"/>
          </a:bodyPr>
          <a:lstStyle/>
          <a:p>
            <a:pPr marL="0" indent="0">
              <a:lnSpc>
                <a:spcPct val="106000"/>
              </a:lnSpc>
              <a:spcAft>
                <a:spcPts val="800"/>
              </a:spcAft>
              <a:buNone/>
            </a:pPr>
            <a:r>
              <a:rPr lang="en-US" sz="2400" kern="0" dirty="0">
                <a:latin typeface="Bell MT" panose="02020503060305020303" pitchFamily="18" charset="0"/>
                <a:ea typeface="Calibri" panose="020F0502020204030204" pitchFamily="34" charset="0"/>
                <a:cs typeface="Times New Roman" panose="02020603050405020304" pitchFamily="18" charset="0"/>
              </a:rPr>
              <a:t>Hail, Mary, full of grace,</a:t>
            </a:r>
          </a:p>
          <a:p>
            <a:pPr marL="0" indent="0">
              <a:lnSpc>
                <a:spcPct val="106000"/>
              </a:lnSpc>
              <a:spcAft>
                <a:spcPts val="800"/>
              </a:spcAft>
              <a:buNone/>
            </a:pPr>
            <a:r>
              <a:rPr lang="en-US" sz="2400" kern="0" dirty="0">
                <a:latin typeface="Bell MT" panose="02020503060305020303" pitchFamily="18" charset="0"/>
                <a:ea typeface="Calibri" panose="020F0502020204030204" pitchFamily="34" charset="0"/>
                <a:cs typeface="Times New Roman" panose="02020603050405020304" pitchFamily="18" charset="0"/>
              </a:rPr>
              <a:t>The Lord is with thee;</a:t>
            </a:r>
          </a:p>
          <a:p>
            <a:pPr marL="0" indent="0">
              <a:lnSpc>
                <a:spcPct val="106000"/>
              </a:lnSpc>
              <a:spcAft>
                <a:spcPts val="800"/>
              </a:spcAft>
              <a:buNone/>
            </a:pPr>
            <a:r>
              <a:rPr lang="en-US" sz="2400" kern="0" dirty="0">
                <a:latin typeface="Bell MT" panose="02020503060305020303" pitchFamily="18" charset="0"/>
                <a:ea typeface="Calibri" panose="020F0502020204030204" pitchFamily="34" charset="0"/>
                <a:cs typeface="Times New Roman" panose="02020603050405020304" pitchFamily="18" charset="0"/>
              </a:rPr>
              <a:t>Blessed art thou among women,</a:t>
            </a:r>
          </a:p>
          <a:p>
            <a:pPr marL="0" indent="0">
              <a:lnSpc>
                <a:spcPct val="106000"/>
              </a:lnSpc>
              <a:spcAft>
                <a:spcPts val="800"/>
              </a:spcAft>
              <a:buNone/>
            </a:pPr>
            <a:r>
              <a:rPr lang="en-US" sz="2400" kern="0" dirty="0">
                <a:latin typeface="Bell MT" panose="02020503060305020303" pitchFamily="18" charset="0"/>
                <a:ea typeface="Calibri" panose="020F0502020204030204" pitchFamily="34" charset="0"/>
                <a:cs typeface="Times New Roman" panose="02020603050405020304" pitchFamily="18" charset="0"/>
              </a:rPr>
              <a:t>And blessed is the fruit of thy womb, Jesus.</a:t>
            </a:r>
          </a:p>
          <a:p>
            <a:pPr marL="0" indent="0">
              <a:lnSpc>
                <a:spcPct val="106000"/>
              </a:lnSpc>
              <a:spcAft>
                <a:spcPts val="800"/>
              </a:spcAft>
              <a:buNone/>
            </a:pPr>
            <a:r>
              <a:rPr lang="en-US" sz="2400" kern="0" dirty="0">
                <a:latin typeface="Bell MT" panose="02020503060305020303" pitchFamily="18" charset="0"/>
                <a:ea typeface="Calibri" panose="020F0502020204030204" pitchFamily="34" charset="0"/>
                <a:cs typeface="Times New Roman" panose="02020603050405020304" pitchFamily="18" charset="0"/>
              </a:rPr>
              <a:t>Holy Mary, Mother of God,</a:t>
            </a:r>
          </a:p>
          <a:p>
            <a:pPr marL="0" indent="0">
              <a:lnSpc>
                <a:spcPct val="106000"/>
              </a:lnSpc>
              <a:spcAft>
                <a:spcPts val="800"/>
              </a:spcAft>
              <a:buNone/>
            </a:pPr>
            <a:r>
              <a:rPr lang="en-US" sz="2400" kern="0" dirty="0">
                <a:latin typeface="Bell MT" panose="02020503060305020303" pitchFamily="18" charset="0"/>
                <a:ea typeface="Calibri" panose="020F0502020204030204" pitchFamily="34" charset="0"/>
                <a:cs typeface="Times New Roman" panose="02020603050405020304" pitchFamily="18" charset="0"/>
              </a:rPr>
              <a:t>Pray for us sinners,</a:t>
            </a:r>
          </a:p>
          <a:p>
            <a:pPr marL="0" indent="0">
              <a:lnSpc>
                <a:spcPct val="106000"/>
              </a:lnSpc>
              <a:spcAft>
                <a:spcPts val="800"/>
              </a:spcAft>
              <a:buNone/>
            </a:pPr>
            <a:r>
              <a:rPr lang="en-US" sz="2400" kern="0" dirty="0">
                <a:latin typeface="Bell MT" panose="02020503060305020303" pitchFamily="18" charset="0"/>
                <a:ea typeface="Calibri" panose="020F0502020204030204" pitchFamily="34" charset="0"/>
                <a:cs typeface="Times New Roman" panose="02020603050405020304" pitchFamily="18" charset="0"/>
              </a:rPr>
              <a:t>Now and at the hour of our death. Amen.</a:t>
            </a:r>
          </a:p>
          <a:p>
            <a:pPr>
              <a:lnSpc>
                <a:spcPct val="106000"/>
              </a:lnSpc>
              <a:spcAft>
                <a:spcPts val="800"/>
              </a:spcAft>
            </a:pPr>
            <a:r>
              <a:rPr lang="en-US" sz="2400" kern="0" dirty="0">
                <a:latin typeface="Bell MT" panose="02020503060305020303" pitchFamily="18" charset="0"/>
                <a:ea typeface="Calibri" panose="020F0502020204030204" pitchFamily="34" charset="0"/>
                <a:cs typeface="Times New Roman" panose="02020603050405020304" pitchFamily="18" charset="0"/>
              </a:rPr>
              <a:t>Most Sacred Heart of Jesus, have mercy on us. (3x)</a:t>
            </a:r>
          </a:p>
          <a:p>
            <a:pPr>
              <a:lnSpc>
                <a:spcPct val="106000"/>
              </a:lnSpc>
              <a:spcAft>
                <a:spcPts val="800"/>
              </a:spcAft>
            </a:pPr>
            <a:r>
              <a:rPr lang="en-US" sz="2400" kern="0" dirty="0">
                <a:effectLst/>
                <a:latin typeface="Bell MT" panose="02020503060305020303" pitchFamily="18" charset="0"/>
                <a:ea typeface="Calibri" panose="020F0502020204030204" pitchFamily="34" charset="0"/>
                <a:cs typeface="Times New Roman" panose="02020603050405020304" pitchFamily="18" charset="0"/>
              </a:rPr>
              <a:t>Sweet Heart of Mary, be our salvation. (3x)</a:t>
            </a:r>
          </a:p>
          <a:p>
            <a:pPr>
              <a:lnSpc>
                <a:spcPct val="106000"/>
              </a:lnSpc>
              <a:spcAft>
                <a:spcPts val="800"/>
              </a:spcAft>
            </a:pPr>
            <a:r>
              <a:rPr lang="en-US" sz="2400" kern="100" dirty="0">
                <a:effectLst/>
                <a:latin typeface="Bell MT" panose="02020503060305020303" pitchFamily="18" charset="0"/>
                <a:ea typeface="Calibri" panose="020F0502020204030204" pitchFamily="34" charset="0"/>
                <a:cs typeface="Times New Roman" panose="02020603050405020304" pitchFamily="18" charset="0"/>
              </a:rPr>
              <a:t>Immaculate Heart of Mary, pray for Fr. Sliwa, Fr. </a:t>
            </a:r>
            <a:r>
              <a:rPr lang="en-US" sz="2400" kern="100" dirty="0" err="1">
                <a:effectLst/>
                <a:latin typeface="Bell MT" panose="02020503060305020303" pitchFamily="18" charset="0"/>
                <a:ea typeface="Calibri" panose="020F0502020204030204" pitchFamily="34" charset="0"/>
                <a:cs typeface="Times New Roman" panose="02020603050405020304" pitchFamily="18" charset="0"/>
              </a:rPr>
              <a:t>Barrent</a:t>
            </a:r>
            <a:r>
              <a:rPr lang="en-US" sz="2400" kern="100" dirty="0">
                <a:effectLst/>
                <a:latin typeface="Bell MT" panose="02020503060305020303" pitchFamily="18" charset="0"/>
                <a:ea typeface="Calibri" panose="020F0502020204030204" pitchFamily="34" charset="0"/>
                <a:cs typeface="Times New Roman" panose="02020603050405020304" pitchFamily="18" charset="0"/>
              </a:rPr>
              <a:t>, and Fr. Roux. Amen. </a:t>
            </a:r>
          </a:p>
          <a:p>
            <a:endParaRPr lang="en-US" dirty="0"/>
          </a:p>
        </p:txBody>
      </p:sp>
      <p:pic>
        <p:nvPicPr>
          <p:cNvPr id="4" name="Picture 3">
            <a:extLst>
              <a:ext uri="{FF2B5EF4-FFF2-40B4-BE49-F238E27FC236}">
                <a16:creationId xmlns:a16="http://schemas.microsoft.com/office/drawing/2014/main" id="{7EAB7901-8444-0816-1500-A0088087E998}"/>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1" y="0"/>
            <a:ext cx="6096001" cy="982132"/>
          </a:xfrm>
          <a:prstGeom prst="rect">
            <a:avLst/>
          </a:prstGeom>
        </p:spPr>
      </p:pic>
      <p:pic>
        <p:nvPicPr>
          <p:cNvPr id="5" name="Picture 4">
            <a:extLst>
              <a:ext uri="{FF2B5EF4-FFF2-40B4-BE49-F238E27FC236}">
                <a16:creationId xmlns:a16="http://schemas.microsoft.com/office/drawing/2014/main" id="{8A059A1C-E470-C36C-9214-F6575595B251}"/>
              </a:ext>
            </a:extLst>
          </p:cNvPr>
          <p:cNvPicPr>
            <a:picLocks noChangeAspect="1"/>
          </p:cNvPicPr>
          <p:nvPr/>
        </p:nvPicPr>
        <p:blipFill>
          <a:blip r:embed="rId2">
            <a:duotone>
              <a:schemeClr val="accent4">
                <a:shade val="45000"/>
                <a:satMod val="135000"/>
              </a:schemeClr>
              <a:prstClr val="white"/>
            </a:duotone>
          </a:blip>
          <a:srcRect l="11765" t="46450" r="8930" b="30704"/>
          <a:stretch/>
        </p:blipFill>
        <p:spPr>
          <a:xfrm>
            <a:off x="6095999" y="0"/>
            <a:ext cx="6096001" cy="925030"/>
          </a:xfrm>
          <a:prstGeom prst="rect">
            <a:avLst/>
          </a:prstGeom>
        </p:spPr>
      </p:pic>
      <p:pic>
        <p:nvPicPr>
          <p:cNvPr id="6" name="Picture 5">
            <a:extLst>
              <a:ext uri="{FF2B5EF4-FFF2-40B4-BE49-F238E27FC236}">
                <a16:creationId xmlns:a16="http://schemas.microsoft.com/office/drawing/2014/main" id="{6E950DD9-4479-1225-1719-E482C297386C}"/>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2133207" y="3115337"/>
            <a:ext cx="4893736" cy="627323"/>
          </a:xfrm>
          <a:prstGeom prst="rect">
            <a:avLst/>
          </a:prstGeom>
        </p:spPr>
      </p:pic>
      <p:pic>
        <p:nvPicPr>
          <p:cNvPr id="7" name="Picture 6">
            <a:extLst>
              <a:ext uri="{FF2B5EF4-FFF2-40B4-BE49-F238E27FC236}">
                <a16:creationId xmlns:a16="http://schemas.microsoft.com/office/drawing/2014/main" id="{F773241E-0CB3-5647-4930-95A859CA9E0B}"/>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9402920" y="3086787"/>
            <a:ext cx="4950836" cy="627323"/>
          </a:xfrm>
          <a:prstGeom prst="rect">
            <a:avLst/>
          </a:prstGeom>
        </p:spPr>
      </p:pic>
      <p:pic>
        <p:nvPicPr>
          <p:cNvPr id="8" name="Picture 7">
            <a:extLst>
              <a:ext uri="{FF2B5EF4-FFF2-40B4-BE49-F238E27FC236}">
                <a16:creationId xmlns:a16="http://schemas.microsoft.com/office/drawing/2014/main" id="{2F4AC2C9-F071-19C4-5A3F-9332F3B67408}"/>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2" y="5875868"/>
            <a:ext cx="6096001" cy="982132"/>
          </a:xfrm>
          <a:prstGeom prst="rect">
            <a:avLst/>
          </a:prstGeom>
        </p:spPr>
      </p:pic>
      <p:pic>
        <p:nvPicPr>
          <p:cNvPr id="9" name="Picture 8">
            <a:extLst>
              <a:ext uri="{FF2B5EF4-FFF2-40B4-BE49-F238E27FC236}">
                <a16:creationId xmlns:a16="http://schemas.microsoft.com/office/drawing/2014/main" id="{203DAFB0-FD4A-6C7E-9EE8-E216BD6A3333}"/>
              </a:ext>
            </a:extLst>
          </p:cNvPr>
          <p:cNvPicPr>
            <a:picLocks noChangeAspect="1"/>
          </p:cNvPicPr>
          <p:nvPr/>
        </p:nvPicPr>
        <p:blipFill>
          <a:blip r:embed="rId3">
            <a:duotone>
              <a:schemeClr val="accent4">
                <a:shade val="45000"/>
                <a:satMod val="135000"/>
              </a:schemeClr>
              <a:prstClr val="white"/>
            </a:duotone>
          </a:blip>
          <a:stretch>
            <a:fillRect/>
          </a:stretch>
        </p:blipFill>
        <p:spPr>
          <a:xfrm>
            <a:off x="6095999" y="5818767"/>
            <a:ext cx="6096528" cy="1040875"/>
          </a:xfrm>
          <a:prstGeom prst="rect">
            <a:avLst/>
          </a:prstGeom>
        </p:spPr>
      </p:pic>
      <p:pic>
        <p:nvPicPr>
          <p:cNvPr id="10" name="Picture 9">
            <a:extLst>
              <a:ext uri="{FF2B5EF4-FFF2-40B4-BE49-F238E27FC236}">
                <a16:creationId xmlns:a16="http://schemas.microsoft.com/office/drawing/2014/main" id="{34712609-33FE-F5D6-1252-F5DFD157A1B5}"/>
              </a:ext>
            </a:extLst>
          </p:cNvPr>
          <p:cNvPicPr>
            <a:picLocks noChangeAspect="1"/>
          </p:cNvPicPr>
          <p:nvPr/>
        </p:nvPicPr>
        <p:blipFill>
          <a:blip r:embed="rId4"/>
          <a:stretch>
            <a:fillRect/>
          </a:stretch>
        </p:blipFill>
        <p:spPr>
          <a:xfrm>
            <a:off x="7277762" y="2556932"/>
            <a:ext cx="3952875" cy="3260194"/>
          </a:xfrm>
          <a:prstGeom prst="rect">
            <a:avLst/>
          </a:prstGeom>
        </p:spPr>
      </p:pic>
    </p:spTree>
    <p:extLst>
      <p:ext uri="{BB962C8B-B14F-4D97-AF65-F5344CB8AC3E}">
        <p14:creationId xmlns:p14="http://schemas.microsoft.com/office/powerpoint/2010/main" val="2713048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786B7-AA9C-D106-3965-C639F60B19AD}"/>
              </a:ext>
            </a:extLst>
          </p:cNvPr>
          <p:cNvSpPr>
            <a:spLocks noGrp="1"/>
          </p:cNvSpPr>
          <p:nvPr>
            <p:ph type="title"/>
          </p:nvPr>
        </p:nvSpPr>
        <p:spPr/>
        <p:txBody>
          <a:bodyPr>
            <a:normAutofit fontScale="90000"/>
          </a:bodyPr>
          <a:lstStyle/>
          <a:p>
            <a:r>
              <a:rPr lang="en-US" dirty="0"/>
              <a:t>Why is February the month of the Holy Family?</a:t>
            </a:r>
          </a:p>
        </p:txBody>
      </p:sp>
      <p:sp>
        <p:nvSpPr>
          <p:cNvPr id="3" name="Content Placeholder 2">
            <a:extLst>
              <a:ext uri="{FF2B5EF4-FFF2-40B4-BE49-F238E27FC236}">
                <a16:creationId xmlns:a16="http://schemas.microsoft.com/office/drawing/2014/main" id="{F4268B60-27DA-AF6D-173B-A2F7A0894E25}"/>
              </a:ext>
            </a:extLst>
          </p:cNvPr>
          <p:cNvSpPr>
            <a:spLocks noGrp="1"/>
          </p:cNvSpPr>
          <p:nvPr>
            <p:ph idx="1"/>
          </p:nvPr>
        </p:nvSpPr>
        <p:spPr>
          <a:xfrm>
            <a:off x="818707" y="2556931"/>
            <a:ext cx="5904617" cy="3578055"/>
          </a:xfrm>
        </p:spPr>
        <p:txBody>
          <a:bodyPr>
            <a:normAutofit/>
          </a:bodyPr>
          <a:lstStyle/>
          <a:p>
            <a:r>
              <a:rPr lang="en-US" sz="2000" dirty="0"/>
              <a:t>Feast of the Holy Family (traditional): Sunday after Epiphany (January 12 this year)</a:t>
            </a:r>
          </a:p>
          <a:p>
            <a:r>
              <a:rPr lang="en-US" sz="2000" dirty="0"/>
              <a:t>Candlemas: February 2 (the Feast of the Presentation of Our Lord)</a:t>
            </a:r>
          </a:p>
          <a:p>
            <a:r>
              <a:rPr lang="en-US" sz="2000" dirty="0"/>
              <a:t>The Holy Family travels to the temple together</a:t>
            </a:r>
          </a:p>
          <a:p>
            <a:pPr lvl="1"/>
            <a:r>
              <a:rPr lang="en-US" dirty="0"/>
              <a:t>St. Joseph and Mother Mary follow the Jewish law, bringing their firstborn Son to the Temple</a:t>
            </a:r>
          </a:p>
          <a:p>
            <a:r>
              <a:rPr lang="en-US" sz="2000" dirty="0"/>
              <a:t>As one family, the Church travels closer to Heaven, to God, Who is love</a:t>
            </a:r>
          </a:p>
        </p:txBody>
      </p:sp>
      <p:pic>
        <p:nvPicPr>
          <p:cNvPr id="4" name="Picture 3">
            <a:extLst>
              <a:ext uri="{FF2B5EF4-FFF2-40B4-BE49-F238E27FC236}">
                <a16:creationId xmlns:a16="http://schemas.microsoft.com/office/drawing/2014/main" id="{7C3FEAB3-CF83-4477-476C-EEA53D4CACAF}"/>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1" y="0"/>
            <a:ext cx="6096001" cy="982132"/>
          </a:xfrm>
          <a:prstGeom prst="rect">
            <a:avLst/>
          </a:prstGeom>
        </p:spPr>
      </p:pic>
      <p:pic>
        <p:nvPicPr>
          <p:cNvPr id="5" name="Picture 4">
            <a:extLst>
              <a:ext uri="{FF2B5EF4-FFF2-40B4-BE49-F238E27FC236}">
                <a16:creationId xmlns:a16="http://schemas.microsoft.com/office/drawing/2014/main" id="{63AD61D9-902B-35B6-78CC-478CA207A0FA}"/>
              </a:ext>
            </a:extLst>
          </p:cNvPr>
          <p:cNvPicPr>
            <a:picLocks noChangeAspect="1"/>
          </p:cNvPicPr>
          <p:nvPr/>
        </p:nvPicPr>
        <p:blipFill>
          <a:blip r:embed="rId2">
            <a:duotone>
              <a:schemeClr val="accent4">
                <a:shade val="45000"/>
                <a:satMod val="135000"/>
              </a:schemeClr>
              <a:prstClr val="white"/>
            </a:duotone>
          </a:blip>
          <a:srcRect l="11765" t="46450" r="8930" b="30704"/>
          <a:stretch/>
        </p:blipFill>
        <p:spPr>
          <a:xfrm>
            <a:off x="6095999" y="0"/>
            <a:ext cx="6096001" cy="925030"/>
          </a:xfrm>
          <a:prstGeom prst="rect">
            <a:avLst/>
          </a:prstGeom>
        </p:spPr>
      </p:pic>
      <p:pic>
        <p:nvPicPr>
          <p:cNvPr id="6" name="Picture 5">
            <a:extLst>
              <a:ext uri="{FF2B5EF4-FFF2-40B4-BE49-F238E27FC236}">
                <a16:creationId xmlns:a16="http://schemas.microsoft.com/office/drawing/2014/main" id="{4FDBAC55-8BAE-5EAC-408A-1CC1D1C0CAAD}"/>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2133207" y="3115337"/>
            <a:ext cx="4893736" cy="627323"/>
          </a:xfrm>
          <a:prstGeom prst="rect">
            <a:avLst/>
          </a:prstGeom>
        </p:spPr>
      </p:pic>
      <p:pic>
        <p:nvPicPr>
          <p:cNvPr id="7" name="Picture 6">
            <a:extLst>
              <a:ext uri="{FF2B5EF4-FFF2-40B4-BE49-F238E27FC236}">
                <a16:creationId xmlns:a16="http://schemas.microsoft.com/office/drawing/2014/main" id="{0682E6B9-19A0-A4ED-0820-D283A40009B4}"/>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9402920" y="3086787"/>
            <a:ext cx="4950836" cy="627323"/>
          </a:xfrm>
          <a:prstGeom prst="rect">
            <a:avLst/>
          </a:prstGeom>
        </p:spPr>
      </p:pic>
      <p:pic>
        <p:nvPicPr>
          <p:cNvPr id="8" name="Picture 7">
            <a:extLst>
              <a:ext uri="{FF2B5EF4-FFF2-40B4-BE49-F238E27FC236}">
                <a16:creationId xmlns:a16="http://schemas.microsoft.com/office/drawing/2014/main" id="{75E3D7EE-B97B-7B18-8F62-A1DF3EE3AE99}"/>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2" y="5875868"/>
            <a:ext cx="6096001" cy="982132"/>
          </a:xfrm>
          <a:prstGeom prst="rect">
            <a:avLst/>
          </a:prstGeom>
        </p:spPr>
      </p:pic>
      <p:pic>
        <p:nvPicPr>
          <p:cNvPr id="9" name="Picture 8">
            <a:extLst>
              <a:ext uri="{FF2B5EF4-FFF2-40B4-BE49-F238E27FC236}">
                <a16:creationId xmlns:a16="http://schemas.microsoft.com/office/drawing/2014/main" id="{6E45F8CB-6E11-225C-11FC-3DF10A27E4FA}"/>
              </a:ext>
            </a:extLst>
          </p:cNvPr>
          <p:cNvPicPr>
            <a:picLocks noChangeAspect="1"/>
          </p:cNvPicPr>
          <p:nvPr/>
        </p:nvPicPr>
        <p:blipFill>
          <a:blip r:embed="rId3">
            <a:duotone>
              <a:schemeClr val="accent4">
                <a:shade val="45000"/>
                <a:satMod val="135000"/>
              </a:schemeClr>
              <a:prstClr val="white"/>
            </a:duotone>
          </a:blip>
          <a:stretch>
            <a:fillRect/>
          </a:stretch>
        </p:blipFill>
        <p:spPr>
          <a:xfrm>
            <a:off x="6095999" y="5818767"/>
            <a:ext cx="6096528" cy="1040875"/>
          </a:xfrm>
          <a:prstGeom prst="rect">
            <a:avLst/>
          </a:prstGeom>
        </p:spPr>
      </p:pic>
      <p:pic>
        <p:nvPicPr>
          <p:cNvPr id="10" name="Picture 9">
            <a:extLst>
              <a:ext uri="{FF2B5EF4-FFF2-40B4-BE49-F238E27FC236}">
                <a16:creationId xmlns:a16="http://schemas.microsoft.com/office/drawing/2014/main" id="{6BB045BF-63E8-1167-651F-C314FC97B0F0}"/>
              </a:ext>
            </a:extLst>
          </p:cNvPr>
          <p:cNvPicPr>
            <a:picLocks noChangeAspect="1"/>
          </p:cNvPicPr>
          <p:nvPr/>
        </p:nvPicPr>
        <p:blipFill>
          <a:blip r:embed="rId4"/>
          <a:stretch>
            <a:fillRect/>
          </a:stretch>
        </p:blipFill>
        <p:spPr>
          <a:xfrm>
            <a:off x="6936242" y="2440443"/>
            <a:ext cx="4628433" cy="3435424"/>
          </a:xfrm>
          <a:prstGeom prst="rect">
            <a:avLst/>
          </a:prstGeom>
        </p:spPr>
      </p:pic>
    </p:spTree>
    <p:extLst>
      <p:ext uri="{BB962C8B-B14F-4D97-AF65-F5344CB8AC3E}">
        <p14:creationId xmlns:p14="http://schemas.microsoft.com/office/powerpoint/2010/main" val="20625216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26ECC-026C-48BE-B11A-FEC270AEBB5D}"/>
              </a:ext>
            </a:extLst>
          </p:cNvPr>
          <p:cNvSpPr>
            <a:spLocks noGrp="1"/>
          </p:cNvSpPr>
          <p:nvPr>
            <p:ph type="title"/>
          </p:nvPr>
        </p:nvSpPr>
        <p:spPr/>
        <p:txBody>
          <a:bodyPr>
            <a:normAutofit fontScale="90000"/>
          </a:bodyPr>
          <a:lstStyle/>
          <a:p>
            <a:r>
              <a:rPr lang="en-US" dirty="0"/>
              <a:t>What is the virtue of charity, and why should we strive to grow in this virtue this month?</a:t>
            </a:r>
          </a:p>
        </p:txBody>
      </p:sp>
      <p:sp>
        <p:nvSpPr>
          <p:cNvPr id="3" name="Content Placeholder 2">
            <a:extLst>
              <a:ext uri="{FF2B5EF4-FFF2-40B4-BE49-F238E27FC236}">
                <a16:creationId xmlns:a16="http://schemas.microsoft.com/office/drawing/2014/main" id="{FB451678-D038-2EF6-A506-334526B19681}"/>
              </a:ext>
            </a:extLst>
          </p:cNvPr>
          <p:cNvSpPr>
            <a:spLocks noGrp="1"/>
          </p:cNvSpPr>
          <p:nvPr>
            <p:ph idx="1"/>
          </p:nvPr>
        </p:nvSpPr>
        <p:spPr>
          <a:xfrm>
            <a:off x="870099" y="2525034"/>
            <a:ext cx="7040524" cy="3588687"/>
          </a:xfrm>
        </p:spPr>
        <p:txBody>
          <a:bodyPr>
            <a:normAutofit/>
          </a:bodyPr>
          <a:lstStyle/>
          <a:p>
            <a:r>
              <a:rPr lang="en-US" sz="1900" dirty="0"/>
              <a:t>Charity = love</a:t>
            </a:r>
          </a:p>
          <a:p>
            <a:r>
              <a:rPr lang="en-US" sz="1900" dirty="0"/>
              <a:t>The theological virtues of faith, hope, and love help us to be more godly; these virtues come from God, Who helps us to become more like Him</a:t>
            </a:r>
          </a:p>
          <a:p>
            <a:r>
              <a:rPr lang="en-US" sz="1900" dirty="0"/>
              <a:t>Charity is the greatest of all of the virtues; no greater charity than self-sacrificing love, like Christ’s</a:t>
            </a:r>
          </a:p>
          <a:p>
            <a:pPr lvl="1"/>
            <a:r>
              <a:rPr lang="en-US" sz="1900" dirty="0"/>
              <a:t>Love is at the center of the Holy Family, all communities </a:t>
            </a:r>
          </a:p>
          <a:p>
            <a:r>
              <a:rPr lang="en-US" sz="1900" dirty="0"/>
              <a:t>The natural virtues are fortitude, temperance, prudence, and justice</a:t>
            </a:r>
          </a:p>
          <a:p>
            <a:pPr lvl="1"/>
            <a:r>
              <a:rPr lang="en-US" sz="1900" dirty="0"/>
              <a:t>These virtues can grow from our good works</a:t>
            </a:r>
          </a:p>
        </p:txBody>
      </p:sp>
      <p:pic>
        <p:nvPicPr>
          <p:cNvPr id="4" name="Picture 3">
            <a:extLst>
              <a:ext uri="{FF2B5EF4-FFF2-40B4-BE49-F238E27FC236}">
                <a16:creationId xmlns:a16="http://schemas.microsoft.com/office/drawing/2014/main" id="{B9C3A609-578C-0635-14F5-D00DAF925D30}"/>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1" y="0"/>
            <a:ext cx="6096001" cy="982132"/>
          </a:xfrm>
          <a:prstGeom prst="rect">
            <a:avLst/>
          </a:prstGeom>
        </p:spPr>
      </p:pic>
      <p:pic>
        <p:nvPicPr>
          <p:cNvPr id="5" name="Picture 4">
            <a:extLst>
              <a:ext uri="{FF2B5EF4-FFF2-40B4-BE49-F238E27FC236}">
                <a16:creationId xmlns:a16="http://schemas.microsoft.com/office/drawing/2014/main" id="{4DC27342-C65C-AE23-EB3B-7FDE8D4E21CE}"/>
              </a:ext>
            </a:extLst>
          </p:cNvPr>
          <p:cNvPicPr>
            <a:picLocks noChangeAspect="1"/>
          </p:cNvPicPr>
          <p:nvPr/>
        </p:nvPicPr>
        <p:blipFill>
          <a:blip r:embed="rId2">
            <a:duotone>
              <a:schemeClr val="accent4">
                <a:shade val="45000"/>
                <a:satMod val="135000"/>
              </a:schemeClr>
              <a:prstClr val="white"/>
            </a:duotone>
          </a:blip>
          <a:srcRect l="11765" t="46450" r="8930" b="30704"/>
          <a:stretch/>
        </p:blipFill>
        <p:spPr>
          <a:xfrm>
            <a:off x="6095999" y="0"/>
            <a:ext cx="6096001" cy="925030"/>
          </a:xfrm>
          <a:prstGeom prst="rect">
            <a:avLst/>
          </a:prstGeom>
        </p:spPr>
      </p:pic>
      <p:pic>
        <p:nvPicPr>
          <p:cNvPr id="6" name="Picture 5">
            <a:extLst>
              <a:ext uri="{FF2B5EF4-FFF2-40B4-BE49-F238E27FC236}">
                <a16:creationId xmlns:a16="http://schemas.microsoft.com/office/drawing/2014/main" id="{BC958F78-ABBA-6B09-73F3-4C21717F0346}"/>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2133207" y="3115337"/>
            <a:ext cx="4893736" cy="627323"/>
          </a:xfrm>
          <a:prstGeom prst="rect">
            <a:avLst/>
          </a:prstGeom>
        </p:spPr>
      </p:pic>
      <p:pic>
        <p:nvPicPr>
          <p:cNvPr id="7" name="Picture 6">
            <a:extLst>
              <a:ext uri="{FF2B5EF4-FFF2-40B4-BE49-F238E27FC236}">
                <a16:creationId xmlns:a16="http://schemas.microsoft.com/office/drawing/2014/main" id="{B15F0C09-793E-6DD9-39E1-164BAC5C0CD8}"/>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9402920" y="3086787"/>
            <a:ext cx="4950836" cy="627323"/>
          </a:xfrm>
          <a:prstGeom prst="rect">
            <a:avLst/>
          </a:prstGeom>
        </p:spPr>
      </p:pic>
      <p:pic>
        <p:nvPicPr>
          <p:cNvPr id="8" name="Picture 7">
            <a:extLst>
              <a:ext uri="{FF2B5EF4-FFF2-40B4-BE49-F238E27FC236}">
                <a16:creationId xmlns:a16="http://schemas.microsoft.com/office/drawing/2014/main" id="{6EAA40D5-BCAA-3F80-18F7-35273171845B}"/>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2" y="5875868"/>
            <a:ext cx="6096001" cy="982132"/>
          </a:xfrm>
          <a:prstGeom prst="rect">
            <a:avLst/>
          </a:prstGeom>
        </p:spPr>
      </p:pic>
      <p:pic>
        <p:nvPicPr>
          <p:cNvPr id="9" name="Picture 8">
            <a:extLst>
              <a:ext uri="{FF2B5EF4-FFF2-40B4-BE49-F238E27FC236}">
                <a16:creationId xmlns:a16="http://schemas.microsoft.com/office/drawing/2014/main" id="{31FC8B1B-B90F-8521-2DEF-71DECBD39A34}"/>
              </a:ext>
            </a:extLst>
          </p:cNvPr>
          <p:cNvPicPr>
            <a:picLocks noChangeAspect="1"/>
          </p:cNvPicPr>
          <p:nvPr/>
        </p:nvPicPr>
        <p:blipFill>
          <a:blip r:embed="rId3">
            <a:duotone>
              <a:schemeClr val="accent4">
                <a:shade val="45000"/>
                <a:satMod val="135000"/>
              </a:schemeClr>
              <a:prstClr val="white"/>
            </a:duotone>
          </a:blip>
          <a:stretch>
            <a:fillRect/>
          </a:stretch>
        </p:blipFill>
        <p:spPr>
          <a:xfrm>
            <a:off x="6095999" y="5818767"/>
            <a:ext cx="6096528" cy="1040875"/>
          </a:xfrm>
          <a:prstGeom prst="rect">
            <a:avLst/>
          </a:prstGeom>
        </p:spPr>
      </p:pic>
      <p:pic>
        <p:nvPicPr>
          <p:cNvPr id="10" name="Picture 9">
            <a:extLst>
              <a:ext uri="{FF2B5EF4-FFF2-40B4-BE49-F238E27FC236}">
                <a16:creationId xmlns:a16="http://schemas.microsoft.com/office/drawing/2014/main" id="{9348FFFA-90C3-DE15-2CB8-81257949522C}"/>
              </a:ext>
            </a:extLst>
          </p:cNvPr>
          <p:cNvPicPr>
            <a:picLocks noChangeAspect="1"/>
          </p:cNvPicPr>
          <p:nvPr/>
        </p:nvPicPr>
        <p:blipFill>
          <a:blip r:embed="rId4"/>
          <a:stretch>
            <a:fillRect/>
          </a:stretch>
        </p:blipFill>
        <p:spPr>
          <a:xfrm>
            <a:off x="7758111" y="2525034"/>
            <a:ext cx="3138487" cy="3246339"/>
          </a:xfrm>
          <a:prstGeom prst="rect">
            <a:avLst/>
          </a:prstGeom>
        </p:spPr>
      </p:pic>
    </p:spTree>
    <p:extLst>
      <p:ext uri="{BB962C8B-B14F-4D97-AF65-F5344CB8AC3E}">
        <p14:creationId xmlns:p14="http://schemas.microsoft.com/office/powerpoint/2010/main" val="3271157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2F19E-A083-578B-4E7C-59DC178A1EFF}"/>
              </a:ext>
            </a:extLst>
          </p:cNvPr>
          <p:cNvSpPr>
            <a:spLocks noGrp="1"/>
          </p:cNvSpPr>
          <p:nvPr>
            <p:ph type="title"/>
          </p:nvPr>
        </p:nvSpPr>
        <p:spPr/>
        <p:txBody>
          <a:bodyPr>
            <a:normAutofit fontScale="90000"/>
          </a:bodyPr>
          <a:lstStyle/>
          <a:p>
            <a:r>
              <a:rPr lang="en-US" dirty="0"/>
              <a:t>How do Our Lady and Our Lord embody the virtue of charity?</a:t>
            </a:r>
          </a:p>
        </p:txBody>
      </p:sp>
      <p:sp>
        <p:nvSpPr>
          <p:cNvPr id="3" name="Content Placeholder 2">
            <a:extLst>
              <a:ext uri="{FF2B5EF4-FFF2-40B4-BE49-F238E27FC236}">
                <a16:creationId xmlns:a16="http://schemas.microsoft.com/office/drawing/2014/main" id="{B27E6812-457E-E40F-D274-B6D438608852}"/>
              </a:ext>
            </a:extLst>
          </p:cNvPr>
          <p:cNvSpPr>
            <a:spLocks noGrp="1"/>
          </p:cNvSpPr>
          <p:nvPr>
            <p:ph idx="1"/>
          </p:nvPr>
        </p:nvSpPr>
        <p:spPr>
          <a:xfrm>
            <a:off x="859466" y="2503769"/>
            <a:ext cx="6838506" cy="3631217"/>
          </a:xfrm>
        </p:spPr>
        <p:txBody>
          <a:bodyPr>
            <a:noAutofit/>
          </a:bodyPr>
          <a:lstStyle/>
          <a:p>
            <a:r>
              <a:rPr lang="en-US" sz="1400" dirty="0"/>
              <a:t>Our Lord puts others before Himself</a:t>
            </a:r>
          </a:p>
          <a:p>
            <a:pPr lvl="1"/>
            <a:r>
              <a:rPr lang="en-US" sz="1400" dirty="0"/>
              <a:t>While on the Cross, He spoke to console, enlighten, and prepare others, even though it physically pained Him, requiring all of His strength</a:t>
            </a:r>
          </a:p>
          <a:p>
            <a:pPr lvl="1"/>
            <a:r>
              <a:rPr lang="en-US" sz="1400" dirty="0"/>
              <a:t>Jesus provided for His Mother: He entrusted her to St. John’s care</a:t>
            </a:r>
          </a:p>
          <a:p>
            <a:pPr lvl="1"/>
            <a:r>
              <a:rPr lang="en-US" sz="1400" dirty="0"/>
              <a:t>Jesus ensured that Our Lady would have many spiritual children to love her, and for her to care for in turn</a:t>
            </a:r>
          </a:p>
          <a:p>
            <a:pPr lvl="1"/>
            <a:r>
              <a:rPr lang="en-US" sz="1400" dirty="0"/>
              <a:t>Jesus was more pained by the suffering of His Mother than by His own; but also allowed Our Lady to share in His heavenly reward, fruitfulness, since she shared in His suffering</a:t>
            </a:r>
          </a:p>
          <a:p>
            <a:pPr lvl="1"/>
            <a:r>
              <a:rPr lang="en-US" sz="1400" dirty="0"/>
              <a:t>Jesus sacrificed His life for the salvation of souls; Jesus and Mother Mary were composed, accepted God the Father’s will out of love</a:t>
            </a:r>
          </a:p>
          <a:p>
            <a:pPr lvl="1"/>
            <a:r>
              <a:rPr lang="en-US" sz="1400" dirty="0"/>
              <a:t>Our Lady offered up her suffering for others. She stood by the Cross</a:t>
            </a:r>
          </a:p>
        </p:txBody>
      </p:sp>
      <p:pic>
        <p:nvPicPr>
          <p:cNvPr id="4" name="Picture 3">
            <a:extLst>
              <a:ext uri="{FF2B5EF4-FFF2-40B4-BE49-F238E27FC236}">
                <a16:creationId xmlns:a16="http://schemas.microsoft.com/office/drawing/2014/main" id="{E1690B7D-D86D-27A4-681C-E103135639C7}"/>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1" y="0"/>
            <a:ext cx="6096001" cy="982132"/>
          </a:xfrm>
          <a:prstGeom prst="rect">
            <a:avLst/>
          </a:prstGeom>
        </p:spPr>
      </p:pic>
      <p:pic>
        <p:nvPicPr>
          <p:cNvPr id="5" name="Picture 4">
            <a:extLst>
              <a:ext uri="{FF2B5EF4-FFF2-40B4-BE49-F238E27FC236}">
                <a16:creationId xmlns:a16="http://schemas.microsoft.com/office/drawing/2014/main" id="{8175BEF1-39FA-AA61-D380-F4024BD3A39F}"/>
              </a:ext>
            </a:extLst>
          </p:cNvPr>
          <p:cNvPicPr>
            <a:picLocks noChangeAspect="1"/>
          </p:cNvPicPr>
          <p:nvPr/>
        </p:nvPicPr>
        <p:blipFill>
          <a:blip r:embed="rId2">
            <a:duotone>
              <a:schemeClr val="accent4">
                <a:shade val="45000"/>
                <a:satMod val="135000"/>
              </a:schemeClr>
              <a:prstClr val="white"/>
            </a:duotone>
          </a:blip>
          <a:srcRect l="11765" t="46450" r="8930" b="30704"/>
          <a:stretch/>
        </p:blipFill>
        <p:spPr>
          <a:xfrm>
            <a:off x="6095999" y="0"/>
            <a:ext cx="6096001" cy="925030"/>
          </a:xfrm>
          <a:prstGeom prst="rect">
            <a:avLst/>
          </a:prstGeom>
        </p:spPr>
      </p:pic>
      <p:pic>
        <p:nvPicPr>
          <p:cNvPr id="6" name="Picture 5">
            <a:extLst>
              <a:ext uri="{FF2B5EF4-FFF2-40B4-BE49-F238E27FC236}">
                <a16:creationId xmlns:a16="http://schemas.microsoft.com/office/drawing/2014/main" id="{AE511B55-A0CE-1CD1-DB3A-BA990178027C}"/>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2133207" y="3115337"/>
            <a:ext cx="4893736" cy="627323"/>
          </a:xfrm>
          <a:prstGeom prst="rect">
            <a:avLst/>
          </a:prstGeom>
        </p:spPr>
      </p:pic>
      <p:pic>
        <p:nvPicPr>
          <p:cNvPr id="7" name="Picture 6">
            <a:extLst>
              <a:ext uri="{FF2B5EF4-FFF2-40B4-BE49-F238E27FC236}">
                <a16:creationId xmlns:a16="http://schemas.microsoft.com/office/drawing/2014/main" id="{16E7E144-3C0A-ED26-BBE7-C065232C8112}"/>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9402920" y="3086787"/>
            <a:ext cx="4950836" cy="627323"/>
          </a:xfrm>
          <a:prstGeom prst="rect">
            <a:avLst/>
          </a:prstGeom>
        </p:spPr>
      </p:pic>
      <p:pic>
        <p:nvPicPr>
          <p:cNvPr id="8" name="Picture 7">
            <a:extLst>
              <a:ext uri="{FF2B5EF4-FFF2-40B4-BE49-F238E27FC236}">
                <a16:creationId xmlns:a16="http://schemas.microsoft.com/office/drawing/2014/main" id="{927F4B6F-B358-639F-7CA5-616DABE8D3E6}"/>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2" y="5875868"/>
            <a:ext cx="6096001" cy="982132"/>
          </a:xfrm>
          <a:prstGeom prst="rect">
            <a:avLst/>
          </a:prstGeom>
        </p:spPr>
      </p:pic>
      <p:pic>
        <p:nvPicPr>
          <p:cNvPr id="9" name="Picture 8">
            <a:extLst>
              <a:ext uri="{FF2B5EF4-FFF2-40B4-BE49-F238E27FC236}">
                <a16:creationId xmlns:a16="http://schemas.microsoft.com/office/drawing/2014/main" id="{F0302846-8EDB-4A72-C161-42B664C518BE}"/>
              </a:ext>
            </a:extLst>
          </p:cNvPr>
          <p:cNvPicPr>
            <a:picLocks noChangeAspect="1"/>
          </p:cNvPicPr>
          <p:nvPr/>
        </p:nvPicPr>
        <p:blipFill>
          <a:blip r:embed="rId3">
            <a:duotone>
              <a:schemeClr val="accent4">
                <a:shade val="45000"/>
                <a:satMod val="135000"/>
              </a:schemeClr>
              <a:prstClr val="white"/>
            </a:duotone>
          </a:blip>
          <a:stretch>
            <a:fillRect/>
          </a:stretch>
        </p:blipFill>
        <p:spPr>
          <a:xfrm>
            <a:off x="6095999" y="5818767"/>
            <a:ext cx="6096528" cy="1040875"/>
          </a:xfrm>
          <a:prstGeom prst="rect">
            <a:avLst/>
          </a:prstGeom>
        </p:spPr>
      </p:pic>
      <p:pic>
        <p:nvPicPr>
          <p:cNvPr id="10" name="Picture 9">
            <a:extLst>
              <a:ext uri="{FF2B5EF4-FFF2-40B4-BE49-F238E27FC236}">
                <a16:creationId xmlns:a16="http://schemas.microsoft.com/office/drawing/2014/main" id="{85ED5138-B3DB-5E2E-39B6-E5F944996F17}"/>
              </a:ext>
            </a:extLst>
          </p:cNvPr>
          <p:cNvPicPr>
            <a:picLocks noChangeAspect="1"/>
          </p:cNvPicPr>
          <p:nvPr/>
        </p:nvPicPr>
        <p:blipFill>
          <a:blip r:embed="rId4"/>
          <a:srcRect l="38414" r="35703"/>
          <a:stretch/>
        </p:blipFill>
        <p:spPr>
          <a:xfrm>
            <a:off x="8414160" y="2476267"/>
            <a:ext cx="1531089" cy="3342500"/>
          </a:xfrm>
          <a:prstGeom prst="rect">
            <a:avLst/>
          </a:prstGeom>
        </p:spPr>
      </p:pic>
    </p:spTree>
    <p:extLst>
      <p:ext uri="{BB962C8B-B14F-4D97-AF65-F5344CB8AC3E}">
        <p14:creationId xmlns:p14="http://schemas.microsoft.com/office/powerpoint/2010/main" val="8984123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E5EF8-5C44-64B6-1E6E-2A89BCBDAAE6}"/>
              </a:ext>
            </a:extLst>
          </p:cNvPr>
          <p:cNvSpPr>
            <a:spLocks noGrp="1"/>
          </p:cNvSpPr>
          <p:nvPr>
            <p:ph type="title"/>
          </p:nvPr>
        </p:nvSpPr>
        <p:spPr/>
        <p:txBody>
          <a:bodyPr>
            <a:normAutofit/>
          </a:bodyPr>
          <a:lstStyle/>
          <a:p>
            <a:r>
              <a:rPr lang="en-US" sz="3200" dirty="0"/>
              <a:t>Why are Jesus and Mother Mary called the New Adam and the New Eve? How do these titles reflect their charity? (1)</a:t>
            </a:r>
          </a:p>
        </p:txBody>
      </p:sp>
      <p:sp>
        <p:nvSpPr>
          <p:cNvPr id="3" name="Content Placeholder 2">
            <a:extLst>
              <a:ext uri="{FF2B5EF4-FFF2-40B4-BE49-F238E27FC236}">
                <a16:creationId xmlns:a16="http://schemas.microsoft.com/office/drawing/2014/main" id="{A76A037D-2FA9-D871-6CE6-5EE2CDB76F43}"/>
              </a:ext>
            </a:extLst>
          </p:cNvPr>
          <p:cNvSpPr>
            <a:spLocks noGrp="1"/>
          </p:cNvSpPr>
          <p:nvPr>
            <p:ph idx="1"/>
          </p:nvPr>
        </p:nvSpPr>
        <p:spPr>
          <a:xfrm>
            <a:off x="754910" y="2556931"/>
            <a:ext cx="6953695" cy="3492995"/>
          </a:xfrm>
        </p:spPr>
        <p:txBody>
          <a:bodyPr>
            <a:normAutofit fontScale="92500"/>
          </a:bodyPr>
          <a:lstStyle/>
          <a:p>
            <a:r>
              <a:rPr lang="en-US" dirty="0"/>
              <a:t>Jesus and Mother Mary follow God the Father’s plan for salvation</a:t>
            </a:r>
          </a:p>
          <a:p>
            <a:r>
              <a:rPr lang="en-US" dirty="0"/>
              <a:t>God willed that we should have a mother (Mary), and that Jesus should live in a family as a reflection of His love</a:t>
            </a:r>
          </a:p>
          <a:p>
            <a:r>
              <a:rPr lang="en-US" dirty="0"/>
              <a:t>Love renews; through God’s love, and our love for Him, we are saved</a:t>
            </a:r>
          </a:p>
          <a:p>
            <a:r>
              <a:rPr lang="en-US" dirty="0"/>
              <a:t>Devotion to the Two Hearts helps us to love God the Father well, like Jesus and Mother Mary</a:t>
            </a:r>
          </a:p>
        </p:txBody>
      </p:sp>
      <p:pic>
        <p:nvPicPr>
          <p:cNvPr id="4" name="Picture 3">
            <a:extLst>
              <a:ext uri="{FF2B5EF4-FFF2-40B4-BE49-F238E27FC236}">
                <a16:creationId xmlns:a16="http://schemas.microsoft.com/office/drawing/2014/main" id="{AC4A14DD-BC62-E46D-2F8A-C5150755431B}"/>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1" y="0"/>
            <a:ext cx="6096001" cy="982132"/>
          </a:xfrm>
          <a:prstGeom prst="rect">
            <a:avLst/>
          </a:prstGeom>
        </p:spPr>
      </p:pic>
      <p:pic>
        <p:nvPicPr>
          <p:cNvPr id="5" name="Picture 4">
            <a:extLst>
              <a:ext uri="{FF2B5EF4-FFF2-40B4-BE49-F238E27FC236}">
                <a16:creationId xmlns:a16="http://schemas.microsoft.com/office/drawing/2014/main" id="{836ADB72-E4B0-D6D2-9316-FF687687E813}"/>
              </a:ext>
            </a:extLst>
          </p:cNvPr>
          <p:cNvPicPr>
            <a:picLocks noChangeAspect="1"/>
          </p:cNvPicPr>
          <p:nvPr/>
        </p:nvPicPr>
        <p:blipFill>
          <a:blip r:embed="rId2">
            <a:duotone>
              <a:schemeClr val="accent4">
                <a:shade val="45000"/>
                <a:satMod val="135000"/>
              </a:schemeClr>
              <a:prstClr val="white"/>
            </a:duotone>
          </a:blip>
          <a:srcRect l="11765" t="46450" r="8930" b="30704"/>
          <a:stretch/>
        </p:blipFill>
        <p:spPr>
          <a:xfrm>
            <a:off x="6095999" y="0"/>
            <a:ext cx="6096001" cy="925030"/>
          </a:xfrm>
          <a:prstGeom prst="rect">
            <a:avLst/>
          </a:prstGeom>
        </p:spPr>
      </p:pic>
      <p:pic>
        <p:nvPicPr>
          <p:cNvPr id="6" name="Picture 5">
            <a:extLst>
              <a:ext uri="{FF2B5EF4-FFF2-40B4-BE49-F238E27FC236}">
                <a16:creationId xmlns:a16="http://schemas.microsoft.com/office/drawing/2014/main" id="{C2408005-82BD-7A39-90DC-8FC070639277}"/>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2133207" y="3115337"/>
            <a:ext cx="4893736" cy="627323"/>
          </a:xfrm>
          <a:prstGeom prst="rect">
            <a:avLst/>
          </a:prstGeom>
        </p:spPr>
      </p:pic>
      <p:pic>
        <p:nvPicPr>
          <p:cNvPr id="7" name="Picture 6">
            <a:extLst>
              <a:ext uri="{FF2B5EF4-FFF2-40B4-BE49-F238E27FC236}">
                <a16:creationId xmlns:a16="http://schemas.microsoft.com/office/drawing/2014/main" id="{8D27A6D4-F03E-BA24-8A5E-D2DECB409858}"/>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9402920" y="3086787"/>
            <a:ext cx="4950836" cy="627323"/>
          </a:xfrm>
          <a:prstGeom prst="rect">
            <a:avLst/>
          </a:prstGeom>
        </p:spPr>
      </p:pic>
      <p:pic>
        <p:nvPicPr>
          <p:cNvPr id="8" name="Picture 7">
            <a:extLst>
              <a:ext uri="{FF2B5EF4-FFF2-40B4-BE49-F238E27FC236}">
                <a16:creationId xmlns:a16="http://schemas.microsoft.com/office/drawing/2014/main" id="{5ABFDA95-B9BE-B1C9-9D45-890C07DC685A}"/>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2" y="5875868"/>
            <a:ext cx="6096001" cy="982132"/>
          </a:xfrm>
          <a:prstGeom prst="rect">
            <a:avLst/>
          </a:prstGeom>
        </p:spPr>
      </p:pic>
      <p:pic>
        <p:nvPicPr>
          <p:cNvPr id="9" name="Picture 8">
            <a:extLst>
              <a:ext uri="{FF2B5EF4-FFF2-40B4-BE49-F238E27FC236}">
                <a16:creationId xmlns:a16="http://schemas.microsoft.com/office/drawing/2014/main" id="{86801513-917F-D6A5-7DFC-C6D3AB3FDB24}"/>
              </a:ext>
            </a:extLst>
          </p:cNvPr>
          <p:cNvPicPr>
            <a:picLocks noChangeAspect="1"/>
          </p:cNvPicPr>
          <p:nvPr/>
        </p:nvPicPr>
        <p:blipFill>
          <a:blip r:embed="rId3">
            <a:duotone>
              <a:schemeClr val="accent4">
                <a:shade val="45000"/>
                <a:satMod val="135000"/>
              </a:schemeClr>
              <a:prstClr val="white"/>
            </a:duotone>
          </a:blip>
          <a:stretch>
            <a:fillRect/>
          </a:stretch>
        </p:blipFill>
        <p:spPr>
          <a:xfrm>
            <a:off x="6095999" y="5818767"/>
            <a:ext cx="6096528" cy="1040875"/>
          </a:xfrm>
          <a:prstGeom prst="rect">
            <a:avLst/>
          </a:prstGeom>
        </p:spPr>
      </p:pic>
      <p:pic>
        <p:nvPicPr>
          <p:cNvPr id="10" name="Picture 9">
            <a:extLst>
              <a:ext uri="{FF2B5EF4-FFF2-40B4-BE49-F238E27FC236}">
                <a16:creationId xmlns:a16="http://schemas.microsoft.com/office/drawing/2014/main" id="{DDEFEC3F-0088-C78D-4738-4A905826841B}"/>
              </a:ext>
            </a:extLst>
          </p:cNvPr>
          <p:cNvPicPr>
            <a:picLocks noChangeAspect="1"/>
          </p:cNvPicPr>
          <p:nvPr/>
        </p:nvPicPr>
        <p:blipFill>
          <a:blip r:embed="rId4"/>
          <a:stretch>
            <a:fillRect/>
          </a:stretch>
        </p:blipFill>
        <p:spPr>
          <a:xfrm>
            <a:off x="8376683" y="2439972"/>
            <a:ext cx="2347055" cy="3435895"/>
          </a:xfrm>
          <a:prstGeom prst="rect">
            <a:avLst/>
          </a:prstGeom>
        </p:spPr>
      </p:pic>
    </p:spTree>
    <p:extLst>
      <p:ext uri="{BB962C8B-B14F-4D97-AF65-F5344CB8AC3E}">
        <p14:creationId xmlns:p14="http://schemas.microsoft.com/office/powerpoint/2010/main" val="38720378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6CEFB-D3A4-9450-EA32-EBEE797403B4}"/>
              </a:ext>
            </a:extLst>
          </p:cNvPr>
          <p:cNvSpPr>
            <a:spLocks noGrp="1"/>
          </p:cNvSpPr>
          <p:nvPr>
            <p:ph type="title"/>
          </p:nvPr>
        </p:nvSpPr>
        <p:spPr/>
        <p:txBody>
          <a:bodyPr>
            <a:noAutofit/>
          </a:bodyPr>
          <a:lstStyle/>
          <a:p>
            <a:r>
              <a:rPr lang="en-US" sz="3200" dirty="0"/>
              <a:t>Why are Jesus and Mother Mary called the New Adam and the New Eve? How do these titles reflect their charity? (2)</a:t>
            </a:r>
          </a:p>
        </p:txBody>
      </p:sp>
      <p:sp>
        <p:nvSpPr>
          <p:cNvPr id="3" name="Content Placeholder 2">
            <a:extLst>
              <a:ext uri="{FF2B5EF4-FFF2-40B4-BE49-F238E27FC236}">
                <a16:creationId xmlns:a16="http://schemas.microsoft.com/office/drawing/2014/main" id="{2140C83B-3287-45B3-E580-B6138C891BF7}"/>
              </a:ext>
            </a:extLst>
          </p:cNvPr>
          <p:cNvSpPr>
            <a:spLocks noGrp="1"/>
          </p:cNvSpPr>
          <p:nvPr>
            <p:ph idx="1"/>
          </p:nvPr>
        </p:nvSpPr>
        <p:spPr>
          <a:xfrm>
            <a:off x="795670" y="2514402"/>
            <a:ext cx="6817241" cy="3758808"/>
          </a:xfrm>
        </p:spPr>
        <p:txBody>
          <a:bodyPr>
            <a:normAutofit fontScale="70000" lnSpcReduction="20000"/>
          </a:bodyPr>
          <a:lstStyle/>
          <a:p>
            <a:r>
              <a:rPr lang="en-US" dirty="0"/>
              <a:t>Love is about balance; it flows from order (harmony with God’s plan, since God’s plan is an expression of His love)</a:t>
            </a:r>
          </a:p>
          <a:p>
            <a:pPr lvl="1"/>
            <a:r>
              <a:rPr lang="en-US" dirty="0"/>
              <a:t>Love is not only singular; is rooted in community</a:t>
            </a:r>
          </a:p>
          <a:p>
            <a:r>
              <a:rPr lang="en-US" dirty="0"/>
              <a:t>God the Father willed that redemption, the restoration of grace, should be the perfect counterpoint to the fall from grace</a:t>
            </a:r>
          </a:p>
          <a:p>
            <a:pPr lvl="1"/>
            <a:r>
              <a:rPr lang="en-US" dirty="0"/>
              <a:t>Sin entered the world through the collaboration of a man and woman (Adam and Eve)</a:t>
            </a:r>
          </a:p>
          <a:p>
            <a:pPr lvl="2"/>
            <a:r>
              <a:rPr lang="en-US" dirty="0"/>
              <a:t>Redemption happens through the collaboration of a man and woman (Jesus and Mother Mary)</a:t>
            </a:r>
          </a:p>
          <a:p>
            <a:pPr lvl="1"/>
            <a:r>
              <a:rPr lang="en-US" dirty="0"/>
              <a:t>Sin entered the world through taste: the forbidden fruit </a:t>
            </a:r>
          </a:p>
          <a:p>
            <a:pPr lvl="2"/>
            <a:r>
              <a:rPr lang="en-US" dirty="0"/>
              <a:t>Redemption comes about through the Holy Eucharist (the Heart of Jesus)</a:t>
            </a:r>
          </a:p>
          <a:p>
            <a:pPr lvl="1"/>
            <a:r>
              <a:rPr lang="en-US" dirty="0"/>
              <a:t>Sin entered the world through disobedience (because of self-love/pride)</a:t>
            </a:r>
          </a:p>
          <a:p>
            <a:pPr lvl="2"/>
            <a:r>
              <a:rPr lang="en-US" dirty="0"/>
              <a:t>Redemption happens through obedience out of humble love for God the Father</a:t>
            </a:r>
          </a:p>
          <a:p>
            <a:endParaRPr lang="en-US" dirty="0"/>
          </a:p>
        </p:txBody>
      </p:sp>
      <p:pic>
        <p:nvPicPr>
          <p:cNvPr id="4" name="Picture 3">
            <a:extLst>
              <a:ext uri="{FF2B5EF4-FFF2-40B4-BE49-F238E27FC236}">
                <a16:creationId xmlns:a16="http://schemas.microsoft.com/office/drawing/2014/main" id="{DFDF1DD2-1C0D-3FD9-B58B-A18AC1494DC0}"/>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1" y="0"/>
            <a:ext cx="6096001" cy="982132"/>
          </a:xfrm>
          <a:prstGeom prst="rect">
            <a:avLst/>
          </a:prstGeom>
        </p:spPr>
      </p:pic>
      <p:pic>
        <p:nvPicPr>
          <p:cNvPr id="5" name="Picture 4">
            <a:extLst>
              <a:ext uri="{FF2B5EF4-FFF2-40B4-BE49-F238E27FC236}">
                <a16:creationId xmlns:a16="http://schemas.microsoft.com/office/drawing/2014/main" id="{90FCB1B8-20B2-373A-0CB1-40E41052205A}"/>
              </a:ext>
            </a:extLst>
          </p:cNvPr>
          <p:cNvPicPr>
            <a:picLocks noChangeAspect="1"/>
          </p:cNvPicPr>
          <p:nvPr/>
        </p:nvPicPr>
        <p:blipFill>
          <a:blip r:embed="rId2">
            <a:duotone>
              <a:schemeClr val="accent4">
                <a:shade val="45000"/>
                <a:satMod val="135000"/>
              </a:schemeClr>
              <a:prstClr val="white"/>
            </a:duotone>
          </a:blip>
          <a:srcRect l="11765" t="46450" r="8930" b="30704"/>
          <a:stretch/>
        </p:blipFill>
        <p:spPr>
          <a:xfrm>
            <a:off x="6095999" y="0"/>
            <a:ext cx="6096001" cy="925030"/>
          </a:xfrm>
          <a:prstGeom prst="rect">
            <a:avLst/>
          </a:prstGeom>
        </p:spPr>
      </p:pic>
      <p:pic>
        <p:nvPicPr>
          <p:cNvPr id="6" name="Picture 5">
            <a:extLst>
              <a:ext uri="{FF2B5EF4-FFF2-40B4-BE49-F238E27FC236}">
                <a16:creationId xmlns:a16="http://schemas.microsoft.com/office/drawing/2014/main" id="{C21B042E-C8E7-47F4-34BF-46130A857459}"/>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2133207" y="3115337"/>
            <a:ext cx="4893736" cy="627323"/>
          </a:xfrm>
          <a:prstGeom prst="rect">
            <a:avLst/>
          </a:prstGeom>
        </p:spPr>
      </p:pic>
      <p:pic>
        <p:nvPicPr>
          <p:cNvPr id="7" name="Picture 6">
            <a:extLst>
              <a:ext uri="{FF2B5EF4-FFF2-40B4-BE49-F238E27FC236}">
                <a16:creationId xmlns:a16="http://schemas.microsoft.com/office/drawing/2014/main" id="{C094F79F-E91B-C9A8-D928-93732E01236A}"/>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9402920" y="3086787"/>
            <a:ext cx="4950836" cy="627323"/>
          </a:xfrm>
          <a:prstGeom prst="rect">
            <a:avLst/>
          </a:prstGeom>
        </p:spPr>
      </p:pic>
      <p:pic>
        <p:nvPicPr>
          <p:cNvPr id="8" name="Picture 7">
            <a:extLst>
              <a:ext uri="{FF2B5EF4-FFF2-40B4-BE49-F238E27FC236}">
                <a16:creationId xmlns:a16="http://schemas.microsoft.com/office/drawing/2014/main" id="{E6FE4183-7E84-D001-E190-F75EA1F18C43}"/>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2" y="5875868"/>
            <a:ext cx="6096001" cy="982132"/>
          </a:xfrm>
          <a:prstGeom prst="rect">
            <a:avLst/>
          </a:prstGeom>
        </p:spPr>
      </p:pic>
      <p:pic>
        <p:nvPicPr>
          <p:cNvPr id="9" name="Picture 8">
            <a:extLst>
              <a:ext uri="{FF2B5EF4-FFF2-40B4-BE49-F238E27FC236}">
                <a16:creationId xmlns:a16="http://schemas.microsoft.com/office/drawing/2014/main" id="{A2760259-6D6B-4BAD-6152-0A643EB863DA}"/>
              </a:ext>
            </a:extLst>
          </p:cNvPr>
          <p:cNvPicPr>
            <a:picLocks noChangeAspect="1"/>
          </p:cNvPicPr>
          <p:nvPr/>
        </p:nvPicPr>
        <p:blipFill>
          <a:blip r:embed="rId3">
            <a:duotone>
              <a:schemeClr val="accent4">
                <a:shade val="45000"/>
                <a:satMod val="135000"/>
              </a:schemeClr>
              <a:prstClr val="white"/>
            </a:duotone>
          </a:blip>
          <a:stretch>
            <a:fillRect/>
          </a:stretch>
        </p:blipFill>
        <p:spPr>
          <a:xfrm>
            <a:off x="6095999" y="5818767"/>
            <a:ext cx="6096528" cy="1040875"/>
          </a:xfrm>
          <a:prstGeom prst="rect">
            <a:avLst/>
          </a:prstGeom>
        </p:spPr>
      </p:pic>
      <p:pic>
        <p:nvPicPr>
          <p:cNvPr id="10" name="Picture 9">
            <a:extLst>
              <a:ext uri="{FF2B5EF4-FFF2-40B4-BE49-F238E27FC236}">
                <a16:creationId xmlns:a16="http://schemas.microsoft.com/office/drawing/2014/main" id="{AAAC18BD-DA3F-57C3-879E-9FCB703766E6}"/>
              </a:ext>
            </a:extLst>
          </p:cNvPr>
          <p:cNvPicPr>
            <a:picLocks noChangeAspect="1"/>
          </p:cNvPicPr>
          <p:nvPr/>
        </p:nvPicPr>
        <p:blipFill>
          <a:blip r:embed="rId4"/>
          <a:stretch>
            <a:fillRect/>
          </a:stretch>
        </p:blipFill>
        <p:spPr>
          <a:xfrm>
            <a:off x="7612911" y="2603435"/>
            <a:ext cx="3857625" cy="3138146"/>
          </a:xfrm>
          <a:prstGeom prst="rect">
            <a:avLst/>
          </a:prstGeom>
        </p:spPr>
      </p:pic>
    </p:spTree>
    <p:extLst>
      <p:ext uri="{BB962C8B-B14F-4D97-AF65-F5344CB8AC3E}">
        <p14:creationId xmlns:p14="http://schemas.microsoft.com/office/powerpoint/2010/main" val="31143582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869A7-472A-F4A4-4A07-96645918C38C}"/>
              </a:ext>
            </a:extLst>
          </p:cNvPr>
          <p:cNvSpPr>
            <a:spLocks noGrp="1"/>
          </p:cNvSpPr>
          <p:nvPr>
            <p:ph type="title"/>
          </p:nvPr>
        </p:nvSpPr>
        <p:spPr/>
        <p:txBody>
          <a:bodyPr>
            <a:normAutofit fontScale="90000"/>
          </a:bodyPr>
          <a:lstStyle/>
          <a:p>
            <a:r>
              <a:rPr lang="en-US" dirty="0"/>
              <a:t>How does devotion to the Holy Family fit into devotion to the Two Hearts?</a:t>
            </a:r>
          </a:p>
        </p:txBody>
      </p:sp>
      <p:sp>
        <p:nvSpPr>
          <p:cNvPr id="3" name="Content Placeholder 2">
            <a:extLst>
              <a:ext uri="{FF2B5EF4-FFF2-40B4-BE49-F238E27FC236}">
                <a16:creationId xmlns:a16="http://schemas.microsoft.com/office/drawing/2014/main" id="{2265B47F-1774-58AA-38A5-A9384A754AA6}"/>
              </a:ext>
            </a:extLst>
          </p:cNvPr>
          <p:cNvSpPr>
            <a:spLocks noGrp="1"/>
          </p:cNvSpPr>
          <p:nvPr>
            <p:ph idx="1"/>
          </p:nvPr>
        </p:nvSpPr>
        <p:spPr>
          <a:xfrm>
            <a:off x="816936" y="2535666"/>
            <a:ext cx="7561520" cy="3599319"/>
          </a:xfrm>
        </p:spPr>
        <p:txBody>
          <a:bodyPr>
            <a:normAutofit fontScale="85000" lnSpcReduction="10000"/>
          </a:bodyPr>
          <a:lstStyle/>
          <a:p>
            <a:r>
              <a:rPr lang="en-US" dirty="0"/>
              <a:t>The family is united in love</a:t>
            </a:r>
          </a:p>
          <a:p>
            <a:r>
              <a:rPr lang="en-US" dirty="0"/>
              <a:t>The Holy Trinity is one community of love; each Person of God in the Holy Trinity expresses love uniquely</a:t>
            </a:r>
          </a:p>
          <a:p>
            <a:r>
              <a:rPr lang="en-US" dirty="0"/>
              <a:t>The Holy Family is a reflection of the Blessed Trinity, an earthly trinity</a:t>
            </a:r>
          </a:p>
          <a:p>
            <a:r>
              <a:rPr lang="en-US" dirty="0"/>
              <a:t>St. Joseph completes the Holy Family: he shows us how to honor Mother Mary and Jesus. He protects their Hearts</a:t>
            </a:r>
          </a:p>
          <a:p>
            <a:r>
              <a:rPr lang="en-US" dirty="0"/>
              <a:t>Devotion to the Holy Family is a way to honor St. Joseph, expressing devotion to him as well; St. Joseph helps us to open our hearts to Jesus and Mother Mary, and to let into our hearts only what would give glory to Jesus and Mother Mary</a:t>
            </a:r>
          </a:p>
        </p:txBody>
      </p:sp>
      <p:pic>
        <p:nvPicPr>
          <p:cNvPr id="4" name="Picture 3">
            <a:extLst>
              <a:ext uri="{FF2B5EF4-FFF2-40B4-BE49-F238E27FC236}">
                <a16:creationId xmlns:a16="http://schemas.microsoft.com/office/drawing/2014/main" id="{7B9F710C-E6CA-F268-4CFD-F93002ADA97B}"/>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1" y="0"/>
            <a:ext cx="6096001" cy="982132"/>
          </a:xfrm>
          <a:prstGeom prst="rect">
            <a:avLst/>
          </a:prstGeom>
        </p:spPr>
      </p:pic>
      <p:pic>
        <p:nvPicPr>
          <p:cNvPr id="5" name="Picture 4">
            <a:extLst>
              <a:ext uri="{FF2B5EF4-FFF2-40B4-BE49-F238E27FC236}">
                <a16:creationId xmlns:a16="http://schemas.microsoft.com/office/drawing/2014/main" id="{5E0B842E-5F27-AB95-5C7A-E489A43DE152}"/>
              </a:ext>
            </a:extLst>
          </p:cNvPr>
          <p:cNvPicPr>
            <a:picLocks noChangeAspect="1"/>
          </p:cNvPicPr>
          <p:nvPr/>
        </p:nvPicPr>
        <p:blipFill>
          <a:blip r:embed="rId2">
            <a:duotone>
              <a:schemeClr val="accent4">
                <a:shade val="45000"/>
                <a:satMod val="135000"/>
              </a:schemeClr>
              <a:prstClr val="white"/>
            </a:duotone>
          </a:blip>
          <a:srcRect l="11765" t="46450" r="8930" b="30704"/>
          <a:stretch/>
        </p:blipFill>
        <p:spPr>
          <a:xfrm>
            <a:off x="6095999" y="0"/>
            <a:ext cx="6096001" cy="925030"/>
          </a:xfrm>
          <a:prstGeom prst="rect">
            <a:avLst/>
          </a:prstGeom>
        </p:spPr>
      </p:pic>
      <p:pic>
        <p:nvPicPr>
          <p:cNvPr id="6" name="Picture 5">
            <a:extLst>
              <a:ext uri="{FF2B5EF4-FFF2-40B4-BE49-F238E27FC236}">
                <a16:creationId xmlns:a16="http://schemas.microsoft.com/office/drawing/2014/main" id="{965CBC98-5C4C-2AD2-6350-48733E844F18}"/>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2133207" y="3115337"/>
            <a:ext cx="4893736" cy="627323"/>
          </a:xfrm>
          <a:prstGeom prst="rect">
            <a:avLst/>
          </a:prstGeom>
        </p:spPr>
      </p:pic>
      <p:pic>
        <p:nvPicPr>
          <p:cNvPr id="7" name="Picture 6">
            <a:extLst>
              <a:ext uri="{FF2B5EF4-FFF2-40B4-BE49-F238E27FC236}">
                <a16:creationId xmlns:a16="http://schemas.microsoft.com/office/drawing/2014/main" id="{F8E303F5-BEBD-0C7D-50DD-D8EEB12B45EB}"/>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9402920" y="3086787"/>
            <a:ext cx="4950836" cy="627323"/>
          </a:xfrm>
          <a:prstGeom prst="rect">
            <a:avLst/>
          </a:prstGeom>
        </p:spPr>
      </p:pic>
      <p:pic>
        <p:nvPicPr>
          <p:cNvPr id="8" name="Picture 7">
            <a:extLst>
              <a:ext uri="{FF2B5EF4-FFF2-40B4-BE49-F238E27FC236}">
                <a16:creationId xmlns:a16="http://schemas.microsoft.com/office/drawing/2014/main" id="{74E7569C-0F82-B6C4-3398-2BD1657EE257}"/>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2" y="5875868"/>
            <a:ext cx="6096001" cy="982132"/>
          </a:xfrm>
          <a:prstGeom prst="rect">
            <a:avLst/>
          </a:prstGeom>
        </p:spPr>
      </p:pic>
      <p:pic>
        <p:nvPicPr>
          <p:cNvPr id="9" name="Picture 8">
            <a:extLst>
              <a:ext uri="{FF2B5EF4-FFF2-40B4-BE49-F238E27FC236}">
                <a16:creationId xmlns:a16="http://schemas.microsoft.com/office/drawing/2014/main" id="{90D65228-77C5-2F3B-B9A6-F53B8745E988}"/>
              </a:ext>
            </a:extLst>
          </p:cNvPr>
          <p:cNvPicPr>
            <a:picLocks noChangeAspect="1"/>
          </p:cNvPicPr>
          <p:nvPr/>
        </p:nvPicPr>
        <p:blipFill>
          <a:blip r:embed="rId3">
            <a:duotone>
              <a:schemeClr val="accent4">
                <a:shade val="45000"/>
                <a:satMod val="135000"/>
              </a:schemeClr>
              <a:prstClr val="white"/>
            </a:duotone>
          </a:blip>
          <a:stretch>
            <a:fillRect/>
          </a:stretch>
        </p:blipFill>
        <p:spPr>
          <a:xfrm>
            <a:off x="6095999" y="5818767"/>
            <a:ext cx="6096528" cy="1040875"/>
          </a:xfrm>
          <a:prstGeom prst="rect">
            <a:avLst/>
          </a:prstGeom>
        </p:spPr>
      </p:pic>
      <p:pic>
        <p:nvPicPr>
          <p:cNvPr id="10" name="Picture 9">
            <a:extLst>
              <a:ext uri="{FF2B5EF4-FFF2-40B4-BE49-F238E27FC236}">
                <a16:creationId xmlns:a16="http://schemas.microsoft.com/office/drawing/2014/main" id="{49117BBB-021B-64EB-8E38-4FEE89F63C44}"/>
              </a:ext>
            </a:extLst>
          </p:cNvPr>
          <p:cNvPicPr>
            <a:picLocks noChangeAspect="1"/>
          </p:cNvPicPr>
          <p:nvPr/>
        </p:nvPicPr>
        <p:blipFill>
          <a:blip r:embed="rId4"/>
          <a:stretch>
            <a:fillRect/>
          </a:stretch>
        </p:blipFill>
        <p:spPr>
          <a:xfrm>
            <a:off x="8568069" y="2535666"/>
            <a:ext cx="2771775" cy="3283101"/>
          </a:xfrm>
          <a:prstGeom prst="rect">
            <a:avLst/>
          </a:prstGeom>
        </p:spPr>
      </p:pic>
    </p:spTree>
    <p:extLst>
      <p:ext uri="{BB962C8B-B14F-4D97-AF65-F5344CB8AC3E}">
        <p14:creationId xmlns:p14="http://schemas.microsoft.com/office/powerpoint/2010/main" val="1493200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EFE38-8991-2C23-69F2-240EE398D093}"/>
              </a:ext>
            </a:extLst>
          </p:cNvPr>
          <p:cNvSpPr>
            <a:spLocks noGrp="1"/>
          </p:cNvSpPr>
          <p:nvPr>
            <p:ph type="title"/>
          </p:nvPr>
        </p:nvSpPr>
        <p:spPr/>
        <p:txBody>
          <a:bodyPr>
            <a:noAutofit/>
          </a:bodyPr>
          <a:lstStyle/>
          <a:p>
            <a:r>
              <a:rPr lang="en-US" sz="3200" dirty="0"/>
              <a:t>What did the Holy Family mean to St. Margaret Mary </a:t>
            </a:r>
            <a:r>
              <a:rPr lang="en-US" sz="3200" dirty="0" err="1"/>
              <a:t>Alacoque</a:t>
            </a:r>
            <a:r>
              <a:rPr lang="en-US" sz="3200" dirty="0"/>
              <a:t>? What can we learn from her devotion to the Holy Family?</a:t>
            </a:r>
          </a:p>
        </p:txBody>
      </p:sp>
      <p:sp>
        <p:nvSpPr>
          <p:cNvPr id="3" name="Content Placeholder 2">
            <a:extLst>
              <a:ext uri="{FF2B5EF4-FFF2-40B4-BE49-F238E27FC236}">
                <a16:creationId xmlns:a16="http://schemas.microsoft.com/office/drawing/2014/main" id="{D0D11D88-39CC-B353-FCFE-3B65924447A9}"/>
              </a:ext>
            </a:extLst>
          </p:cNvPr>
          <p:cNvSpPr>
            <a:spLocks noGrp="1"/>
          </p:cNvSpPr>
          <p:nvPr>
            <p:ph idx="1"/>
          </p:nvPr>
        </p:nvSpPr>
        <p:spPr>
          <a:xfrm>
            <a:off x="795670" y="2556932"/>
            <a:ext cx="7657213" cy="3737542"/>
          </a:xfrm>
        </p:spPr>
        <p:txBody>
          <a:bodyPr>
            <a:normAutofit/>
          </a:bodyPr>
          <a:lstStyle/>
          <a:p>
            <a:r>
              <a:rPr lang="en-US" sz="1900" dirty="0"/>
              <a:t>When there was discord in her own family, St. Margaret Mary found order and peace in the Holy Family</a:t>
            </a:r>
          </a:p>
          <a:p>
            <a:pPr lvl="1"/>
            <a:r>
              <a:rPr lang="en-US" sz="1900" dirty="0"/>
              <a:t>St. Margaret Mary’s mother did not accept her vocation to religious life</a:t>
            </a:r>
          </a:p>
          <a:p>
            <a:r>
              <a:rPr lang="en-US" sz="1900" dirty="0"/>
              <a:t>Amidst her father’s passing, St. Margaret Mary looked forward to eternal life with the Holy Family in Heaven</a:t>
            </a:r>
          </a:p>
          <a:p>
            <a:r>
              <a:rPr lang="en-US" sz="1900" dirty="0"/>
              <a:t>St. Margaret Mary lived in poverty after her father’s death, and her immediate family’s disputes with other relatives</a:t>
            </a:r>
          </a:p>
          <a:p>
            <a:pPr lvl="1"/>
            <a:r>
              <a:rPr lang="en-US" sz="1900" dirty="0"/>
              <a:t>She found the greatest riches in Christ’s Heart, full of love to nourish her</a:t>
            </a:r>
          </a:p>
        </p:txBody>
      </p:sp>
      <p:pic>
        <p:nvPicPr>
          <p:cNvPr id="4" name="Picture 3">
            <a:extLst>
              <a:ext uri="{FF2B5EF4-FFF2-40B4-BE49-F238E27FC236}">
                <a16:creationId xmlns:a16="http://schemas.microsoft.com/office/drawing/2014/main" id="{A0733466-F5CE-4C8C-000E-B0FB261128C4}"/>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1" y="0"/>
            <a:ext cx="6096001" cy="982132"/>
          </a:xfrm>
          <a:prstGeom prst="rect">
            <a:avLst/>
          </a:prstGeom>
        </p:spPr>
      </p:pic>
      <p:pic>
        <p:nvPicPr>
          <p:cNvPr id="5" name="Picture 4">
            <a:extLst>
              <a:ext uri="{FF2B5EF4-FFF2-40B4-BE49-F238E27FC236}">
                <a16:creationId xmlns:a16="http://schemas.microsoft.com/office/drawing/2014/main" id="{32D785C7-2D86-4333-7107-4E9202A6EAB5}"/>
              </a:ext>
            </a:extLst>
          </p:cNvPr>
          <p:cNvPicPr>
            <a:picLocks noChangeAspect="1"/>
          </p:cNvPicPr>
          <p:nvPr/>
        </p:nvPicPr>
        <p:blipFill>
          <a:blip r:embed="rId2">
            <a:duotone>
              <a:schemeClr val="accent4">
                <a:shade val="45000"/>
                <a:satMod val="135000"/>
              </a:schemeClr>
              <a:prstClr val="white"/>
            </a:duotone>
          </a:blip>
          <a:srcRect l="11765" t="46450" r="8930" b="30704"/>
          <a:stretch/>
        </p:blipFill>
        <p:spPr>
          <a:xfrm>
            <a:off x="6095999" y="0"/>
            <a:ext cx="6096001" cy="925030"/>
          </a:xfrm>
          <a:prstGeom prst="rect">
            <a:avLst/>
          </a:prstGeom>
        </p:spPr>
      </p:pic>
      <p:pic>
        <p:nvPicPr>
          <p:cNvPr id="6" name="Picture 5">
            <a:extLst>
              <a:ext uri="{FF2B5EF4-FFF2-40B4-BE49-F238E27FC236}">
                <a16:creationId xmlns:a16="http://schemas.microsoft.com/office/drawing/2014/main" id="{D3CBE57B-FF19-4084-F583-7B11AFC86B6C}"/>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2133207" y="3115337"/>
            <a:ext cx="4893736" cy="627323"/>
          </a:xfrm>
          <a:prstGeom prst="rect">
            <a:avLst/>
          </a:prstGeom>
        </p:spPr>
      </p:pic>
      <p:pic>
        <p:nvPicPr>
          <p:cNvPr id="7" name="Picture 6">
            <a:extLst>
              <a:ext uri="{FF2B5EF4-FFF2-40B4-BE49-F238E27FC236}">
                <a16:creationId xmlns:a16="http://schemas.microsoft.com/office/drawing/2014/main" id="{EF9580E9-53A3-6FFC-CE73-3202EBCA5F69}"/>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9402920" y="3086787"/>
            <a:ext cx="4950836" cy="627323"/>
          </a:xfrm>
          <a:prstGeom prst="rect">
            <a:avLst/>
          </a:prstGeom>
        </p:spPr>
      </p:pic>
      <p:pic>
        <p:nvPicPr>
          <p:cNvPr id="8" name="Picture 7">
            <a:extLst>
              <a:ext uri="{FF2B5EF4-FFF2-40B4-BE49-F238E27FC236}">
                <a16:creationId xmlns:a16="http://schemas.microsoft.com/office/drawing/2014/main" id="{55B3637D-DC8A-B5BB-014E-0CB0EE048091}"/>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2" y="5875868"/>
            <a:ext cx="6096001" cy="982132"/>
          </a:xfrm>
          <a:prstGeom prst="rect">
            <a:avLst/>
          </a:prstGeom>
        </p:spPr>
      </p:pic>
      <p:pic>
        <p:nvPicPr>
          <p:cNvPr id="9" name="Picture 8">
            <a:extLst>
              <a:ext uri="{FF2B5EF4-FFF2-40B4-BE49-F238E27FC236}">
                <a16:creationId xmlns:a16="http://schemas.microsoft.com/office/drawing/2014/main" id="{CF150B46-4374-9A82-E830-4E1CD5715EFE}"/>
              </a:ext>
            </a:extLst>
          </p:cNvPr>
          <p:cNvPicPr>
            <a:picLocks noChangeAspect="1"/>
          </p:cNvPicPr>
          <p:nvPr/>
        </p:nvPicPr>
        <p:blipFill>
          <a:blip r:embed="rId3">
            <a:duotone>
              <a:schemeClr val="accent4">
                <a:shade val="45000"/>
                <a:satMod val="135000"/>
              </a:schemeClr>
              <a:prstClr val="white"/>
            </a:duotone>
          </a:blip>
          <a:stretch>
            <a:fillRect/>
          </a:stretch>
        </p:blipFill>
        <p:spPr>
          <a:xfrm>
            <a:off x="6095999" y="5818767"/>
            <a:ext cx="6096528" cy="1040875"/>
          </a:xfrm>
          <a:prstGeom prst="rect">
            <a:avLst/>
          </a:prstGeom>
        </p:spPr>
      </p:pic>
      <p:pic>
        <p:nvPicPr>
          <p:cNvPr id="10" name="Picture 9">
            <a:extLst>
              <a:ext uri="{FF2B5EF4-FFF2-40B4-BE49-F238E27FC236}">
                <a16:creationId xmlns:a16="http://schemas.microsoft.com/office/drawing/2014/main" id="{A38D49B7-A412-66B6-5767-3C7BA912CCC2}"/>
              </a:ext>
            </a:extLst>
          </p:cNvPr>
          <p:cNvPicPr>
            <a:picLocks noChangeAspect="1"/>
          </p:cNvPicPr>
          <p:nvPr/>
        </p:nvPicPr>
        <p:blipFill>
          <a:blip r:embed="rId4"/>
          <a:srcRect r="34232"/>
          <a:stretch/>
        </p:blipFill>
        <p:spPr>
          <a:xfrm>
            <a:off x="8433652" y="2537238"/>
            <a:ext cx="3197302" cy="3281529"/>
          </a:xfrm>
          <a:prstGeom prst="rect">
            <a:avLst/>
          </a:prstGeom>
        </p:spPr>
      </p:pic>
    </p:spTree>
    <p:extLst>
      <p:ext uri="{BB962C8B-B14F-4D97-AF65-F5344CB8AC3E}">
        <p14:creationId xmlns:p14="http://schemas.microsoft.com/office/powerpoint/2010/main" val="15430164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AD112-A968-752C-B2E1-FC7634FF9D6C}"/>
              </a:ext>
            </a:extLst>
          </p:cNvPr>
          <p:cNvSpPr>
            <a:spLocks noGrp="1"/>
          </p:cNvSpPr>
          <p:nvPr>
            <p:ph type="title"/>
          </p:nvPr>
        </p:nvSpPr>
        <p:spPr/>
        <p:txBody>
          <a:bodyPr>
            <a:normAutofit fontScale="90000"/>
          </a:bodyPr>
          <a:lstStyle/>
          <a:p>
            <a:r>
              <a:rPr lang="en-US" dirty="0"/>
              <a:t>How did St. Margaret Mary </a:t>
            </a:r>
            <a:r>
              <a:rPr lang="en-US" dirty="0" err="1"/>
              <a:t>Alacoque</a:t>
            </a:r>
            <a:r>
              <a:rPr lang="en-US" dirty="0"/>
              <a:t> express devotion to Our Lady’s Immaculate Heart?</a:t>
            </a:r>
          </a:p>
        </p:txBody>
      </p:sp>
      <p:sp>
        <p:nvSpPr>
          <p:cNvPr id="3" name="Content Placeholder 2">
            <a:extLst>
              <a:ext uri="{FF2B5EF4-FFF2-40B4-BE49-F238E27FC236}">
                <a16:creationId xmlns:a16="http://schemas.microsoft.com/office/drawing/2014/main" id="{26841CDF-7DD2-25DA-F170-1E0235D23EDF}"/>
              </a:ext>
            </a:extLst>
          </p:cNvPr>
          <p:cNvSpPr>
            <a:spLocks noGrp="1"/>
          </p:cNvSpPr>
          <p:nvPr>
            <p:ph idx="1"/>
          </p:nvPr>
        </p:nvSpPr>
        <p:spPr>
          <a:xfrm>
            <a:off x="816937" y="2525033"/>
            <a:ext cx="6041063" cy="3641851"/>
          </a:xfrm>
        </p:spPr>
        <p:txBody>
          <a:bodyPr>
            <a:normAutofit fontScale="92500"/>
          </a:bodyPr>
          <a:lstStyle/>
          <a:p>
            <a:r>
              <a:rPr lang="en-US" dirty="0"/>
              <a:t>Meditated on the compassion in Our Lady’s Heart</a:t>
            </a:r>
          </a:p>
          <a:p>
            <a:r>
              <a:rPr lang="en-US" dirty="0"/>
              <a:t>Our Lady does not sorrow out of despair; she feels for the pain of others. Her Heart goes out to us</a:t>
            </a:r>
          </a:p>
          <a:p>
            <a:r>
              <a:rPr lang="en-US" dirty="0"/>
              <a:t>St. Margaret Mary sought to console Our Lady’s Heart</a:t>
            </a:r>
          </a:p>
          <a:p>
            <a:pPr lvl="1"/>
            <a:r>
              <a:rPr lang="en-US" dirty="0"/>
              <a:t>Prayed seven “Hail Mary” prayers per day to honor the seven sorrows of Mary</a:t>
            </a:r>
          </a:p>
          <a:p>
            <a:pPr lvl="1"/>
            <a:r>
              <a:rPr lang="en-US" dirty="0"/>
              <a:t>Expressed love for the Sacred Heart</a:t>
            </a:r>
          </a:p>
        </p:txBody>
      </p:sp>
      <p:pic>
        <p:nvPicPr>
          <p:cNvPr id="4" name="Picture 3">
            <a:extLst>
              <a:ext uri="{FF2B5EF4-FFF2-40B4-BE49-F238E27FC236}">
                <a16:creationId xmlns:a16="http://schemas.microsoft.com/office/drawing/2014/main" id="{79EE822B-B208-E416-E5BD-09C0CF09ED12}"/>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1" y="0"/>
            <a:ext cx="6096001" cy="982132"/>
          </a:xfrm>
          <a:prstGeom prst="rect">
            <a:avLst/>
          </a:prstGeom>
        </p:spPr>
      </p:pic>
      <p:pic>
        <p:nvPicPr>
          <p:cNvPr id="5" name="Picture 4">
            <a:extLst>
              <a:ext uri="{FF2B5EF4-FFF2-40B4-BE49-F238E27FC236}">
                <a16:creationId xmlns:a16="http://schemas.microsoft.com/office/drawing/2014/main" id="{D41081E6-9C71-7E7D-527E-8BD3C0B803DD}"/>
              </a:ext>
            </a:extLst>
          </p:cNvPr>
          <p:cNvPicPr>
            <a:picLocks noChangeAspect="1"/>
          </p:cNvPicPr>
          <p:nvPr/>
        </p:nvPicPr>
        <p:blipFill>
          <a:blip r:embed="rId2">
            <a:duotone>
              <a:schemeClr val="accent4">
                <a:shade val="45000"/>
                <a:satMod val="135000"/>
              </a:schemeClr>
              <a:prstClr val="white"/>
            </a:duotone>
          </a:blip>
          <a:srcRect l="11765" t="46450" r="8930" b="30704"/>
          <a:stretch/>
        </p:blipFill>
        <p:spPr>
          <a:xfrm>
            <a:off x="6095999" y="0"/>
            <a:ext cx="6096001" cy="925030"/>
          </a:xfrm>
          <a:prstGeom prst="rect">
            <a:avLst/>
          </a:prstGeom>
        </p:spPr>
      </p:pic>
      <p:pic>
        <p:nvPicPr>
          <p:cNvPr id="6" name="Picture 5">
            <a:extLst>
              <a:ext uri="{FF2B5EF4-FFF2-40B4-BE49-F238E27FC236}">
                <a16:creationId xmlns:a16="http://schemas.microsoft.com/office/drawing/2014/main" id="{71BF8EAD-BFA4-D9FD-6694-E7485C155CB7}"/>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2133207" y="3115337"/>
            <a:ext cx="4893736" cy="627323"/>
          </a:xfrm>
          <a:prstGeom prst="rect">
            <a:avLst/>
          </a:prstGeom>
        </p:spPr>
      </p:pic>
      <p:pic>
        <p:nvPicPr>
          <p:cNvPr id="7" name="Picture 6">
            <a:extLst>
              <a:ext uri="{FF2B5EF4-FFF2-40B4-BE49-F238E27FC236}">
                <a16:creationId xmlns:a16="http://schemas.microsoft.com/office/drawing/2014/main" id="{28306B8C-888F-6579-2380-6493149B4DCF}"/>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9402920" y="3086787"/>
            <a:ext cx="4950836" cy="627323"/>
          </a:xfrm>
          <a:prstGeom prst="rect">
            <a:avLst/>
          </a:prstGeom>
        </p:spPr>
      </p:pic>
      <p:pic>
        <p:nvPicPr>
          <p:cNvPr id="8" name="Picture 7">
            <a:extLst>
              <a:ext uri="{FF2B5EF4-FFF2-40B4-BE49-F238E27FC236}">
                <a16:creationId xmlns:a16="http://schemas.microsoft.com/office/drawing/2014/main" id="{959852B6-C822-69E4-13F9-FEF23444E077}"/>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2" y="5875868"/>
            <a:ext cx="6096001" cy="982132"/>
          </a:xfrm>
          <a:prstGeom prst="rect">
            <a:avLst/>
          </a:prstGeom>
        </p:spPr>
      </p:pic>
      <p:pic>
        <p:nvPicPr>
          <p:cNvPr id="9" name="Picture 8">
            <a:extLst>
              <a:ext uri="{FF2B5EF4-FFF2-40B4-BE49-F238E27FC236}">
                <a16:creationId xmlns:a16="http://schemas.microsoft.com/office/drawing/2014/main" id="{D95B7BF0-B655-A81F-6867-2F1BCBC24495}"/>
              </a:ext>
            </a:extLst>
          </p:cNvPr>
          <p:cNvPicPr>
            <a:picLocks noChangeAspect="1"/>
          </p:cNvPicPr>
          <p:nvPr/>
        </p:nvPicPr>
        <p:blipFill>
          <a:blip r:embed="rId3">
            <a:duotone>
              <a:schemeClr val="accent4">
                <a:shade val="45000"/>
                <a:satMod val="135000"/>
              </a:schemeClr>
              <a:prstClr val="white"/>
            </a:duotone>
          </a:blip>
          <a:stretch>
            <a:fillRect/>
          </a:stretch>
        </p:blipFill>
        <p:spPr>
          <a:xfrm>
            <a:off x="6095999" y="5818767"/>
            <a:ext cx="6096528" cy="1040875"/>
          </a:xfrm>
          <a:prstGeom prst="rect">
            <a:avLst/>
          </a:prstGeom>
        </p:spPr>
      </p:pic>
      <p:pic>
        <p:nvPicPr>
          <p:cNvPr id="10" name="Picture 9">
            <a:extLst>
              <a:ext uri="{FF2B5EF4-FFF2-40B4-BE49-F238E27FC236}">
                <a16:creationId xmlns:a16="http://schemas.microsoft.com/office/drawing/2014/main" id="{CE0DA2DD-6C96-B29B-6179-EAAAC1DAE941}"/>
              </a:ext>
            </a:extLst>
          </p:cNvPr>
          <p:cNvPicPr>
            <a:picLocks noChangeAspect="1"/>
          </p:cNvPicPr>
          <p:nvPr/>
        </p:nvPicPr>
        <p:blipFill>
          <a:blip r:embed="rId4"/>
          <a:srcRect t="4917" r="28458"/>
          <a:stretch/>
        </p:blipFill>
        <p:spPr>
          <a:xfrm>
            <a:off x="8029518" y="2424223"/>
            <a:ext cx="2363639" cy="3433902"/>
          </a:xfrm>
          <a:prstGeom prst="rect">
            <a:avLst/>
          </a:prstGeom>
        </p:spPr>
      </p:pic>
    </p:spTree>
    <p:extLst>
      <p:ext uri="{BB962C8B-B14F-4D97-AF65-F5344CB8AC3E}">
        <p14:creationId xmlns:p14="http://schemas.microsoft.com/office/powerpoint/2010/main" val="8391822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EF16E-F4FA-1B9F-B3DD-81EF3253C937}"/>
              </a:ext>
            </a:extLst>
          </p:cNvPr>
          <p:cNvSpPr>
            <a:spLocks noGrp="1"/>
          </p:cNvSpPr>
          <p:nvPr>
            <p:ph type="title"/>
          </p:nvPr>
        </p:nvSpPr>
        <p:spPr/>
        <p:txBody>
          <a:bodyPr>
            <a:normAutofit fontScale="90000"/>
          </a:bodyPr>
          <a:lstStyle/>
          <a:p>
            <a:r>
              <a:rPr lang="en-US" dirty="0"/>
              <a:t>Who was St. Claude de la </a:t>
            </a:r>
            <a:r>
              <a:rPr lang="en-US" dirty="0" err="1"/>
              <a:t>Colombiere</a:t>
            </a:r>
            <a:r>
              <a:rPr lang="en-US" dirty="0"/>
              <a:t>? How did he embody charity?</a:t>
            </a:r>
          </a:p>
        </p:txBody>
      </p:sp>
      <p:sp>
        <p:nvSpPr>
          <p:cNvPr id="3" name="Content Placeholder 2">
            <a:extLst>
              <a:ext uri="{FF2B5EF4-FFF2-40B4-BE49-F238E27FC236}">
                <a16:creationId xmlns:a16="http://schemas.microsoft.com/office/drawing/2014/main" id="{D54FC4E1-D462-731F-312C-F23A6DDE752A}"/>
              </a:ext>
            </a:extLst>
          </p:cNvPr>
          <p:cNvSpPr>
            <a:spLocks noGrp="1"/>
          </p:cNvSpPr>
          <p:nvPr>
            <p:ph idx="1"/>
          </p:nvPr>
        </p:nvSpPr>
        <p:spPr>
          <a:xfrm>
            <a:off x="838200" y="2482504"/>
            <a:ext cx="7338237" cy="3334622"/>
          </a:xfrm>
        </p:spPr>
        <p:txBody>
          <a:bodyPr>
            <a:normAutofit fontScale="92500"/>
          </a:bodyPr>
          <a:lstStyle/>
          <a:p>
            <a:r>
              <a:rPr lang="en-US" dirty="0"/>
              <a:t>Born on Candlemas in 1641</a:t>
            </a:r>
          </a:p>
          <a:p>
            <a:r>
              <a:rPr lang="en-US" dirty="0"/>
              <a:t>Feast day: February 15</a:t>
            </a:r>
          </a:p>
          <a:p>
            <a:r>
              <a:rPr lang="en-US" dirty="0"/>
              <a:t>St. Margaret Mary </a:t>
            </a:r>
            <a:r>
              <a:rPr lang="en-US" dirty="0" err="1"/>
              <a:t>Alacoque’s</a:t>
            </a:r>
            <a:r>
              <a:rPr lang="en-US" dirty="0"/>
              <a:t> confessor and spiritual director</a:t>
            </a:r>
          </a:p>
          <a:p>
            <a:r>
              <a:rPr lang="en-US" dirty="0"/>
              <a:t>Helped St. Margaret Mary to spread devotion to the Sacred Heart; both saints were chosen by Jesus to promote the devotion</a:t>
            </a:r>
          </a:p>
          <a:p>
            <a:pPr lvl="1"/>
            <a:r>
              <a:rPr lang="en-US" dirty="0"/>
              <a:t>Believed her witness to Christ; revelations she shared about the Sacred Heart; opened his heart to listening and understanding</a:t>
            </a:r>
          </a:p>
        </p:txBody>
      </p:sp>
      <p:pic>
        <p:nvPicPr>
          <p:cNvPr id="4" name="Picture 3">
            <a:extLst>
              <a:ext uri="{FF2B5EF4-FFF2-40B4-BE49-F238E27FC236}">
                <a16:creationId xmlns:a16="http://schemas.microsoft.com/office/drawing/2014/main" id="{BA31D065-6546-0DC1-677D-AF99ACF48A0D}"/>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1" y="0"/>
            <a:ext cx="6096001" cy="982132"/>
          </a:xfrm>
          <a:prstGeom prst="rect">
            <a:avLst/>
          </a:prstGeom>
        </p:spPr>
      </p:pic>
      <p:pic>
        <p:nvPicPr>
          <p:cNvPr id="5" name="Picture 4">
            <a:extLst>
              <a:ext uri="{FF2B5EF4-FFF2-40B4-BE49-F238E27FC236}">
                <a16:creationId xmlns:a16="http://schemas.microsoft.com/office/drawing/2014/main" id="{2204CBC9-FA23-61DD-ED58-8FF01007D50D}"/>
              </a:ext>
            </a:extLst>
          </p:cNvPr>
          <p:cNvPicPr>
            <a:picLocks noChangeAspect="1"/>
          </p:cNvPicPr>
          <p:nvPr/>
        </p:nvPicPr>
        <p:blipFill>
          <a:blip r:embed="rId2">
            <a:duotone>
              <a:schemeClr val="accent4">
                <a:shade val="45000"/>
                <a:satMod val="135000"/>
              </a:schemeClr>
              <a:prstClr val="white"/>
            </a:duotone>
          </a:blip>
          <a:srcRect l="11765" t="46450" r="8930" b="30704"/>
          <a:stretch/>
        </p:blipFill>
        <p:spPr>
          <a:xfrm>
            <a:off x="6095999" y="0"/>
            <a:ext cx="6096001" cy="925030"/>
          </a:xfrm>
          <a:prstGeom prst="rect">
            <a:avLst/>
          </a:prstGeom>
        </p:spPr>
      </p:pic>
      <p:pic>
        <p:nvPicPr>
          <p:cNvPr id="6" name="Picture 5">
            <a:extLst>
              <a:ext uri="{FF2B5EF4-FFF2-40B4-BE49-F238E27FC236}">
                <a16:creationId xmlns:a16="http://schemas.microsoft.com/office/drawing/2014/main" id="{B0828A69-A192-5419-7E5B-84FFA97E4DB6}"/>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2" y="5875868"/>
            <a:ext cx="6096001" cy="982132"/>
          </a:xfrm>
          <a:prstGeom prst="rect">
            <a:avLst/>
          </a:prstGeom>
        </p:spPr>
      </p:pic>
      <p:pic>
        <p:nvPicPr>
          <p:cNvPr id="7" name="Picture 6">
            <a:extLst>
              <a:ext uri="{FF2B5EF4-FFF2-40B4-BE49-F238E27FC236}">
                <a16:creationId xmlns:a16="http://schemas.microsoft.com/office/drawing/2014/main" id="{9AA83A05-F577-F146-94CE-AE445C80FCD8}"/>
              </a:ext>
            </a:extLst>
          </p:cNvPr>
          <p:cNvPicPr>
            <a:picLocks noChangeAspect="1"/>
          </p:cNvPicPr>
          <p:nvPr/>
        </p:nvPicPr>
        <p:blipFill>
          <a:blip r:embed="rId3">
            <a:duotone>
              <a:schemeClr val="accent4">
                <a:shade val="45000"/>
                <a:satMod val="135000"/>
              </a:schemeClr>
              <a:prstClr val="white"/>
            </a:duotone>
          </a:blip>
          <a:stretch>
            <a:fillRect/>
          </a:stretch>
        </p:blipFill>
        <p:spPr>
          <a:xfrm>
            <a:off x="6095999" y="5818767"/>
            <a:ext cx="6096528" cy="1040875"/>
          </a:xfrm>
          <a:prstGeom prst="rect">
            <a:avLst/>
          </a:prstGeom>
        </p:spPr>
      </p:pic>
      <p:pic>
        <p:nvPicPr>
          <p:cNvPr id="8" name="Picture 7">
            <a:extLst>
              <a:ext uri="{FF2B5EF4-FFF2-40B4-BE49-F238E27FC236}">
                <a16:creationId xmlns:a16="http://schemas.microsoft.com/office/drawing/2014/main" id="{1A64A051-E155-E897-D147-974FD44655E5}"/>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2133207" y="3115337"/>
            <a:ext cx="4893736" cy="627323"/>
          </a:xfrm>
          <a:prstGeom prst="rect">
            <a:avLst/>
          </a:prstGeom>
        </p:spPr>
      </p:pic>
      <p:pic>
        <p:nvPicPr>
          <p:cNvPr id="10" name="Picture 9">
            <a:extLst>
              <a:ext uri="{FF2B5EF4-FFF2-40B4-BE49-F238E27FC236}">
                <a16:creationId xmlns:a16="http://schemas.microsoft.com/office/drawing/2014/main" id="{DDF1A000-69BE-0850-7EEF-29A0DED9E94F}"/>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9402920" y="3086787"/>
            <a:ext cx="4950836" cy="627323"/>
          </a:xfrm>
          <a:prstGeom prst="rect">
            <a:avLst/>
          </a:prstGeom>
        </p:spPr>
      </p:pic>
      <p:pic>
        <p:nvPicPr>
          <p:cNvPr id="11" name="Picture 10">
            <a:extLst>
              <a:ext uri="{FF2B5EF4-FFF2-40B4-BE49-F238E27FC236}">
                <a16:creationId xmlns:a16="http://schemas.microsoft.com/office/drawing/2014/main" id="{7AA95599-3E5B-F441-299C-67A3A44E77BD}"/>
              </a:ext>
            </a:extLst>
          </p:cNvPr>
          <p:cNvPicPr>
            <a:picLocks noChangeAspect="1"/>
          </p:cNvPicPr>
          <p:nvPr/>
        </p:nvPicPr>
        <p:blipFill>
          <a:blip r:embed="rId4"/>
          <a:stretch>
            <a:fillRect/>
          </a:stretch>
        </p:blipFill>
        <p:spPr>
          <a:xfrm>
            <a:off x="9052736" y="2426748"/>
            <a:ext cx="2177901" cy="3418798"/>
          </a:xfrm>
          <a:prstGeom prst="rect">
            <a:avLst/>
          </a:prstGeom>
        </p:spPr>
      </p:pic>
    </p:spTree>
    <p:extLst>
      <p:ext uri="{BB962C8B-B14F-4D97-AF65-F5344CB8AC3E}">
        <p14:creationId xmlns:p14="http://schemas.microsoft.com/office/powerpoint/2010/main" val="29588434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1CC91-E790-0C03-5116-554851E902A5}"/>
              </a:ext>
            </a:extLst>
          </p:cNvPr>
          <p:cNvSpPr>
            <a:spLocks noGrp="1"/>
          </p:cNvSpPr>
          <p:nvPr>
            <p:ph type="title"/>
          </p:nvPr>
        </p:nvSpPr>
        <p:spPr/>
        <p:txBody>
          <a:bodyPr>
            <a:normAutofit fontScale="90000"/>
          </a:bodyPr>
          <a:lstStyle/>
          <a:p>
            <a:r>
              <a:rPr lang="en-US" dirty="0"/>
              <a:t>Who was Venerable Francis Mary Paul Liberman? How did he embody charity?</a:t>
            </a:r>
          </a:p>
        </p:txBody>
      </p:sp>
      <p:sp>
        <p:nvSpPr>
          <p:cNvPr id="3" name="Content Placeholder 2">
            <a:extLst>
              <a:ext uri="{FF2B5EF4-FFF2-40B4-BE49-F238E27FC236}">
                <a16:creationId xmlns:a16="http://schemas.microsoft.com/office/drawing/2014/main" id="{95B2BDB2-E74D-738C-ED6F-8A04F81B5A0D}"/>
              </a:ext>
            </a:extLst>
          </p:cNvPr>
          <p:cNvSpPr>
            <a:spLocks noGrp="1"/>
          </p:cNvSpPr>
          <p:nvPr>
            <p:ph idx="1"/>
          </p:nvPr>
        </p:nvSpPr>
        <p:spPr>
          <a:xfrm>
            <a:off x="763773" y="2432100"/>
            <a:ext cx="7582259" cy="3442126"/>
          </a:xfrm>
        </p:spPr>
        <p:txBody>
          <a:bodyPr>
            <a:normAutofit fontScale="77500" lnSpcReduction="20000"/>
          </a:bodyPr>
          <a:lstStyle/>
          <a:p>
            <a:r>
              <a:rPr lang="en-US" dirty="0"/>
              <a:t>1802-1852; died on Candlemas</a:t>
            </a:r>
          </a:p>
          <a:p>
            <a:r>
              <a:rPr lang="en-US" dirty="0"/>
              <a:t>Jewish scholar initially seeking arguments against Christianity</a:t>
            </a:r>
          </a:p>
          <a:p>
            <a:r>
              <a:rPr lang="en-US" dirty="0"/>
              <a:t>Came to see the truth and beauty of the Catholic Faith, experienced inner conversion like St. Paul; humbly entrusted himself to God, repented</a:t>
            </a:r>
          </a:p>
          <a:p>
            <a:r>
              <a:rPr lang="en-US" dirty="0"/>
              <a:t>Chose first two names for godparents (Francis and Mary); third name for St. Paul</a:t>
            </a:r>
          </a:p>
          <a:p>
            <a:pPr lvl="1"/>
            <a:r>
              <a:rPr lang="en-US" dirty="0"/>
              <a:t>Love of Jesus and Mary bring us together, allow for order in soul</a:t>
            </a:r>
          </a:p>
          <a:p>
            <a:r>
              <a:rPr lang="en-US" dirty="0"/>
              <a:t>Spread devotion to the Immaculate Heart; founded Congregation of the Immaculate Heart of Mary (then became Congregation of the Holy Ghost); was a </a:t>
            </a:r>
            <a:r>
              <a:rPr lang="en-US" dirty="0" err="1"/>
              <a:t>Spiritan</a:t>
            </a:r>
            <a:r>
              <a:rPr lang="en-US" dirty="0"/>
              <a:t> priest</a:t>
            </a:r>
          </a:p>
          <a:p>
            <a:pPr lvl="1"/>
            <a:r>
              <a:rPr lang="en-US" dirty="0"/>
              <a:t>Devotion to the Sacred Heart opens our hearts to truly seeing and feeling God’s love</a:t>
            </a:r>
          </a:p>
        </p:txBody>
      </p:sp>
      <p:pic>
        <p:nvPicPr>
          <p:cNvPr id="4" name="Picture 3">
            <a:extLst>
              <a:ext uri="{FF2B5EF4-FFF2-40B4-BE49-F238E27FC236}">
                <a16:creationId xmlns:a16="http://schemas.microsoft.com/office/drawing/2014/main" id="{F6773A6A-C259-6E01-E8CE-1B77FAB54FDE}"/>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1" y="0"/>
            <a:ext cx="6096001" cy="982132"/>
          </a:xfrm>
          <a:prstGeom prst="rect">
            <a:avLst/>
          </a:prstGeom>
        </p:spPr>
      </p:pic>
      <p:pic>
        <p:nvPicPr>
          <p:cNvPr id="5" name="Picture 4">
            <a:extLst>
              <a:ext uri="{FF2B5EF4-FFF2-40B4-BE49-F238E27FC236}">
                <a16:creationId xmlns:a16="http://schemas.microsoft.com/office/drawing/2014/main" id="{893864EE-257B-EABF-DE10-3C36AE91E8BA}"/>
              </a:ext>
            </a:extLst>
          </p:cNvPr>
          <p:cNvPicPr>
            <a:picLocks noChangeAspect="1"/>
          </p:cNvPicPr>
          <p:nvPr/>
        </p:nvPicPr>
        <p:blipFill>
          <a:blip r:embed="rId2">
            <a:duotone>
              <a:schemeClr val="accent4">
                <a:shade val="45000"/>
                <a:satMod val="135000"/>
              </a:schemeClr>
              <a:prstClr val="white"/>
            </a:duotone>
          </a:blip>
          <a:srcRect l="11765" t="46450" r="8930" b="30704"/>
          <a:stretch/>
        </p:blipFill>
        <p:spPr>
          <a:xfrm>
            <a:off x="6095999" y="0"/>
            <a:ext cx="6096001" cy="925030"/>
          </a:xfrm>
          <a:prstGeom prst="rect">
            <a:avLst/>
          </a:prstGeom>
        </p:spPr>
      </p:pic>
      <p:pic>
        <p:nvPicPr>
          <p:cNvPr id="6" name="Picture 5">
            <a:extLst>
              <a:ext uri="{FF2B5EF4-FFF2-40B4-BE49-F238E27FC236}">
                <a16:creationId xmlns:a16="http://schemas.microsoft.com/office/drawing/2014/main" id="{ACE3073D-95F3-87F7-8FC0-C14459671948}"/>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2133207" y="3115337"/>
            <a:ext cx="4893736" cy="627323"/>
          </a:xfrm>
          <a:prstGeom prst="rect">
            <a:avLst/>
          </a:prstGeom>
        </p:spPr>
      </p:pic>
      <p:pic>
        <p:nvPicPr>
          <p:cNvPr id="7" name="Picture 6">
            <a:extLst>
              <a:ext uri="{FF2B5EF4-FFF2-40B4-BE49-F238E27FC236}">
                <a16:creationId xmlns:a16="http://schemas.microsoft.com/office/drawing/2014/main" id="{9EA16FC8-C4FA-F3C5-81A6-ADBE59419455}"/>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9402920" y="3086787"/>
            <a:ext cx="4950836" cy="627323"/>
          </a:xfrm>
          <a:prstGeom prst="rect">
            <a:avLst/>
          </a:prstGeom>
        </p:spPr>
      </p:pic>
      <p:pic>
        <p:nvPicPr>
          <p:cNvPr id="8" name="Picture 7">
            <a:extLst>
              <a:ext uri="{FF2B5EF4-FFF2-40B4-BE49-F238E27FC236}">
                <a16:creationId xmlns:a16="http://schemas.microsoft.com/office/drawing/2014/main" id="{FE8DBD0C-34AB-F903-3ED1-24DB140CB655}"/>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2" y="5875868"/>
            <a:ext cx="6096001" cy="982132"/>
          </a:xfrm>
          <a:prstGeom prst="rect">
            <a:avLst/>
          </a:prstGeom>
        </p:spPr>
      </p:pic>
      <p:pic>
        <p:nvPicPr>
          <p:cNvPr id="9" name="Picture 8">
            <a:extLst>
              <a:ext uri="{FF2B5EF4-FFF2-40B4-BE49-F238E27FC236}">
                <a16:creationId xmlns:a16="http://schemas.microsoft.com/office/drawing/2014/main" id="{485F6734-6C4F-2135-D01B-307FD55CDCED}"/>
              </a:ext>
            </a:extLst>
          </p:cNvPr>
          <p:cNvPicPr>
            <a:picLocks noChangeAspect="1"/>
          </p:cNvPicPr>
          <p:nvPr/>
        </p:nvPicPr>
        <p:blipFill>
          <a:blip r:embed="rId3">
            <a:duotone>
              <a:schemeClr val="accent4">
                <a:shade val="45000"/>
                <a:satMod val="135000"/>
              </a:schemeClr>
              <a:prstClr val="white"/>
            </a:duotone>
          </a:blip>
          <a:stretch>
            <a:fillRect/>
          </a:stretch>
        </p:blipFill>
        <p:spPr>
          <a:xfrm>
            <a:off x="6095999" y="5818767"/>
            <a:ext cx="6096528" cy="1040875"/>
          </a:xfrm>
          <a:prstGeom prst="rect">
            <a:avLst/>
          </a:prstGeom>
        </p:spPr>
      </p:pic>
      <p:pic>
        <p:nvPicPr>
          <p:cNvPr id="10" name="Picture 9">
            <a:extLst>
              <a:ext uri="{FF2B5EF4-FFF2-40B4-BE49-F238E27FC236}">
                <a16:creationId xmlns:a16="http://schemas.microsoft.com/office/drawing/2014/main" id="{31BEB917-5562-74EF-67CB-DE764E07D6FB}"/>
              </a:ext>
            </a:extLst>
          </p:cNvPr>
          <p:cNvPicPr>
            <a:picLocks noChangeAspect="1"/>
          </p:cNvPicPr>
          <p:nvPr/>
        </p:nvPicPr>
        <p:blipFill>
          <a:blip r:embed="rId4"/>
          <a:srcRect l="25705" r="25961"/>
          <a:stretch/>
        </p:blipFill>
        <p:spPr>
          <a:xfrm>
            <a:off x="8346559" y="2486027"/>
            <a:ext cx="2147776" cy="3344182"/>
          </a:xfrm>
          <a:prstGeom prst="rect">
            <a:avLst/>
          </a:prstGeom>
        </p:spPr>
      </p:pic>
    </p:spTree>
    <p:extLst>
      <p:ext uri="{BB962C8B-B14F-4D97-AF65-F5344CB8AC3E}">
        <p14:creationId xmlns:p14="http://schemas.microsoft.com/office/powerpoint/2010/main" val="25198393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08CAC-B12C-9ED5-6607-AB65B4579147}"/>
              </a:ext>
            </a:extLst>
          </p:cNvPr>
          <p:cNvSpPr>
            <a:spLocks noGrp="1"/>
          </p:cNvSpPr>
          <p:nvPr>
            <p:ph type="title"/>
          </p:nvPr>
        </p:nvSpPr>
        <p:spPr/>
        <p:txBody>
          <a:bodyPr>
            <a:normAutofit/>
          </a:bodyPr>
          <a:lstStyle/>
          <a:p>
            <a:r>
              <a:rPr lang="en-US" sz="2800" dirty="0"/>
              <a:t>What does it mean to live out devotion to the Two Hearts? Why is it important to honor both Jesus’ and Mother Mary’s Hearts?</a:t>
            </a:r>
          </a:p>
        </p:txBody>
      </p:sp>
      <p:sp>
        <p:nvSpPr>
          <p:cNvPr id="3" name="Content Placeholder 2">
            <a:extLst>
              <a:ext uri="{FF2B5EF4-FFF2-40B4-BE49-F238E27FC236}">
                <a16:creationId xmlns:a16="http://schemas.microsoft.com/office/drawing/2014/main" id="{256989A1-7DEC-077C-D9C3-B8116FB9A48D}"/>
              </a:ext>
            </a:extLst>
          </p:cNvPr>
          <p:cNvSpPr>
            <a:spLocks noGrp="1"/>
          </p:cNvSpPr>
          <p:nvPr>
            <p:ph idx="1"/>
          </p:nvPr>
        </p:nvSpPr>
        <p:spPr>
          <a:xfrm>
            <a:off x="774405" y="2556932"/>
            <a:ext cx="7029892" cy="3535524"/>
          </a:xfrm>
        </p:spPr>
        <p:txBody>
          <a:bodyPr>
            <a:normAutofit lnSpcReduction="10000"/>
          </a:bodyPr>
          <a:lstStyle/>
          <a:p>
            <a:r>
              <a:rPr lang="en-US" dirty="0"/>
              <a:t>Jesus shows us how to devote ourselves to the Immaculate Heart</a:t>
            </a:r>
          </a:p>
          <a:p>
            <a:pPr lvl="1"/>
            <a:r>
              <a:rPr lang="en-US" dirty="0"/>
              <a:t>It consoles His Heart more when we make reparations to the Immaculate Heart and meditate on Our Lady’s compassion than when we make reparations to His Sacred Heart and meditate on His Passion</a:t>
            </a:r>
          </a:p>
          <a:p>
            <a:r>
              <a:rPr lang="en-US" dirty="0"/>
              <a:t>St. John shows us how to take Our Lady into our hearts</a:t>
            </a:r>
          </a:p>
          <a:p>
            <a:pPr lvl="1"/>
            <a:r>
              <a:rPr lang="en-US" dirty="0"/>
              <a:t>Was a devoted spiritual child</a:t>
            </a:r>
          </a:p>
          <a:p>
            <a:pPr lvl="1"/>
            <a:endParaRPr lang="en-US" dirty="0"/>
          </a:p>
        </p:txBody>
      </p:sp>
      <p:pic>
        <p:nvPicPr>
          <p:cNvPr id="4" name="Picture 3">
            <a:extLst>
              <a:ext uri="{FF2B5EF4-FFF2-40B4-BE49-F238E27FC236}">
                <a16:creationId xmlns:a16="http://schemas.microsoft.com/office/drawing/2014/main" id="{51EA0885-7BF6-80C7-45F0-3E8E360357BB}"/>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1" y="0"/>
            <a:ext cx="6096001" cy="982132"/>
          </a:xfrm>
          <a:prstGeom prst="rect">
            <a:avLst/>
          </a:prstGeom>
        </p:spPr>
      </p:pic>
      <p:pic>
        <p:nvPicPr>
          <p:cNvPr id="5" name="Picture 4">
            <a:extLst>
              <a:ext uri="{FF2B5EF4-FFF2-40B4-BE49-F238E27FC236}">
                <a16:creationId xmlns:a16="http://schemas.microsoft.com/office/drawing/2014/main" id="{76CE0631-CBF1-6CBB-7491-1AE0280C2494}"/>
              </a:ext>
            </a:extLst>
          </p:cNvPr>
          <p:cNvPicPr>
            <a:picLocks noChangeAspect="1"/>
          </p:cNvPicPr>
          <p:nvPr/>
        </p:nvPicPr>
        <p:blipFill>
          <a:blip r:embed="rId2">
            <a:duotone>
              <a:schemeClr val="accent4">
                <a:shade val="45000"/>
                <a:satMod val="135000"/>
              </a:schemeClr>
              <a:prstClr val="white"/>
            </a:duotone>
          </a:blip>
          <a:srcRect l="11765" t="46450" r="8930" b="30704"/>
          <a:stretch/>
        </p:blipFill>
        <p:spPr>
          <a:xfrm>
            <a:off x="6095999" y="0"/>
            <a:ext cx="6096001" cy="925030"/>
          </a:xfrm>
          <a:prstGeom prst="rect">
            <a:avLst/>
          </a:prstGeom>
        </p:spPr>
      </p:pic>
      <p:pic>
        <p:nvPicPr>
          <p:cNvPr id="6" name="Picture 5">
            <a:extLst>
              <a:ext uri="{FF2B5EF4-FFF2-40B4-BE49-F238E27FC236}">
                <a16:creationId xmlns:a16="http://schemas.microsoft.com/office/drawing/2014/main" id="{2F6B69E7-FF73-E764-327D-5C0CC1A6DB79}"/>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2133207" y="3115337"/>
            <a:ext cx="4893736" cy="627323"/>
          </a:xfrm>
          <a:prstGeom prst="rect">
            <a:avLst/>
          </a:prstGeom>
        </p:spPr>
      </p:pic>
      <p:pic>
        <p:nvPicPr>
          <p:cNvPr id="7" name="Picture 6">
            <a:extLst>
              <a:ext uri="{FF2B5EF4-FFF2-40B4-BE49-F238E27FC236}">
                <a16:creationId xmlns:a16="http://schemas.microsoft.com/office/drawing/2014/main" id="{3B0F2570-BB75-DD51-F2A0-AECF71D491CF}"/>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9402920" y="3086787"/>
            <a:ext cx="4950836" cy="627323"/>
          </a:xfrm>
          <a:prstGeom prst="rect">
            <a:avLst/>
          </a:prstGeom>
        </p:spPr>
      </p:pic>
      <p:pic>
        <p:nvPicPr>
          <p:cNvPr id="8" name="Picture 7">
            <a:extLst>
              <a:ext uri="{FF2B5EF4-FFF2-40B4-BE49-F238E27FC236}">
                <a16:creationId xmlns:a16="http://schemas.microsoft.com/office/drawing/2014/main" id="{45ADFF2F-9FAB-E8CF-0C75-14018E93010F}"/>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2" y="5875868"/>
            <a:ext cx="6096001" cy="982132"/>
          </a:xfrm>
          <a:prstGeom prst="rect">
            <a:avLst/>
          </a:prstGeom>
        </p:spPr>
      </p:pic>
      <p:pic>
        <p:nvPicPr>
          <p:cNvPr id="9" name="Picture 8">
            <a:extLst>
              <a:ext uri="{FF2B5EF4-FFF2-40B4-BE49-F238E27FC236}">
                <a16:creationId xmlns:a16="http://schemas.microsoft.com/office/drawing/2014/main" id="{974DA248-9547-2E34-51DE-212B5A3CA523}"/>
              </a:ext>
            </a:extLst>
          </p:cNvPr>
          <p:cNvPicPr>
            <a:picLocks noChangeAspect="1"/>
          </p:cNvPicPr>
          <p:nvPr/>
        </p:nvPicPr>
        <p:blipFill>
          <a:blip r:embed="rId3">
            <a:duotone>
              <a:schemeClr val="accent4">
                <a:shade val="45000"/>
                <a:satMod val="135000"/>
              </a:schemeClr>
              <a:prstClr val="white"/>
            </a:duotone>
          </a:blip>
          <a:stretch>
            <a:fillRect/>
          </a:stretch>
        </p:blipFill>
        <p:spPr>
          <a:xfrm>
            <a:off x="6095999" y="5818767"/>
            <a:ext cx="6096528" cy="1040875"/>
          </a:xfrm>
          <a:prstGeom prst="rect">
            <a:avLst/>
          </a:prstGeom>
        </p:spPr>
      </p:pic>
      <p:pic>
        <p:nvPicPr>
          <p:cNvPr id="11" name="Picture 10">
            <a:extLst>
              <a:ext uri="{FF2B5EF4-FFF2-40B4-BE49-F238E27FC236}">
                <a16:creationId xmlns:a16="http://schemas.microsoft.com/office/drawing/2014/main" id="{9E468327-D963-53F9-1080-A437C15C4AA3}"/>
              </a:ext>
            </a:extLst>
          </p:cNvPr>
          <p:cNvPicPr>
            <a:picLocks noChangeAspect="1"/>
          </p:cNvPicPr>
          <p:nvPr/>
        </p:nvPicPr>
        <p:blipFill>
          <a:blip r:embed="rId4"/>
          <a:stretch>
            <a:fillRect/>
          </a:stretch>
        </p:blipFill>
        <p:spPr>
          <a:xfrm>
            <a:off x="8034601" y="2540983"/>
            <a:ext cx="2771775" cy="3238500"/>
          </a:xfrm>
          <a:prstGeom prst="rect">
            <a:avLst/>
          </a:prstGeom>
        </p:spPr>
      </p:pic>
    </p:spTree>
    <p:extLst>
      <p:ext uri="{BB962C8B-B14F-4D97-AF65-F5344CB8AC3E}">
        <p14:creationId xmlns:p14="http://schemas.microsoft.com/office/powerpoint/2010/main" val="40501477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F7E14-CA41-2AB7-E40B-C59DF62C0B8C}"/>
              </a:ext>
            </a:extLst>
          </p:cNvPr>
          <p:cNvSpPr>
            <a:spLocks noGrp="1"/>
          </p:cNvSpPr>
          <p:nvPr>
            <p:ph type="title"/>
          </p:nvPr>
        </p:nvSpPr>
        <p:spPr/>
        <p:txBody>
          <a:bodyPr>
            <a:normAutofit/>
          </a:bodyPr>
          <a:lstStyle/>
          <a:p>
            <a:r>
              <a:rPr lang="en-US" sz="3200" dirty="0"/>
              <a:t>What does it mean to consecrate ourselves to the Two Hearts? How is consecration an act of love?</a:t>
            </a:r>
          </a:p>
        </p:txBody>
      </p:sp>
      <p:sp>
        <p:nvSpPr>
          <p:cNvPr id="3" name="Content Placeholder 2">
            <a:extLst>
              <a:ext uri="{FF2B5EF4-FFF2-40B4-BE49-F238E27FC236}">
                <a16:creationId xmlns:a16="http://schemas.microsoft.com/office/drawing/2014/main" id="{780697E2-24FE-186E-8328-924E2842AEB1}"/>
              </a:ext>
            </a:extLst>
          </p:cNvPr>
          <p:cNvSpPr>
            <a:spLocks noGrp="1"/>
          </p:cNvSpPr>
          <p:nvPr>
            <p:ph idx="1"/>
          </p:nvPr>
        </p:nvSpPr>
        <p:spPr>
          <a:xfrm>
            <a:off x="742509" y="2574260"/>
            <a:ext cx="8039984" cy="3667052"/>
          </a:xfrm>
        </p:spPr>
        <p:txBody>
          <a:bodyPr>
            <a:normAutofit/>
          </a:bodyPr>
          <a:lstStyle/>
          <a:p>
            <a:r>
              <a:rPr lang="en-US" sz="1800" dirty="0"/>
              <a:t>Consecration: not always a formal process, prayer</a:t>
            </a:r>
          </a:p>
          <a:p>
            <a:r>
              <a:rPr lang="en-US" sz="1800" dirty="0"/>
              <a:t>May simply offer all works of the day to the Hearts of Jesus and Mother Mary</a:t>
            </a:r>
          </a:p>
          <a:p>
            <a:r>
              <a:rPr lang="en-US" sz="1800" dirty="0"/>
              <a:t>Entrustment: offer yourself to Jesus and Mother Mary, place yourself in the shelter of their Hearts</a:t>
            </a:r>
          </a:p>
          <a:p>
            <a:r>
              <a:rPr lang="en-US" sz="1800" dirty="0"/>
              <a:t>Consecration is a form of self-gift; we give out of love, to be of service, and to help others</a:t>
            </a:r>
          </a:p>
          <a:p>
            <a:pPr lvl="1"/>
            <a:r>
              <a:rPr lang="en-US" sz="1800" dirty="0"/>
              <a:t>Jesus and Mother Mary work through our hearts, helping us to love</a:t>
            </a:r>
          </a:p>
          <a:p>
            <a:r>
              <a:rPr lang="en-US" sz="1800" dirty="0"/>
              <a:t>Jesus and Mother Mary consecrated themselves to God the Father</a:t>
            </a:r>
          </a:p>
          <a:p>
            <a:r>
              <a:rPr lang="en-US" sz="1800" dirty="0"/>
              <a:t>Consecration at Holy Mass: God’s gift of love to us</a:t>
            </a:r>
          </a:p>
        </p:txBody>
      </p:sp>
      <p:pic>
        <p:nvPicPr>
          <p:cNvPr id="4" name="Picture 3">
            <a:extLst>
              <a:ext uri="{FF2B5EF4-FFF2-40B4-BE49-F238E27FC236}">
                <a16:creationId xmlns:a16="http://schemas.microsoft.com/office/drawing/2014/main" id="{94942BBC-69BC-8336-04BE-A182A1B0653A}"/>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1" y="0"/>
            <a:ext cx="6096001" cy="982132"/>
          </a:xfrm>
          <a:prstGeom prst="rect">
            <a:avLst/>
          </a:prstGeom>
        </p:spPr>
      </p:pic>
      <p:pic>
        <p:nvPicPr>
          <p:cNvPr id="5" name="Picture 4">
            <a:extLst>
              <a:ext uri="{FF2B5EF4-FFF2-40B4-BE49-F238E27FC236}">
                <a16:creationId xmlns:a16="http://schemas.microsoft.com/office/drawing/2014/main" id="{5485F6BD-67AE-DADE-2340-AEAE9DD09845}"/>
              </a:ext>
            </a:extLst>
          </p:cNvPr>
          <p:cNvPicPr>
            <a:picLocks noChangeAspect="1"/>
          </p:cNvPicPr>
          <p:nvPr/>
        </p:nvPicPr>
        <p:blipFill>
          <a:blip r:embed="rId2">
            <a:duotone>
              <a:schemeClr val="accent4">
                <a:shade val="45000"/>
                <a:satMod val="135000"/>
              </a:schemeClr>
              <a:prstClr val="white"/>
            </a:duotone>
          </a:blip>
          <a:srcRect l="11765" t="46450" r="8930" b="30704"/>
          <a:stretch/>
        </p:blipFill>
        <p:spPr>
          <a:xfrm>
            <a:off x="6095999" y="0"/>
            <a:ext cx="6096001" cy="925030"/>
          </a:xfrm>
          <a:prstGeom prst="rect">
            <a:avLst/>
          </a:prstGeom>
        </p:spPr>
      </p:pic>
      <p:pic>
        <p:nvPicPr>
          <p:cNvPr id="6" name="Picture 5">
            <a:extLst>
              <a:ext uri="{FF2B5EF4-FFF2-40B4-BE49-F238E27FC236}">
                <a16:creationId xmlns:a16="http://schemas.microsoft.com/office/drawing/2014/main" id="{FF41AABF-6832-0B19-9030-07EB9640CEB7}"/>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2133207" y="3115337"/>
            <a:ext cx="4893736" cy="627323"/>
          </a:xfrm>
          <a:prstGeom prst="rect">
            <a:avLst/>
          </a:prstGeom>
        </p:spPr>
      </p:pic>
      <p:pic>
        <p:nvPicPr>
          <p:cNvPr id="7" name="Picture 6">
            <a:extLst>
              <a:ext uri="{FF2B5EF4-FFF2-40B4-BE49-F238E27FC236}">
                <a16:creationId xmlns:a16="http://schemas.microsoft.com/office/drawing/2014/main" id="{BAB62658-4ADC-2CCD-D550-1A0D72C282E5}"/>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9402920" y="3086787"/>
            <a:ext cx="4950836" cy="627323"/>
          </a:xfrm>
          <a:prstGeom prst="rect">
            <a:avLst/>
          </a:prstGeom>
        </p:spPr>
      </p:pic>
      <p:pic>
        <p:nvPicPr>
          <p:cNvPr id="8" name="Picture 7">
            <a:extLst>
              <a:ext uri="{FF2B5EF4-FFF2-40B4-BE49-F238E27FC236}">
                <a16:creationId xmlns:a16="http://schemas.microsoft.com/office/drawing/2014/main" id="{BECF92A7-E7CF-CA52-F1EC-ED4E513EA487}"/>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2" y="5875868"/>
            <a:ext cx="6096001" cy="982132"/>
          </a:xfrm>
          <a:prstGeom prst="rect">
            <a:avLst/>
          </a:prstGeom>
        </p:spPr>
      </p:pic>
      <p:pic>
        <p:nvPicPr>
          <p:cNvPr id="9" name="Picture 8">
            <a:extLst>
              <a:ext uri="{FF2B5EF4-FFF2-40B4-BE49-F238E27FC236}">
                <a16:creationId xmlns:a16="http://schemas.microsoft.com/office/drawing/2014/main" id="{A14783DC-9D61-2824-69E7-82C78E79F098}"/>
              </a:ext>
            </a:extLst>
          </p:cNvPr>
          <p:cNvPicPr>
            <a:picLocks noChangeAspect="1"/>
          </p:cNvPicPr>
          <p:nvPr/>
        </p:nvPicPr>
        <p:blipFill>
          <a:blip r:embed="rId3">
            <a:duotone>
              <a:schemeClr val="accent4">
                <a:shade val="45000"/>
                <a:satMod val="135000"/>
              </a:schemeClr>
              <a:prstClr val="white"/>
            </a:duotone>
          </a:blip>
          <a:stretch>
            <a:fillRect/>
          </a:stretch>
        </p:blipFill>
        <p:spPr>
          <a:xfrm>
            <a:off x="6095999" y="5818767"/>
            <a:ext cx="6096528" cy="1040875"/>
          </a:xfrm>
          <a:prstGeom prst="rect">
            <a:avLst/>
          </a:prstGeom>
        </p:spPr>
      </p:pic>
      <p:pic>
        <p:nvPicPr>
          <p:cNvPr id="10" name="Picture 9">
            <a:extLst>
              <a:ext uri="{FF2B5EF4-FFF2-40B4-BE49-F238E27FC236}">
                <a16:creationId xmlns:a16="http://schemas.microsoft.com/office/drawing/2014/main" id="{A64C5134-F8BB-2EA6-6DE4-1D56FC74E388}"/>
              </a:ext>
            </a:extLst>
          </p:cNvPr>
          <p:cNvPicPr>
            <a:picLocks noChangeAspect="1"/>
          </p:cNvPicPr>
          <p:nvPr/>
        </p:nvPicPr>
        <p:blipFill>
          <a:blip r:embed="rId4"/>
          <a:stretch>
            <a:fillRect/>
          </a:stretch>
        </p:blipFill>
        <p:spPr>
          <a:xfrm>
            <a:off x="8782493" y="2434856"/>
            <a:ext cx="2494874" cy="3383911"/>
          </a:xfrm>
          <a:prstGeom prst="rect">
            <a:avLst/>
          </a:prstGeom>
        </p:spPr>
      </p:pic>
    </p:spTree>
    <p:extLst>
      <p:ext uri="{BB962C8B-B14F-4D97-AF65-F5344CB8AC3E}">
        <p14:creationId xmlns:p14="http://schemas.microsoft.com/office/powerpoint/2010/main" val="24997105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B41C3-B764-8BE4-FBE3-C5EB669C00BA}"/>
              </a:ext>
            </a:extLst>
          </p:cNvPr>
          <p:cNvSpPr>
            <a:spLocks noGrp="1"/>
          </p:cNvSpPr>
          <p:nvPr>
            <p:ph type="title"/>
          </p:nvPr>
        </p:nvSpPr>
        <p:spPr/>
        <p:txBody>
          <a:bodyPr>
            <a:noAutofit/>
          </a:bodyPr>
          <a:lstStyle/>
          <a:p>
            <a:r>
              <a:rPr lang="en-US" sz="3200" dirty="0"/>
              <a:t>How do we care for those in our church family, sharing the love of the Two Hearts? What does it mean for us to live with love like the members of the Holy Family?</a:t>
            </a:r>
          </a:p>
        </p:txBody>
      </p:sp>
      <p:sp>
        <p:nvSpPr>
          <p:cNvPr id="3" name="Content Placeholder 2">
            <a:extLst>
              <a:ext uri="{FF2B5EF4-FFF2-40B4-BE49-F238E27FC236}">
                <a16:creationId xmlns:a16="http://schemas.microsoft.com/office/drawing/2014/main" id="{65A0DE41-F636-57E3-8D86-8C49BF43813C}"/>
              </a:ext>
            </a:extLst>
          </p:cNvPr>
          <p:cNvSpPr>
            <a:spLocks noGrp="1"/>
          </p:cNvSpPr>
          <p:nvPr>
            <p:ph idx="1"/>
          </p:nvPr>
        </p:nvSpPr>
        <p:spPr>
          <a:xfrm>
            <a:off x="744279" y="2556931"/>
            <a:ext cx="7581014" cy="3641849"/>
          </a:xfrm>
        </p:spPr>
        <p:txBody>
          <a:bodyPr>
            <a:normAutofit/>
          </a:bodyPr>
          <a:lstStyle/>
          <a:p>
            <a:r>
              <a:rPr lang="en-US" sz="1700" dirty="0"/>
              <a:t>Be immersed in Christ’s Presence; be filled with His love to respond with love to all others in our family (the universal Church and parish)</a:t>
            </a:r>
          </a:p>
          <a:p>
            <a:r>
              <a:rPr lang="en-US" sz="1700" dirty="0"/>
              <a:t>Everyone in the Church is gathered up in Christ’s Heart; He gave His life for all</a:t>
            </a:r>
          </a:p>
          <a:p>
            <a:r>
              <a:rPr lang="en-US" sz="1700" dirty="0"/>
              <a:t>Blessed Columba Marmion: carry forward all special intentions from others in your heart; even if not speaking each individual intention aloud, God reads your heart, feels your love for others whose intentions you carry forward to His altar</a:t>
            </a:r>
          </a:p>
          <a:p>
            <a:pPr lvl="1"/>
            <a:r>
              <a:rPr lang="en-US" sz="1700" dirty="0"/>
              <a:t>Be present; focus on prayer as a means of union with God, expression of love, not only on the words/intentions themselves (contemplation: passive prayer)</a:t>
            </a:r>
          </a:p>
          <a:p>
            <a:r>
              <a:rPr lang="en-US" sz="1700" dirty="0"/>
              <a:t>Will what God wills: “Thy will be done,” entrust prayers to Him, have hope and faith in His Providence</a:t>
            </a:r>
          </a:p>
        </p:txBody>
      </p:sp>
      <p:pic>
        <p:nvPicPr>
          <p:cNvPr id="4" name="Picture 3">
            <a:extLst>
              <a:ext uri="{FF2B5EF4-FFF2-40B4-BE49-F238E27FC236}">
                <a16:creationId xmlns:a16="http://schemas.microsoft.com/office/drawing/2014/main" id="{51E4876F-01C5-5E1A-5540-5DAFC85FA90C}"/>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1" y="0"/>
            <a:ext cx="6096001" cy="982132"/>
          </a:xfrm>
          <a:prstGeom prst="rect">
            <a:avLst/>
          </a:prstGeom>
        </p:spPr>
      </p:pic>
      <p:pic>
        <p:nvPicPr>
          <p:cNvPr id="5" name="Picture 4">
            <a:extLst>
              <a:ext uri="{FF2B5EF4-FFF2-40B4-BE49-F238E27FC236}">
                <a16:creationId xmlns:a16="http://schemas.microsoft.com/office/drawing/2014/main" id="{00A97BE2-F300-4F74-4B54-51A5095F8B9A}"/>
              </a:ext>
            </a:extLst>
          </p:cNvPr>
          <p:cNvPicPr>
            <a:picLocks noChangeAspect="1"/>
          </p:cNvPicPr>
          <p:nvPr/>
        </p:nvPicPr>
        <p:blipFill>
          <a:blip r:embed="rId2">
            <a:duotone>
              <a:schemeClr val="accent4">
                <a:shade val="45000"/>
                <a:satMod val="135000"/>
              </a:schemeClr>
              <a:prstClr val="white"/>
            </a:duotone>
          </a:blip>
          <a:srcRect l="11765" t="46450" r="8930" b="30704"/>
          <a:stretch/>
        </p:blipFill>
        <p:spPr>
          <a:xfrm>
            <a:off x="6095999" y="0"/>
            <a:ext cx="6096001" cy="925030"/>
          </a:xfrm>
          <a:prstGeom prst="rect">
            <a:avLst/>
          </a:prstGeom>
        </p:spPr>
      </p:pic>
      <p:pic>
        <p:nvPicPr>
          <p:cNvPr id="6" name="Picture 5">
            <a:extLst>
              <a:ext uri="{FF2B5EF4-FFF2-40B4-BE49-F238E27FC236}">
                <a16:creationId xmlns:a16="http://schemas.microsoft.com/office/drawing/2014/main" id="{4C8E57BE-4093-3B3E-D364-7636576F229F}"/>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2133207" y="3115337"/>
            <a:ext cx="4893736" cy="627323"/>
          </a:xfrm>
          <a:prstGeom prst="rect">
            <a:avLst/>
          </a:prstGeom>
        </p:spPr>
      </p:pic>
      <p:pic>
        <p:nvPicPr>
          <p:cNvPr id="7" name="Picture 6">
            <a:extLst>
              <a:ext uri="{FF2B5EF4-FFF2-40B4-BE49-F238E27FC236}">
                <a16:creationId xmlns:a16="http://schemas.microsoft.com/office/drawing/2014/main" id="{721C657B-2A62-2CF5-4F17-7035B6394F53}"/>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9402920" y="3086787"/>
            <a:ext cx="4950836" cy="627323"/>
          </a:xfrm>
          <a:prstGeom prst="rect">
            <a:avLst/>
          </a:prstGeom>
        </p:spPr>
      </p:pic>
      <p:pic>
        <p:nvPicPr>
          <p:cNvPr id="8" name="Picture 7">
            <a:extLst>
              <a:ext uri="{FF2B5EF4-FFF2-40B4-BE49-F238E27FC236}">
                <a16:creationId xmlns:a16="http://schemas.microsoft.com/office/drawing/2014/main" id="{09175D2E-2C5F-7DCE-D2F8-9A1788CC1F7D}"/>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2" y="5875868"/>
            <a:ext cx="6096001" cy="982132"/>
          </a:xfrm>
          <a:prstGeom prst="rect">
            <a:avLst/>
          </a:prstGeom>
        </p:spPr>
      </p:pic>
      <p:pic>
        <p:nvPicPr>
          <p:cNvPr id="9" name="Picture 8">
            <a:extLst>
              <a:ext uri="{FF2B5EF4-FFF2-40B4-BE49-F238E27FC236}">
                <a16:creationId xmlns:a16="http://schemas.microsoft.com/office/drawing/2014/main" id="{44DB5A5F-7B1C-7B38-660D-10C5E7B1D48C}"/>
              </a:ext>
            </a:extLst>
          </p:cNvPr>
          <p:cNvPicPr>
            <a:picLocks noChangeAspect="1"/>
          </p:cNvPicPr>
          <p:nvPr/>
        </p:nvPicPr>
        <p:blipFill>
          <a:blip r:embed="rId3">
            <a:duotone>
              <a:schemeClr val="accent4">
                <a:shade val="45000"/>
                <a:satMod val="135000"/>
              </a:schemeClr>
              <a:prstClr val="white"/>
            </a:duotone>
          </a:blip>
          <a:stretch>
            <a:fillRect/>
          </a:stretch>
        </p:blipFill>
        <p:spPr>
          <a:xfrm>
            <a:off x="6095999" y="5818767"/>
            <a:ext cx="6096528" cy="1040875"/>
          </a:xfrm>
          <a:prstGeom prst="rect">
            <a:avLst/>
          </a:prstGeom>
        </p:spPr>
      </p:pic>
      <p:pic>
        <p:nvPicPr>
          <p:cNvPr id="10" name="Picture 9">
            <a:extLst>
              <a:ext uri="{FF2B5EF4-FFF2-40B4-BE49-F238E27FC236}">
                <a16:creationId xmlns:a16="http://schemas.microsoft.com/office/drawing/2014/main" id="{6B76935D-272B-FDFC-E0BD-97803F208695}"/>
              </a:ext>
            </a:extLst>
          </p:cNvPr>
          <p:cNvPicPr>
            <a:picLocks noChangeAspect="1"/>
          </p:cNvPicPr>
          <p:nvPr/>
        </p:nvPicPr>
        <p:blipFill>
          <a:blip r:embed="rId4"/>
          <a:stretch>
            <a:fillRect/>
          </a:stretch>
        </p:blipFill>
        <p:spPr>
          <a:xfrm>
            <a:off x="8725341" y="2429051"/>
            <a:ext cx="2087971" cy="3403918"/>
          </a:xfrm>
          <a:prstGeom prst="rect">
            <a:avLst/>
          </a:prstGeom>
        </p:spPr>
      </p:pic>
    </p:spTree>
    <p:extLst>
      <p:ext uri="{BB962C8B-B14F-4D97-AF65-F5344CB8AC3E}">
        <p14:creationId xmlns:p14="http://schemas.microsoft.com/office/powerpoint/2010/main" val="20322999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089FC-E7D7-28A4-A1F2-D494EC339D2F}"/>
              </a:ext>
            </a:extLst>
          </p:cNvPr>
          <p:cNvSpPr>
            <a:spLocks noGrp="1"/>
          </p:cNvSpPr>
          <p:nvPr>
            <p:ph type="title"/>
          </p:nvPr>
        </p:nvSpPr>
        <p:spPr/>
        <p:txBody>
          <a:bodyPr>
            <a:normAutofit/>
          </a:bodyPr>
          <a:lstStyle/>
          <a:p>
            <a:r>
              <a:rPr lang="en-US" sz="3200" dirty="0"/>
              <a:t>How does our participation in the apostolates at OLV help us to live out devotion to the Two Hearts? (1)</a:t>
            </a:r>
          </a:p>
        </p:txBody>
      </p:sp>
      <p:sp>
        <p:nvSpPr>
          <p:cNvPr id="3" name="Content Placeholder 2">
            <a:extLst>
              <a:ext uri="{FF2B5EF4-FFF2-40B4-BE49-F238E27FC236}">
                <a16:creationId xmlns:a16="http://schemas.microsoft.com/office/drawing/2014/main" id="{D69BDBCF-D58F-133F-B37C-6BC9FEAB150B}"/>
              </a:ext>
            </a:extLst>
          </p:cNvPr>
          <p:cNvSpPr>
            <a:spLocks noGrp="1"/>
          </p:cNvSpPr>
          <p:nvPr>
            <p:ph idx="1"/>
          </p:nvPr>
        </p:nvSpPr>
        <p:spPr>
          <a:xfrm>
            <a:off x="776176" y="2556930"/>
            <a:ext cx="8091377" cy="3822605"/>
          </a:xfrm>
        </p:spPr>
        <p:txBody>
          <a:bodyPr>
            <a:normAutofit/>
          </a:bodyPr>
          <a:lstStyle/>
          <a:p>
            <a:r>
              <a:rPr lang="en-US" sz="1750" dirty="0"/>
              <a:t>Holy hour (Seven Sisters):</a:t>
            </a:r>
          </a:p>
          <a:p>
            <a:pPr lvl="1"/>
            <a:r>
              <a:rPr lang="en-US" sz="1750" dirty="0"/>
              <a:t>Keep vigil with Christ; relive His agony in the Garden (similar to St. Margaret Mary’s First Thursday devotion)</a:t>
            </a:r>
          </a:p>
          <a:p>
            <a:pPr lvl="1"/>
            <a:r>
              <a:rPr lang="en-US" sz="1750" dirty="0"/>
              <a:t>Feel the compassion of Our Lady’s Heart: she saw Christ in His agony; He could see her, as though through a mirror; they suffered in seeing each other’s sorrow</a:t>
            </a:r>
          </a:p>
          <a:p>
            <a:pPr lvl="1"/>
            <a:r>
              <a:rPr lang="en-US" sz="1750" dirty="0"/>
              <a:t>Console both Hearts; Our Lady loves the priests, her sons, who resemble her Son, the Eternal High Priest; and Jesus loves His apostles</a:t>
            </a:r>
          </a:p>
          <a:p>
            <a:pPr lvl="1"/>
            <a:r>
              <a:rPr lang="en-US" sz="1750" dirty="0"/>
              <a:t>Cultivate interior lives, have a praying heart, like Our Lady, and like Our Lord, going up to the mountain to meditate; make intercessions, like Our Lady and Our Lord</a:t>
            </a:r>
          </a:p>
        </p:txBody>
      </p:sp>
      <p:pic>
        <p:nvPicPr>
          <p:cNvPr id="4" name="Picture 3">
            <a:extLst>
              <a:ext uri="{FF2B5EF4-FFF2-40B4-BE49-F238E27FC236}">
                <a16:creationId xmlns:a16="http://schemas.microsoft.com/office/drawing/2014/main" id="{9BC56CE6-C71B-6F1B-6919-5774F80233F4}"/>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1" y="0"/>
            <a:ext cx="6096001" cy="982132"/>
          </a:xfrm>
          <a:prstGeom prst="rect">
            <a:avLst/>
          </a:prstGeom>
        </p:spPr>
      </p:pic>
      <p:pic>
        <p:nvPicPr>
          <p:cNvPr id="5" name="Picture 4">
            <a:extLst>
              <a:ext uri="{FF2B5EF4-FFF2-40B4-BE49-F238E27FC236}">
                <a16:creationId xmlns:a16="http://schemas.microsoft.com/office/drawing/2014/main" id="{5A0C49CE-757B-7B5C-724A-4AA88F817E0B}"/>
              </a:ext>
            </a:extLst>
          </p:cNvPr>
          <p:cNvPicPr>
            <a:picLocks noChangeAspect="1"/>
          </p:cNvPicPr>
          <p:nvPr/>
        </p:nvPicPr>
        <p:blipFill>
          <a:blip r:embed="rId2">
            <a:duotone>
              <a:schemeClr val="accent4">
                <a:shade val="45000"/>
                <a:satMod val="135000"/>
              </a:schemeClr>
              <a:prstClr val="white"/>
            </a:duotone>
          </a:blip>
          <a:srcRect l="11765" t="46450" r="8930" b="30704"/>
          <a:stretch/>
        </p:blipFill>
        <p:spPr>
          <a:xfrm>
            <a:off x="6095999" y="0"/>
            <a:ext cx="6096001" cy="925030"/>
          </a:xfrm>
          <a:prstGeom prst="rect">
            <a:avLst/>
          </a:prstGeom>
        </p:spPr>
      </p:pic>
      <p:pic>
        <p:nvPicPr>
          <p:cNvPr id="6" name="Picture 5">
            <a:extLst>
              <a:ext uri="{FF2B5EF4-FFF2-40B4-BE49-F238E27FC236}">
                <a16:creationId xmlns:a16="http://schemas.microsoft.com/office/drawing/2014/main" id="{180D6561-0361-B8A6-54A0-4081A7802C4D}"/>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2133207" y="3115337"/>
            <a:ext cx="4893736" cy="627323"/>
          </a:xfrm>
          <a:prstGeom prst="rect">
            <a:avLst/>
          </a:prstGeom>
        </p:spPr>
      </p:pic>
      <p:pic>
        <p:nvPicPr>
          <p:cNvPr id="7" name="Picture 6">
            <a:extLst>
              <a:ext uri="{FF2B5EF4-FFF2-40B4-BE49-F238E27FC236}">
                <a16:creationId xmlns:a16="http://schemas.microsoft.com/office/drawing/2014/main" id="{1F69E389-96DD-297B-405A-D0D9C0F304AF}"/>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9402920" y="3086787"/>
            <a:ext cx="4950836" cy="627323"/>
          </a:xfrm>
          <a:prstGeom prst="rect">
            <a:avLst/>
          </a:prstGeom>
        </p:spPr>
      </p:pic>
      <p:pic>
        <p:nvPicPr>
          <p:cNvPr id="8" name="Picture 7">
            <a:extLst>
              <a:ext uri="{FF2B5EF4-FFF2-40B4-BE49-F238E27FC236}">
                <a16:creationId xmlns:a16="http://schemas.microsoft.com/office/drawing/2014/main" id="{E0196E14-9F00-1D13-4A3E-816509720C6B}"/>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2" y="5875868"/>
            <a:ext cx="6096001" cy="982132"/>
          </a:xfrm>
          <a:prstGeom prst="rect">
            <a:avLst/>
          </a:prstGeom>
        </p:spPr>
      </p:pic>
      <p:pic>
        <p:nvPicPr>
          <p:cNvPr id="9" name="Picture 8">
            <a:extLst>
              <a:ext uri="{FF2B5EF4-FFF2-40B4-BE49-F238E27FC236}">
                <a16:creationId xmlns:a16="http://schemas.microsoft.com/office/drawing/2014/main" id="{0FF7615B-3AB1-4C47-2AD6-5FAD3601CC28}"/>
              </a:ext>
            </a:extLst>
          </p:cNvPr>
          <p:cNvPicPr>
            <a:picLocks noChangeAspect="1"/>
          </p:cNvPicPr>
          <p:nvPr/>
        </p:nvPicPr>
        <p:blipFill>
          <a:blip r:embed="rId3">
            <a:duotone>
              <a:schemeClr val="accent4">
                <a:shade val="45000"/>
                <a:satMod val="135000"/>
              </a:schemeClr>
              <a:prstClr val="white"/>
            </a:duotone>
          </a:blip>
          <a:stretch>
            <a:fillRect/>
          </a:stretch>
        </p:blipFill>
        <p:spPr>
          <a:xfrm>
            <a:off x="6095999" y="5818767"/>
            <a:ext cx="6096528" cy="1040875"/>
          </a:xfrm>
          <a:prstGeom prst="rect">
            <a:avLst/>
          </a:prstGeom>
        </p:spPr>
      </p:pic>
      <p:pic>
        <p:nvPicPr>
          <p:cNvPr id="10" name="Picture 9">
            <a:extLst>
              <a:ext uri="{FF2B5EF4-FFF2-40B4-BE49-F238E27FC236}">
                <a16:creationId xmlns:a16="http://schemas.microsoft.com/office/drawing/2014/main" id="{5154F6CD-1F40-8C65-36D2-44C8EB20910B}"/>
              </a:ext>
            </a:extLst>
          </p:cNvPr>
          <p:cNvPicPr>
            <a:picLocks noChangeAspect="1"/>
          </p:cNvPicPr>
          <p:nvPr/>
        </p:nvPicPr>
        <p:blipFill>
          <a:blip r:embed="rId4"/>
          <a:srcRect t="4389"/>
          <a:stretch/>
        </p:blipFill>
        <p:spPr>
          <a:xfrm>
            <a:off x="9122735" y="2516859"/>
            <a:ext cx="1820558" cy="3301456"/>
          </a:xfrm>
          <a:prstGeom prst="rect">
            <a:avLst/>
          </a:prstGeom>
        </p:spPr>
      </p:pic>
    </p:spTree>
    <p:extLst>
      <p:ext uri="{BB962C8B-B14F-4D97-AF65-F5344CB8AC3E}">
        <p14:creationId xmlns:p14="http://schemas.microsoft.com/office/powerpoint/2010/main" val="35429634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53BCB-323A-F700-EDDD-07D0DE4B785E}"/>
              </a:ext>
            </a:extLst>
          </p:cNvPr>
          <p:cNvSpPr>
            <a:spLocks noGrp="1"/>
          </p:cNvSpPr>
          <p:nvPr>
            <p:ph type="title"/>
          </p:nvPr>
        </p:nvSpPr>
        <p:spPr/>
        <p:txBody>
          <a:bodyPr>
            <a:normAutofit/>
          </a:bodyPr>
          <a:lstStyle/>
          <a:p>
            <a:r>
              <a:rPr lang="en-US" sz="3200" dirty="0"/>
              <a:t>How does our participation in the apostolates at OLV help us to live out devotion to the Two Hearts? (2)</a:t>
            </a:r>
          </a:p>
        </p:txBody>
      </p:sp>
      <p:sp>
        <p:nvSpPr>
          <p:cNvPr id="3" name="Content Placeholder 2">
            <a:extLst>
              <a:ext uri="{FF2B5EF4-FFF2-40B4-BE49-F238E27FC236}">
                <a16:creationId xmlns:a16="http://schemas.microsoft.com/office/drawing/2014/main" id="{3C8EC78C-F1C8-1639-5A48-C80EAB66AE55}"/>
              </a:ext>
            </a:extLst>
          </p:cNvPr>
          <p:cNvSpPr>
            <a:spLocks noGrp="1"/>
          </p:cNvSpPr>
          <p:nvPr>
            <p:ph idx="1"/>
          </p:nvPr>
        </p:nvSpPr>
        <p:spPr>
          <a:xfrm>
            <a:off x="733646" y="2514402"/>
            <a:ext cx="6953694" cy="3684380"/>
          </a:xfrm>
        </p:spPr>
        <p:txBody>
          <a:bodyPr>
            <a:normAutofit fontScale="92500"/>
          </a:bodyPr>
          <a:lstStyle/>
          <a:p>
            <a:r>
              <a:rPr lang="en-US" dirty="0"/>
              <a:t>Fast (Fasting Brothers):</a:t>
            </a:r>
          </a:p>
          <a:p>
            <a:pPr lvl="1"/>
            <a:r>
              <a:rPr lang="en-US" dirty="0"/>
              <a:t>Anticipate the Passion with Christ; be with Him as He waits in the Garden of Gethsemane (like fasting before Holy Mass)</a:t>
            </a:r>
          </a:p>
          <a:p>
            <a:pPr lvl="1"/>
            <a:r>
              <a:rPr lang="en-US" dirty="0"/>
              <a:t>Anticipate the heavenly feast; being filled by the Holy Eucharist</a:t>
            </a:r>
          </a:p>
          <a:p>
            <a:pPr lvl="1"/>
            <a:r>
              <a:rPr lang="en-US" dirty="0"/>
              <a:t>A sacrifice is made in the spirit of love that Christ had in giving Himself on the Cross as spiritual food for ourselves, and Our Lady in standing by Him</a:t>
            </a:r>
          </a:p>
          <a:p>
            <a:pPr lvl="1"/>
            <a:r>
              <a:rPr lang="en-US" dirty="0"/>
              <a:t>Offer fast for another person (priest), just as Jesus and Mother Mary put others first</a:t>
            </a:r>
          </a:p>
          <a:p>
            <a:pPr marL="0" indent="0">
              <a:buNone/>
            </a:pPr>
            <a:endParaRPr lang="en-US" dirty="0"/>
          </a:p>
        </p:txBody>
      </p:sp>
      <p:pic>
        <p:nvPicPr>
          <p:cNvPr id="4" name="Picture 3">
            <a:extLst>
              <a:ext uri="{FF2B5EF4-FFF2-40B4-BE49-F238E27FC236}">
                <a16:creationId xmlns:a16="http://schemas.microsoft.com/office/drawing/2014/main" id="{1595593A-767C-1767-ED10-DD97D8F4BE1A}"/>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1" y="0"/>
            <a:ext cx="6096001" cy="982132"/>
          </a:xfrm>
          <a:prstGeom prst="rect">
            <a:avLst/>
          </a:prstGeom>
        </p:spPr>
      </p:pic>
      <p:pic>
        <p:nvPicPr>
          <p:cNvPr id="5" name="Picture 4">
            <a:extLst>
              <a:ext uri="{FF2B5EF4-FFF2-40B4-BE49-F238E27FC236}">
                <a16:creationId xmlns:a16="http://schemas.microsoft.com/office/drawing/2014/main" id="{177CA257-29BF-6DA5-87E3-3445FC945A74}"/>
              </a:ext>
            </a:extLst>
          </p:cNvPr>
          <p:cNvPicPr>
            <a:picLocks noChangeAspect="1"/>
          </p:cNvPicPr>
          <p:nvPr/>
        </p:nvPicPr>
        <p:blipFill>
          <a:blip r:embed="rId2">
            <a:duotone>
              <a:schemeClr val="accent4">
                <a:shade val="45000"/>
                <a:satMod val="135000"/>
              </a:schemeClr>
              <a:prstClr val="white"/>
            </a:duotone>
          </a:blip>
          <a:srcRect l="11765" t="46450" r="8930" b="30704"/>
          <a:stretch/>
        </p:blipFill>
        <p:spPr>
          <a:xfrm>
            <a:off x="6095999" y="0"/>
            <a:ext cx="6096001" cy="925030"/>
          </a:xfrm>
          <a:prstGeom prst="rect">
            <a:avLst/>
          </a:prstGeom>
        </p:spPr>
      </p:pic>
      <p:pic>
        <p:nvPicPr>
          <p:cNvPr id="6" name="Picture 5">
            <a:extLst>
              <a:ext uri="{FF2B5EF4-FFF2-40B4-BE49-F238E27FC236}">
                <a16:creationId xmlns:a16="http://schemas.microsoft.com/office/drawing/2014/main" id="{B451606F-06C0-EC13-FAA6-B71E9D1740A4}"/>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2133207" y="3115337"/>
            <a:ext cx="4893736" cy="627323"/>
          </a:xfrm>
          <a:prstGeom prst="rect">
            <a:avLst/>
          </a:prstGeom>
        </p:spPr>
      </p:pic>
      <p:pic>
        <p:nvPicPr>
          <p:cNvPr id="7" name="Picture 6">
            <a:extLst>
              <a:ext uri="{FF2B5EF4-FFF2-40B4-BE49-F238E27FC236}">
                <a16:creationId xmlns:a16="http://schemas.microsoft.com/office/drawing/2014/main" id="{1BC25FD8-A093-734C-DF55-FBBC0D3F6E04}"/>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9402920" y="3086787"/>
            <a:ext cx="4950836" cy="627323"/>
          </a:xfrm>
          <a:prstGeom prst="rect">
            <a:avLst/>
          </a:prstGeom>
        </p:spPr>
      </p:pic>
      <p:pic>
        <p:nvPicPr>
          <p:cNvPr id="8" name="Picture 7">
            <a:extLst>
              <a:ext uri="{FF2B5EF4-FFF2-40B4-BE49-F238E27FC236}">
                <a16:creationId xmlns:a16="http://schemas.microsoft.com/office/drawing/2014/main" id="{2D46E205-291C-E667-36C6-AA6FE048F446}"/>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2" y="5875868"/>
            <a:ext cx="6096001" cy="982132"/>
          </a:xfrm>
          <a:prstGeom prst="rect">
            <a:avLst/>
          </a:prstGeom>
        </p:spPr>
      </p:pic>
      <p:pic>
        <p:nvPicPr>
          <p:cNvPr id="9" name="Picture 8">
            <a:extLst>
              <a:ext uri="{FF2B5EF4-FFF2-40B4-BE49-F238E27FC236}">
                <a16:creationId xmlns:a16="http://schemas.microsoft.com/office/drawing/2014/main" id="{CEA1E84E-0F2F-D1E7-A9F0-1D406A03E30B}"/>
              </a:ext>
            </a:extLst>
          </p:cNvPr>
          <p:cNvPicPr>
            <a:picLocks noChangeAspect="1"/>
          </p:cNvPicPr>
          <p:nvPr/>
        </p:nvPicPr>
        <p:blipFill>
          <a:blip r:embed="rId3">
            <a:duotone>
              <a:schemeClr val="accent4">
                <a:shade val="45000"/>
                <a:satMod val="135000"/>
              </a:schemeClr>
              <a:prstClr val="white"/>
            </a:duotone>
          </a:blip>
          <a:stretch>
            <a:fillRect/>
          </a:stretch>
        </p:blipFill>
        <p:spPr>
          <a:xfrm>
            <a:off x="6095999" y="5818767"/>
            <a:ext cx="6096528" cy="1040875"/>
          </a:xfrm>
          <a:prstGeom prst="rect">
            <a:avLst/>
          </a:prstGeom>
        </p:spPr>
      </p:pic>
      <p:pic>
        <p:nvPicPr>
          <p:cNvPr id="10" name="Picture 9">
            <a:extLst>
              <a:ext uri="{FF2B5EF4-FFF2-40B4-BE49-F238E27FC236}">
                <a16:creationId xmlns:a16="http://schemas.microsoft.com/office/drawing/2014/main" id="{C2ABC990-9BA5-411C-C501-29D58AB0E185}"/>
              </a:ext>
            </a:extLst>
          </p:cNvPr>
          <p:cNvPicPr>
            <a:picLocks noChangeAspect="1"/>
          </p:cNvPicPr>
          <p:nvPr/>
        </p:nvPicPr>
        <p:blipFill>
          <a:blip r:embed="rId4"/>
          <a:stretch>
            <a:fillRect/>
          </a:stretch>
        </p:blipFill>
        <p:spPr>
          <a:xfrm>
            <a:off x="7732527" y="2532715"/>
            <a:ext cx="3676207" cy="3267739"/>
          </a:xfrm>
          <a:prstGeom prst="rect">
            <a:avLst/>
          </a:prstGeom>
        </p:spPr>
      </p:pic>
    </p:spTree>
    <p:extLst>
      <p:ext uri="{BB962C8B-B14F-4D97-AF65-F5344CB8AC3E}">
        <p14:creationId xmlns:p14="http://schemas.microsoft.com/office/powerpoint/2010/main" val="829092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97DAE-383D-37C2-6471-3D5D37959511}"/>
              </a:ext>
            </a:extLst>
          </p:cNvPr>
          <p:cNvSpPr>
            <a:spLocks noGrp="1"/>
          </p:cNvSpPr>
          <p:nvPr>
            <p:ph type="title"/>
          </p:nvPr>
        </p:nvSpPr>
        <p:spPr/>
        <p:txBody>
          <a:bodyPr>
            <a:normAutofit fontScale="90000"/>
          </a:bodyPr>
          <a:lstStyle/>
          <a:p>
            <a:r>
              <a:rPr lang="en-US" dirty="0"/>
              <a:t>How may we continue to exercise devotion to the Holy Family/the Two Hearts? (1)</a:t>
            </a:r>
          </a:p>
        </p:txBody>
      </p:sp>
      <p:sp>
        <p:nvSpPr>
          <p:cNvPr id="3" name="Content Placeholder 2">
            <a:extLst>
              <a:ext uri="{FF2B5EF4-FFF2-40B4-BE49-F238E27FC236}">
                <a16:creationId xmlns:a16="http://schemas.microsoft.com/office/drawing/2014/main" id="{8D0F1919-AFDC-3324-55C6-F6CA84D1E43B}"/>
              </a:ext>
            </a:extLst>
          </p:cNvPr>
          <p:cNvSpPr>
            <a:spLocks noGrp="1"/>
          </p:cNvSpPr>
          <p:nvPr>
            <p:ph idx="1"/>
          </p:nvPr>
        </p:nvSpPr>
        <p:spPr>
          <a:xfrm>
            <a:off x="753139" y="2450606"/>
            <a:ext cx="7616925" cy="3737542"/>
          </a:xfrm>
        </p:spPr>
        <p:txBody>
          <a:bodyPr>
            <a:normAutofit/>
          </a:bodyPr>
          <a:lstStyle/>
          <a:p>
            <a:r>
              <a:rPr lang="en-US" sz="1600" dirty="0"/>
              <a:t>Seven Sisters:</a:t>
            </a:r>
          </a:p>
          <a:p>
            <a:pPr lvl="1"/>
            <a:r>
              <a:rPr lang="en-US" sz="1600" dirty="0"/>
              <a:t>Pray the Litany of the Holy Family for your priest; pray that Our Lord and Our Lady would help him to make our parish a happy home for the Holy Family to dwell in</a:t>
            </a:r>
          </a:p>
          <a:p>
            <a:pPr lvl="1"/>
            <a:r>
              <a:rPr lang="en-US" sz="1600" dirty="0"/>
              <a:t>Pray the Chaplet of the Two Hearts for your priest; ask that your priest is kept close to the Two Hearts, and may always feel their love</a:t>
            </a:r>
          </a:p>
          <a:p>
            <a:pPr lvl="1"/>
            <a:r>
              <a:rPr lang="en-US" sz="1600" dirty="0"/>
              <a:t>Meditate on what your priest does for our parish family; ask God to bless him for these gifts he gives</a:t>
            </a:r>
          </a:p>
          <a:p>
            <a:pPr lvl="1"/>
            <a:r>
              <a:rPr lang="en-US" sz="1600" dirty="0"/>
              <a:t>Pray in compassion for your priest; pray the Chaplet of the Seven Sorrows of Our Lady, or simply meditate on her sorrows, which flowed from sorrow for the suffering of her Son; ask Our Lady to help your priest, turning any of his sorrows into joys</a:t>
            </a:r>
          </a:p>
          <a:p>
            <a:pPr lvl="2"/>
            <a:r>
              <a:rPr lang="en-US" sz="1600" dirty="0"/>
              <a:t>Say seven “Hail Mary” prayers in honor of Our Lady’s sorrows</a:t>
            </a:r>
          </a:p>
        </p:txBody>
      </p:sp>
      <p:pic>
        <p:nvPicPr>
          <p:cNvPr id="4" name="Picture 3">
            <a:extLst>
              <a:ext uri="{FF2B5EF4-FFF2-40B4-BE49-F238E27FC236}">
                <a16:creationId xmlns:a16="http://schemas.microsoft.com/office/drawing/2014/main" id="{C6D91E26-C1D4-0D93-59CE-733DECCCA110}"/>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1" y="0"/>
            <a:ext cx="6096001" cy="982132"/>
          </a:xfrm>
          <a:prstGeom prst="rect">
            <a:avLst/>
          </a:prstGeom>
        </p:spPr>
      </p:pic>
      <p:pic>
        <p:nvPicPr>
          <p:cNvPr id="5" name="Picture 4">
            <a:extLst>
              <a:ext uri="{FF2B5EF4-FFF2-40B4-BE49-F238E27FC236}">
                <a16:creationId xmlns:a16="http://schemas.microsoft.com/office/drawing/2014/main" id="{456697D6-AFB7-D37B-B5C1-612C292F9C1C}"/>
              </a:ext>
            </a:extLst>
          </p:cNvPr>
          <p:cNvPicPr>
            <a:picLocks noChangeAspect="1"/>
          </p:cNvPicPr>
          <p:nvPr/>
        </p:nvPicPr>
        <p:blipFill>
          <a:blip r:embed="rId2">
            <a:duotone>
              <a:schemeClr val="accent4">
                <a:shade val="45000"/>
                <a:satMod val="135000"/>
              </a:schemeClr>
              <a:prstClr val="white"/>
            </a:duotone>
          </a:blip>
          <a:srcRect l="11765" t="46450" r="8930" b="30704"/>
          <a:stretch/>
        </p:blipFill>
        <p:spPr>
          <a:xfrm>
            <a:off x="6095999" y="0"/>
            <a:ext cx="6096001" cy="925030"/>
          </a:xfrm>
          <a:prstGeom prst="rect">
            <a:avLst/>
          </a:prstGeom>
        </p:spPr>
      </p:pic>
      <p:pic>
        <p:nvPicPr>
          <p:cNvPr id="6" name="Picture 5">
            <a:extLst>
              <a:ext uri="{FF2B5EF4-FFF2-40B4-BE49-F238E27FC236}">
                <a16:creationId xmlns:a16="http://schemas.microsoft.com/office/drawing/2014/main" id="{4FDC5D43-D9D4-E537-B7D3-FF50C50CAA83}"/>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2133207" y="3115337"/>
            <a:ext cx="4893736" cy="627323"/>
          </a:xfrm>
          <a:prstGeom prst="rect">
            <a:avLst/>
          </a:prstGeom>
        </p:spPr>
      </p:pic>
      <p:pic>
        <p:nvPicPr>
          <p:cNvPr id="7" name="Picture 6">
            <a:extLst>
              <a:ext uri="{FF2B5EF4-FFF2-40B4-BE49-F238E27FC236}">
                <a16:creationId xmlns:a16="http://schemas.microsoft.com/office/drawing/2014/main" id="{88D1C991-C68E-12CB-66C2-BC9A676DFD9E}"/>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9402920" y="3086787"/>
            <a:ext cx="4950836" cy="627323"/>
          </a:xfrm>
          <a:prstGeom prst="rect">
            <a:avLst/>
          </a:prstGeom>
        </p:spPr>
      </p:pic>
      <p:pic>
        <p:nvPicPr>
          <p:cNvPr id="8" name="Picture 7">
            <a:extLst>
              <a:ext uri="{FF2B5EF4-FFF2-40B4-BE49-F238E27FC236}">
                <a16:creationId xmlns:a16="http://schemas.microsoft.com/office/drawing/2014/main" id="{6B607FDE-B872-01E5-97C8-20323EEE9A2F}"/>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2" y="5875868"/>
            <a:ext cx="6096001" cy="982132"/>
          </a:xfrm>
          <a:prstGeom prst="rect">
            <a:avLst/>
          </a:prstGeom>
        </p:spPr>
      </p:pic>
      <p:pic>
        <p:nvPicPr>
          <p:cNvPr id="9" name="Picture 8">
            <a:extLst>
              <a:ext uri="{FF2B5EF4-FFF2-40B4-BE49-F238E27FC236}">
                <a16:creationId xmlns:a16="http://schemas.microsoft.com/office/drawing/2014/main" id="{64A7C598-FD82-21A5-602F-53AA2008149E}"/>
              </a:ext>
            </a:extLst>
          </p:cNvPr>
          <p:cNvPicPr>
            <a:picLocks noChangeAspect="1"/>
          </p:cNvPicPr>
          <p:nvPr/>
        </p:nvPicPr>
        <p:blipFill>
          <a:blip r:embed="rId3">
            <a:duotone>
              <a:schemeClr val="accent4">
                <a:shade val="45000"/>
                <a:satMod val="135000"/>
              </a:schemeClr>
              <a:prstClr val="white"/>
            </a:duotone>
          </a:blip>
          <a:stretch>
            <a:fillRect/>
          </a:stretch>
        </p:blipFill>
        <p:spPr>
          <a:xfrm>
            <a:off x="6095999" y="5818767"/>
            <a:ext cx="6096528" cy="1040875"/>
          </a:xfrm>
          <a:prstGeom prst="rect">
            <a:avLst/>
          </a:prstGeom>
        </p:spPr>
      </p:pic>
      <p:pic>
        <p:nvPicPr>
          <p:cNvPr id="10" name="Picture 9">
            <a:extLst>
              <a:ext uri="{FF2B5EF4-FFF2-40B4-BE49-F238E27FC236}">
                <a16:creationId xmlns:a16="http://schemas.microsoft.com/office/drawing/2014/main" id="{25326689-3E49-760A-4AD7-1DC89632FF39}"/>
              </a:ext>
            </a:extLst>
          </p:cNvPr>
          <p:cNvPicPr>
            <a:picLocks noChangeAspect="1"/>
          </p:cNvPicPr>
          <p:nvPr/>
        </p:nvPicPr>
        <p:blipFill>
          <a:blip r:embed="rId4"/>
          <a:stretch>
            <a:fillRect/>
          </a:stretch>
        </p:blipFill>
        <p:spPr>
          <a:xfrm>
            <a:off x="8370592" y="2455919"/>
            <a:ext cx="2623473" cy="3421921"/>
          </a:xfrm>
          <a:prstGeom prst="rect">
            <a:avLst/>
          </a:prstGeom>
        </p:spPr>
      </p:pic>
    </p:spTree>
    <p:extLst>
      <p:ext uri="{BB962C8B-B14F-4D97-AF65-F5344CB8AC3E}">
        <p14:creationId xmlns:p14="http://schemas.microsoft.com/office/powerpoint/2010/main" val="2966890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8E991-9703-A548-FFC9-42133DA837D0}"/>
              </a:ext>
            </a:extLst>
          </p:cNvPr>
          <p:cNvSpPr>
            <a:spLocks noGrp="1"/>
          </p:cNvSpPr>
          <p:nvPr>
            <p:ph type="title"/>
          </p:nvPr>
        </p:nvSpPr>
        <p:spPr/>
        <p:txBody>
          <a:bodyPr>
            <a:normAutofit fontScale="90000"/>
          </a:bodyPr>
          <a:lstStyle/>
          <a:p>
            <a:r>
              <a:rPr lang="en-US" dirty="0"/>
              <a:t>What is the Chaplet of the Two Hearts? How can praying it help us to grow in charity?</a:t>
            </a:r>
          </a:p>
        </p:txBody>
      </p:sp>
      <p:sp>
        <p:nvSpPr>
          <p:cNvPr id="3" name="Content Placeholder 2">
            <a:extLst>
              <a:ext uri="{FF2B5EF4-FFF2-40B4-BE49-F238E27FC236}">
                <a16:creationId xmlns:a16="http://schemas.microsoft.com/office/drawing/2014/main" id="{01D9B70E-19A1-AE6B-21EA-61CF4B6E048B}"/>
              </a:ext>
            </a:extLst>
          </p:cNvPr>
          <p:cNvSpPr>
            <a:spLocks noGrp="1"/>
          </p:cNvSpPr>
          <p:nvPr>
            <p:ph idx="1"/>
          </p:nvPr>
        </p:nvSpPr>
        <p:spPr>
          <a:xfrm>
            <a:off x="861237" y="2556932"/>
            <a:ext cx="6400800" cy="3260193"/>
          </a:xfrm>
        </p:spPr>
        <p:txBody>
          <a:bodyPr>
            <a:normAutofit fontScale="85000" lnSpcReduction="10000"/>
          </a:bodyPr>
          <a:lstStyle/>
          <a:p>
            <a:r>
              <a:rPr lang="en-US" dirty="0"/>
              <a:t>20 beads</a:t>
            </a:r>
          </a:p>
          <a:p>
            <a:r>
              <a:rPr lang="en-US" dirty="0"/>
              <a:t>15 “Hail Mary” prayers</a:t>
            </a:r>
          </a:p>
          <a:p>
            <a:r>
              <a:rPr lang="en-US" dirty="0"/>
              <a:t>5 “Our Father” prayers</a:t>
            </a:r>
          </a:p>
          <a:p>
            <a:pPr lvl="1"/>
            <a:r>
              <a:rPr lang="en-US" dirty="0"/>
              <a:t>Meditate on five themes: Sacred Heart of Jesus, Immaculate Heart of Mary, Passion of Our Lord, Compassion of Our Lady (seven sorrows), and the Two Hearts</a:t>
            </a:r>
          </a:p>
          <a:p>
            <a:pPr lvl="2"/>
            <a:r>
              <a:rPr lang="en-US" dirty="0"/>
              <a:t>Console the Hearts of Jesus and Mary; offer up your crosses in union with theirs, out of love; can be more compassionate to others</a:t>
            </a:r>
          </a:p>
          <a:p>
            <a:r>
              <a:rPr lang="en-US" dirty="0"/>
              <a:t>United Hearts prayer; pray to unite your heart to the Two Hearts to love ever more deeply</a:t>
            </a:r>
          </a:p>
        </p:txBody>
      </p:sp>
      <p:pic>
        <p:nvPicPr>
          <p:cNvPr id="4" name="Picture 3">
            <a:extLst>
              <a:ext uri="{FF2B5EF4-FFF2-40B4-BE49-F238E27FC236}">
                <a16:creationId xmlns:a16="http://schemas.microsoft.com/office/drawing/2014/main" id="{DFD296F4-DCD7-0BA2-2E60-FE9B7323B4A5}"/>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1" y="0"/>
            <a:ext cx="6096001" cy="982132"/>
          </a:xfrm>
          <a:prstGeom prst="rect">
            <a:avLst/>
          </a:prstGeom>
        </p:spPr>
      </p:pic>
      <p:pic>
        <p:nvPicPr>
          <p:cNvPr id="5" name="Picture 4">
            <a:extLst>
              <a:ext uri="{FF2B5EF4-FFF2-40B4-BE49-F238E27FC236}">
                <a16:creationId xmlns:a16="http://schemas.microsoft.com/office/drawing/2014/main" id="{EEB2267F-599B-40F5-7EA5-C454D930A0A3}"/>
              </a:ext>
            </a:extLst>
          </p:cNvPr>
          <p:cNvPicPr>
            <a:picLocks noChangeAspect="1"/>
          </p:cNvPicPr>
          <p:nvPr/>
        </p:nvPicPr>
        <p:blipFill>
          <a:blip r:embed="rId2">
            <a:duotone>
              <a:schemeClr val="accent4">
                <a:shade val="45000"/>
                <a:satMod val="135000"/>
              </a:schemeClr>
              <a:prstClr val="white"/>
            </a:duotone>
          </a:blip>
          <a:srcRect l="11765" t="46450" r="8930" b="30704"/>
          <a:stretch/>
        </p:blipFill>
        <p:spPr>
          <a:xfrm>
            <a:off x="6095999" y="0"/>
            <a:ext cx="6096001" cy="925030"/>
          </a:xfrm>
          <a:prstGeom prst="rect">
            <a:avLst/>
          </a:prstGeom>
        </p:spPr>
      </p:pic>
      <p:pic>
        <p:nvPicPr>
          <p:cNvPr id="6" name="Picture 5">
            <a:extLst>
              <a:ext uri="{FF2B5EF4-FFF2-40B4-BE49-F238E27FC236}">
                <a16:creationId xmlns:a16="http://schemas.microsoft.com/office/drawing/2014/main" id="{147A223A-AF59-5A89-4992-8535C347AECE}"/>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2133207" y="3115337"/>
            <a:ext cx="4893736" cy="627323"/>
          </a:xfrm>
          <a:prstGeom prst="rect">
            <a:avLst/>
          </a:prstGeom>
        </p:spPr>
      </p:pic>
      <p:pic>
        <p:nvPicPr>
          <p:cNvPr id="7" name="Picture 6">
            <a:extLst>
              <a:ext uri="{FF2B5EF4-FFF2-40B4-BE49-F238E27FC236}">
                <a16:creationId xmlns:a16="http://schemas.microsoft.com/office/drawing/2014/main" id="{12140051-6B95-2D2A-6730-FCEA2B84C171}"/>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9402920" y="3086787"/>
            <a:ext cx="4950836" cy="627323"/>
          </a:xfrm>
          <a:prstGeom prst="rect">
            <a:avLst/>
          </a:prstGeom>
        </p:spPr>
      </p:pic>
      <p:pic>
        <p:nvPicPr>
          <p:cNvPr id="8" name="Picture 7">
            <a:extLst>
              <a:ext uri="{FF2B5EF4-FFF2-40B4-BE49-F238E27FC236}">
                <a16:creationId xmlns:a16="http://schemas.microsoft.com/office/drawing/2014/main" id="{31C7D2DF-24E1-3470-F279-A9245B8E3336}"/>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2" y="5875868"/>
            <a:ext cx="6096001" cy="982132"/>
          </a:xfrm>
          <a:prstGeom prst="rect">
            <a:avLst/>
          </a:prstGeom>
        </p:spPr>
      </p:pic>
      <p:pic>
        <p:nvPicPr>
          <p:cNvPr id="9" name="Picture 8">
            <a:extLst>
              <a:ext uri="{FF2B5EF4-FFF2-40B4-BE49-F238E27FC236}">
                <a16:creationId xmlns:a16="http://schemas.microsoft.com/office/drawing/2014/main" id="{87555A69-E175-7BD6-0C23-83AA9AB19A84}"/>
              </a:ext>
            </a:extLst>
          </p:cNvPr>
          <p:cNvPicPr>
            <a:picLocks noChangeAspect="1"/>
          </p:cNvPicPr>
          <p:nvPr/>
        </p:nvPicPr>
        <p:blipFill>
          <a:blip r:embed="rId3">
            <a:duotone>
              <a:schemeClr val="accent4">
                <a:shade val="45000"/>
                <a:satMod val="135000"/>
              </a:schemeClr>
              <a:prstClr val="white"/>
            </a:duotone>
          </a:blip>
          <a:stretch>
            <a:fillRect/>
          </a:stretch>
        </p:blipFill>
        <p:spPr>
          <a:xfrm>
            <a:off x="6095999" y="5818767"/>
            <a:ext cx="6096528" cy="1040875"/>
          </a:xfrm>
          <a:prstGeom prst="rect">
            <a:avLst/>
          </a:prstGeom>
        </p:spPr>
      </p:pic>
      <p:pic>
        <p:nvPicPr>
          <p:cNvPr id="10" name="Picture 9">
            <a:extLst>
              <a:ext uri="{FF2B5EF4-FFF2-40B4-BE49-F238E27FC236}">
                <a16:creationId xmlns:a16="http://schemas.microsoft.com/office/drawing/2014/main" id="{231A439C-6486-C19D-9ECB-54A10BE262AB}"/>
              </a:ext>
            </a:extLst>
          </p:cNvPr>
          <p:cNvPicPr>
            <a:picLocks noChangeAspect="1"/>
          </p:cNvPicPr>
          <p:nvPr/>
        </p:nvPicPr>
        <p:blipFill>
          <a:blip r:embed="rId4"/>
          <a:srcRect l="11973"/>
          <a:stretch/>
        </p:blipFill>
        <p:spPr>
          <a:xfrm>
            <a:off x="7591647" y="2486027"/>
            <a:ext cx="3813365" cy="3260193"/>
          </a:xfrm>
          <a:prstGeom prst="rect">
            <a:avLst/>
          </a:prstGeom>
        </p:spPr>
      </p:pic>
    </p:spTree>
    <p:extLst>
      <p:ext uri="{BB962C8B-B14F-4D97-AF65-F5344CB8AC3E}">
        <p14:creationId xmlns:p14="http://schemas.microsoft.com/office/powerpoint/2010/main" val="11149989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6E014-D084-8967-AE83-FC1730AA144A}"/>
              </a:ext>
            </a:extLst>
          </p:cNvPr>
          <p:cNvSpPr>
            <a:spLocks noGrp="1"/>
          </p:cNvSpPr>
          <p:nvPr>
            <p:ph type="title"/>
          </p:nvPr>
        </p:nvSpPr>
        <p:spPr/>
        <p:txBody>
          <a:bodyPr>
            <a:normAutofit fontScale="90000"/>
          </a:bodyPr>
          <a:lstStyle/>
          <a:p>
            <a:r>
              <a:rPr lang="en-US" dirty="0"/>
              <a:t>How may we continue to exercise devotion to the Holy Family/the Two Hearts? (2)</a:t>
            </a:r>
          </a:p>
        </p:txBody>
      </p:sp>
      <p:sp>
        <p:nvSpPr>
          <p:cNvPr id="3" name="Content Placeholder 2">
            <a:extLst>
              <a:ext uri="{FF2B5EF4-FFF2-40B4-BE49-F238E27FC236}">
                <a16:creationId xmlns:a16="http://schemas.microsoft.com/office/drawing/2014/main" id="{221BEC7F-CC64-2C57-0F67-DC615BCBE7B4}"/>
              </a:ext>
            </a:extLst>
          </p:cNvPr>
          <p:cNvSpPr>
            <a:spLocks noGrp="1"/>
          </p:cNvSpPr>
          <p:nvPr>
            <p:ph idx="1"/>
          </p:nvPr>
        </p:nvSpPr>
        <p:spPr>
          <a:xfrm>
            <a:off x="756688" y="2556932"/>
            <a:ext cx="5966636" cy="3620584"/>
          </a:xfrm>
        </p:spPr>
        <p:txBody>
          <a:bodyPr/>
          <a:lstStyle/>
          <a:p>
            <a:r>
              <a:rPr lang="en-US" dirty="0"/>
              <a:t>Fasting Brothers:</a:t>
            </a:r>
          </a:p>
          <a:p>
            <a:pPr lvl="1"/>
            <a:r>
              <a:rPr lang="en-US" dirty="0"/>
              <a:t>While fasting, meditate on the sacrifices of the Holy Family; traveling amidst uncomfortable conditions (i.e. journey to Bethlehem, flight into Egypt); contending with hunger (not only bodily, but yearning for home)</a:t>
            </a:r>
          </a:p>
          <a:p>
            <a:pPr lvl="1"/>
            <a:r>
              <a:rPr lang="en-US" dirty="0"/>
              <a:t>Offer fast in thanksgiving for journeys our priests make for us, their sacrifices for their parish family</a:t>
            </a:r>
          </a:p>
        </p:txBody>
      </p:sp>
      <p:pic>
        <p:nvPicPr>
          <p:cNvPr id="4" name="Picture 3">
            <a:extLst>
              <a:ext uri="{FF2B5EF4-FFF2-40B4-BE49-F238E27FC236}">
                <a16:creationId xmlns:a16="http://schemas.microsoft.com/office/drawing/2014/main" id="{A40061BE-B12A-1EAD-AE89-DC8674DD8C2A}"/>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1" y="0"/>
            <a:ext cx="6096001" cy="982132"/>
          </a:xfrm>
          <a:prstGeom prst="rect">
            <a:avLst/>
          </a:prstGeom>
        </p:spPr>
      </p:pic>
      <p:pic>
        <p:nvPicPr>
          <p:cNvPr id="5" name="Picture 4">
            <a:extLst>
              <a:ext uri="{FF2B5EF4-FFF2-40B4-BE49-F238E27FC236}">
                <a16:creationId xmlns:a16="http://schemas.microsoft.com/office/drawing/2014/main" id="{5B781EE6-3A86-DEF5-247B-4B3039575285}"/>
              </a:ext>
            </a:extLst>
          </p:cNvPr>
          <p:cNvPicPr>
            <a:picLocks noChangeAspect="1"/>
          </p:cNvPicPr>
          <p:nvPr/>
        </p:nvPicPr>
        <p:blipFill>
          <a:blip r:embed="rId2">
            <a:duotone>
              <a:schemeClr val="accent4">
                <a:shade val="45000"/>
                <a:satMod val="135000"/>
              </a:schemeClr>
              <a:prstClr val="white"/>
            </a:duotone>
          </a:blip>
          <a:srcRect l="11765" t="46450" r="8930" b="30704"/>
          <a:stretch/>
        </p:blipFill>
        <p:spPr>
          <a:xfrm>
            <a:off x="6095999" y="0"/>
            <a:ext cx="6096001" cy="925030"/>
          </a:xfrm>
          <a:prstGeom prst="rect">
            <a:avLst/>
          </a:prstGeom>
        </p:spPr>
      </p:pic>
      <p:pic>
        <p:nvPicPr>
          <p:cNvPr id="6" name="Picture 5">
            <a:extLst>
              <a:ext uri="{FF2B5EF4-FFF2-40B4-BE49-F238E27FC236}">
                <a16:creationId xmlns:a16="http://schemas.microsoft.com/office/drawing/2014/main" id="{9771CBFC-BAE8-836C-3353-C08C92C42AF8}"/>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2133207" y="3115337"/>
            <a:ext cx="4893736" cy="627323"/>
          </a:xfrm>
          <a:prstGeom prst="rect">
            <a:avLst/>
          </a:prstGeom>
        </p:spPr>
      </p:pic>
      <p:pic>
        <p:nvPicPr>
          <p:cNvPr id="7" name="Picture 6">
            <a:extLst>
              <a:ext uri="{FF2B5EF4-FFF2-40B4-BE49-F238E27FC236}">
                <a16:creationId xmlns:a16="http://schemas.microsoft.com/office/drawing/2014/main" id="{7F89123B-1C6F-FFF0-EB4C-4355EA4750EE}"/>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9402920" y="3086787"/>
            <a:ext cx="4950836" cy="627323"/>
          </a:xfrm>
          <a:prstGeom prst="rect">
            <a:avLst/>
          </a:prstGeom>
        </p:spPr>
      </p:pic>
      <p:pic>
        <p:nvPicPr>
          <p:cNvPr id="8" name="Picture 7">
            <a:extLst>
              <a:ext uri="{FF2B5EF4-FFF2-40B4-BE49-F238E27FC236}">
                <a16:creationId xmlns:a16="http://schemas.microsoft.com/office/drawing/2014/main" id="{37242943-188D-1D22-77AD-D2CB3F91DF28}"/>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2" y="5875868"/>
            <a:ext cx="6096001" cy="982132"/>
          </a:xfrm>
          <a:prstGeom prst="rect">
            <a:avLst/>
          </a:prstGeom>
        </p:spPr>
      </p:pic>
      <p:pic>
        <p:nvPicPr>
          <p:cNvPr id="9" name="Picture 8">
            <a:extLst>
              <a:ext uri="{FF2B5EF4-FFF2-40B4-BE49-F238E27FC236}">
                <a16:creationId xmlns:a16="http://schemas.microsoft.com/office/drawing/2014/main" id="{BA3B12AB-8384-4EAF-2543-E39B9200FD6C}"/>
              </a:ext>
            </a:extLst>
          </p:cNvPr>
          <p:cNvPicPr>
            <a:picLocks noChangeAspect="1"/>
          </p:cNvPicPr>
          <p:nvPr/>
        </p:nvPicPr>
        <p:blipFill>
          <a:blip r:embed="rId3">
            <a:duotone>
              <a:schemeClr val="accent4">
                <a:shade val="45000"/>
                <a:satMod val="135000"/>
              </a:schemeClr>
              <a:prstClr val="white"/>
            </a:duotone>
          </a:blip>
          <a:stretch>
            <a:fillRect/>
          </a:stretch>
        </p:blipFill>
        <p:spPr>
          <a:xfrm>
            <a:off x="6095999" y="5818767"/>
            <a:ext cx="6096528" cy="1040875"/>
          </a:xfrm>
          <a:prstGeom prst="rect">
            <a:avLst/>
          </a:prstGeom>
        </p:spPr>
      </p:pic>
      <p:pic>
        <p:nvPicPr>
          <p:cNvPr id="10" name="Picture 9">
            <a:extLst>
              <a:ext uri="{FF2B5EF4-FFF2-40B4-BE49-F238E27FC236}">
                <a16:creationId xmlns:a16="http://schemas.microsoft.com/office/drawing/2014/main" id="{A092F799-1B8A-70A8-45A4-21DE47E9B798}"/>
              </a:ext>
            </a:extLst>
          </p:cNvPr>
          <p:cNvPicPr>
            <a:picLocks noChangeAspect="1"/>
          </p:cNvPicPr>
          <p:nvPr/>
        </p:nvPicPr>
        <p:blipFill>
          <a:blip r:embed="rId4"/>
          <a:stretch>
            <a:fillRect/>
          </a:stretch>
        </p:blipFill>
        <p:spPr>
          <a:xfrm>
            <a:off x="7480014" y="2425340"/>
            <a:ext cx="2718868" cy="3475666"/>
          </a:xfrm>
          <a:prstGeom prst="rect">
            <a:avLst/>
          </a:prstGeom>
        </p:spPr>
      </p:pic>
    </p:spTree>
    <p:extLst>
      <p:ext uri="{BB962C8B-B14F-4D97-AF65-F5344CB8AC3E}">
        <p14:creationId xmlns:p14="http://schemas.microsoft.com/office/powerpoint/2010/main" val="33369132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BBCAC-CEC8-525D-B3A0-7D2CD50A61E4}"/>
              </a:ext>
            </a:extLst>
          </p:cNvPr>
          <p:cNvSpPr>
            <a:spLocks noGrp="1"/>
          </p:cNvSpPr>
          <p:nvPr>
            <p:ph type="title"/>
          </p:nvPr>
        </p:nvSpPr>
        <p:spPr/>
        <p:txBody>
          <a:bodyPr>
            <a:normAutofit fontScale="90000"/>
          </a:bodyPr>
          <a:lstStyle/>
          <a:p>
            <a:r>
              <a:rPr lang="en-US" dirty="0"/>
              <a:t>How do we exercise the virtue of charity in our prayers/fasting for priests? (1)</a:t>
            </a:r>
          </a:p>
        </p:txBody>
      </p:sp>
      <p:sp>
        <p:nvSpPr>
          <p:cNvPr id="3" name="Content Placeholder 2">
            <a:extLst>
              <a:ext uri="{FF2B5EF4-FFF2-40B4-BE49-F238E27FC236}">
                <a16:creationId xmlns:a16="http://schemas.microsoft.com/office/drawing/2014/main" id="{FAE56513-1982-359E-FCF7-D30C7F6A4F8C}"/>
              </a:ext>
            </a:extLst>
          </p:cNvPr>
          <p:cNvSpPr>
            <a:spLocks noGrp="1"/>
          </p:cNvSpPr>
          <p:nvPr>
            <p:ph idx="1"/>
          </p:nvPr>
        </p:nvSpPr>
        <p:spPr>
          <a:xfrm>
            <a:off x="774405" y="2415952"/>
            <a:ext cx="8199474" cy="3208672"/>
          </a:xfrm>
        </p:spPr>
        <p:txBody>
          <a:bodyPr>
            <a:normAutofit fontScale="92500" lnSpcReduction="20000"/>
          </a:bodyPr>
          <a:lstStyle/>
          <a:p>
            <a:r>
              <a:rPr lang="en-US" dirty="0"/>
              <a:t>Seven Sisters</a:t>
            </a:r>
          </a:p>
          <a:p>
            <a:pPr lvl="1"/>
            <a:r>
              <a:rPr lang="en-US" dirty="0"/>
              <a:t>In prayer, meditate on what you love about your priest; thank God for how your priest lives out his love for God</a:t>
            </a:r>
          </a:p>
          <a:p>
            <a:pPr lvl="2"/>
            <a:r>
              <a:rPr lang="en-US" dirty="0"/>
              <a:t>Listen to chants honoring Christ’s loving Heart: “Cor Jesu </a:t>
            </a:r>
            <a:r>
              <a:rPr lang="en-US" dirty="0" err="1"/>
              <a:t>Amantissimum</a:t>
            </a:r>
            <a:r>
              <a:rPr lang="en-US" dirty="0"/>
              <a:t>”</a:t>
            </a:r>
          </a:p>
          <a:p>
            <a:pPr lvl="1"/>
            <a:r>
              <a:rPr lang="en-US" dirty="0"/>
              <a:t>After holy hour, identify one of your priest’s qualities or devotions that you might imitate to express love for God in the future; consider how you might thank your priest in person for his ministry</a:t>
            </a:r>
          </a:p>
          <a:p>
            <a:pPr lvl="1"/>
            <a:r>
              <a:rPr lang="en-US" dirty="0"/>
              <a:t>When praying the Mysteries of the Holy Rosary, connect them to the life of the priest; meditate on how each Mystery is a reflection of God’s love, and how this is communicated through the heart of the priest</a:t>
            </a:r>
          </a:p>
        </p:txBody>
      </p:sp>
      <p:pic>
        <p:nvPicPr>
          <p:cNvPr id="4" name="Picture 3">
            <a:extLst>
              <a:ext uri="{FF2B5EF4-FFF2-40B4-BE49-F238E27FC236}">
                <a16:creationId xmlns:a16="http://schemas.microsoft.com/office/drawing/2014/main" id="{2AEC6B8F-F644-55BA-7482-DE8C293083A9}"/>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1" y="0"/>
            <a:ext cx="6096001" cy="982132"/>
          </a:xfrm>
          <a:prstGeom prst="rect">
            <a:avLst/>
          </a:prstGeom>
        </p:spPr>
      </p:pic>
      <p:pic>
        <p:nvPicPr>
          <p:cNvPr id="5" name="Picture 4">
            <a:extLst>
              <a:ext uri="{FF2B5EF4-FFF2-40B4-BE49-F238E27FC236}">
                <a16:creationId xmlns:a16="http://schemas.microsoft.com/office/drawing/2014/main" id="{2C2EA4B3-6436-4860-2678-3BBADC52D695}"/>
              </a:ext>
            </a:extLst>
          </p:cNvPr>
          <p:cNvPicPr>
            <a:picLocks noChangeAspect="1"/>
          </p:cNvPicPr>
          <p:nvPr/>
        </p:nvPicPr>
        <p:blipFill>
          <a:blip r:embed="rId2">
            <a:duotone>
              <a:schemeClr val="accent4">
                <a:shade val="45000"/>
                <a:satMod val="135000"/>
              </a:schemeClr>
              <a:prstClr val="white"/>
            </a:duotone>
          </a:blip>
          <a:srcRect l="11765" t="46450" r="8930" b="30704"/>
          <a:stretch/>
        </p:blipFill>
        <p:spPr>
          <a:xfrm>
            <a:off x="6095999" y="0"/>
            <a:ext cx="6096001" cy="925030"/>
          </a:xfrm>
          <a:prstGeom prst="rect">
            <a:avLst/>
          </a:prstGeom>
        </p:spPr>
      </p:pic>
      <p:pic>
        <p:nvPicPr>
          <p:cNvPr id="6" name="Picture 5">
            <a:extLst>
              <a:ext uri="{FF2B5EF4-FFF2-40B4-BE49-F238E27FC236}">
                <a16:creationId xmlns:a16="http://schemas.microsoft.com/office/drawing/2014/main" id="{A0D3F01D-749E-56DA-AD5C-C72EC6AAA771}"/>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2133207" y="3115337"/>
            <a:ext cx="4893736" cy="627323"/>
          </a:xfrm>
          <a:prstGeom prst="rect">
            <a:avLst/>
          </a:prstGeom>
        </p:spPr>
      </p:pic>
      <p:pic>
        <p:nvPicPr>
          <p:cNvPr id="7" name="Picture 6">
            <a:extLst>
              <a:ext uri="{FF2B5EF4-FFF2-40B4-BE49-F238E27FC236}">
                <a16:creationId xmlns:a16="http://schemas.microsoft.com/office/drawing/2014/main" id="{5FDAF641-AC63-2892-4EE7-2BC7C132577E}"/>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9402920" y="3086787"/>
            <a:ext cx="4950836" cy="627323"/>
          </a:xfrm>
          <a:prstGeom prst="rect">
            <a:avLst/>
          </a:prstGeom>
        </p:spPr>
      </p:pic>
      <p:pic>
        <p:nvPicPr>
          <p:cNvPr id="8" name="Picture 7">
            <a:extLst>
              <a:ext uri="{FF2B5EF4-FFF2-40B4-BE49-F238E27FC236}">
                <a16:creationId xmlns:a16="http://schemas.microsoft.com/office/drawing/2014/main" id="{1BB60D13-36D1-AD84-E02E-C6BDB81079A9}"/>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2" y="5875868"/>
            <a:ext cx="6096001" cy="982132"/>
          </a:xfrm>
          <a:prstGeom prst="rect">
            <a:avLst/>
          </a:prstGeom>
        </p:spPr>
      </p:pic>
      <p:pic>
        <p:nvPicPr>
          <p:cNvPr id="9" name="Picture 8">
            <a:extLst>
              <a:ext uri="{FF2B5EF4-FFF2-40B4-BE49-F238E27FC236}">
                <a16:creationId xmlns:a16="http://schemas.microsoft.com/office/drawing/2014/main" id="{D0BD86CD-9070-543B-DC3B-101674E53888}"/>
              </a:ext>
            </a:extLst>
          </p:cNvPr>
          <p:cNvPicPr>
            <a:picLocks noChangeAspect="1"/>
          </p:cNvPicPr>
          <p:nvPr/>
        </p:nvPicPr>
        <p:blipFill>
          <a:blip r:embed="rId3">
            <a:duotone>
              <a:schemeClr val="accent4">
                <a:shade val="45000"/>
                <a:satMod val="135000"/>
              </a:schemeClr>
              <a:prstClr val="white"/>
            </a:duotone>
          </a:blip>
          <a:stretch>
            <a:fillRect/>
          </a:stretch>
        </p:blipFill>
        <p:spPr>
          <a:xfrm>
            <a:off x="6095999" y="5818767"/>
            <a:ext cx="6096528" cy="1040875"/>
          </a:xfrm>
          <a:prstGeom prst="rect">
            <a:avLst/>
          </a:prstGeom>
        </p:spPr>
      </p:pic>
      <p:pic>
        <p:nvPicPr>
          <p:cNvPr id="10" name="Picture 9">
            <a:extLst>
              <a:ext uri="{FF2B5EF4-FFF2-40B4-BE49-F238E27FC236}">
                <a16:creationId xmlns:a16="http://schemas.microsoft.com/office/drawing/2014/main" id="{198D139B-F2CE-C455-3C9D-703AE315D97E}"/>
              </a:ext>
            </a:extLst>
          </p:cNvPr>
          <p:cNvPicPr>
            <a:picLocks noChangeAspect="1"/>
          </p:cNvPicPr>
          <p:nvPr/>
        </p:nvPicPr>
        <p:blipFill>
          <a:blip r:embed="rId4"/>
          <a:srcRect b="9455"/>
          <a:stretch/>
        </p:blipFill>
        <p:spPr>
          <a:xfrm>
            <a:off x="9120960" y="2442445"/>
            <a:ext cx="2149801" cy="3346674"/>
          </a:xfrm>
          <a:prstGeom prst="rect">
            <a:avLst/>
          </a:prstGeom>
        </p:spPr>
      </p:pic>
    </p:spTree>
    <p:extLst>
      <p:ext uri="{BB962C8B-B14F-4D97-AF65-F5344CB8AC3E}">
        <p14:creationId xmlns:p14="http://schemas.microsoft.com/office/powerpoint/2010/main" val="33986823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44128-98F9-47F2-629E-9A8207B4F2E9}"/>
              </a:ext>
            </a:extLst>
          </p:cNvPr>
          <p:cNvSpPr>
            <a:spLocks noGrp="1"/>
          </p:cNvSpPr>
          <p:nvPr>
            <p:ph type="title"/>
          </p:nvPr>
        </p:nvSpPr>
        <p:spPr/>
        <p:txBody>
          <a:bodyPr>
            <a:normAutofit fontScale="90000"/>
          </a:bodyPr>
          <a:lstStyle/>
          <a:p>
            <a:r>
              <a:rPr lang="en-US" dirty="0"/>
              <a:t>How do we exercise the virtue of charity in our prayers/fasting for priests? (2)</a:t>
            </a:r>
          </a:p>
        </p:txBody>
      </p:sp>
      <p:sp>
        <p:nvSpPr>
          <p:cNvPr id="3" name="Content Placeholder 2">
            <a:extLst>
              <a:ext uri="{FF2B5EF4-FFF2-40B4-BE49-F238E27FC236}">
                <a16:creationId xmlns:a16="http://schemas.microsoft.com/office/drawing/2014/main" id="{5A5925C3-5C6F-8E34-8AC3-B33E0892213B}"/>
              </a:ext>
            </a:extLst>
          </p:cNvPr>
          <p:cNvSpPr>
            <a:spLocks noGrp="1"/>
          </p:cNvSpPr>
          <p:nvPr>
            <p:ph idx="1"/>
          </p:nvPr>
        </p:nvSpPr>
        <p:spPr>
          <a:xfrm>
            <a:off x="933894" y="2535667"/>
            <a:ext cx="5509436" cy="3492994"/>
          </a:xfrm>
        </p:spPr>
        <p:txBody>
          <a:bodyPr>
            <a:normAutofit fontScale="85000" lnSpcReduction="20000"/>
          </a:bodyPr>
          <a:lstStyle/>
          <a:p>
            <a:r>
              <a:rPr lang="en-US" dirty="0"/>
              <a:t>Fasting Brothers</a:t>
            </a:r>
          </a:p>
          <a:p>
            <a:pPr lvl="1"/>
            <a:r>
              <a:rPr lang="en-US" dirty="0"/>
              <a:t>Call upon St. Joseph as you fast. Channel his love for His family; for God the Father; and offer your fast with his fatherly spirit of charity</a:t>
            </a:r>
          </a:p>
          <a:p>
            <a:pPr lvl="1"/>
            <a:r>
              <a:rPr lang="en-US" dirty="0"/>
              <a:t>Ask that your priest would always be sustained by God’s love, and that the graces from your fast may strengthen him</a:t>
            </a:r>
          </a:p>
          <a:p>
            <a:r>
              <a:rPr lang="en-US" dirty="0"/>
              <a:t>Both Apostolates</a:t>
            </a:r>
          </a:p>
          <a:p>
            <a:pPr lvl="1"/>
            <a:r>
              <a:rPr lang="en-US" dirty="0"/>
              <a:t>Gift of time and self; mirroring the priest’s sacrifice; emulating his love </a:t>
            </a:r>
          </a:p>
          <a:p>
            <a:pPr lvl="1"/>
            <a:r>
              <a:rPr lang="en-US" dirty="0"/>
              <a:t>Looking to Jesus as our ultimate model; reflecting His love like Our Lady does</a:t>
            </a:r>
          </a:p>
          <a:p>
            <a:endParaRPr lang="en-US" dirty="0"/>
          </a:p>
        </p:txBody>
      </p:sp>
      <p:pic>
        <p:nvPicPr>
          <p:cNvPr id="4" name="Picture 3">
            <a:extLst>
              <a:ext uri="{FF2B5EF4-FFF2-40B4-BE49-F238E27FC236}">
                <a16:creationId xmlns:a16="http://schemas.microsoft.com/office/drawing/2014/main" id="{588D642D-91CA-200F-4C91-870FB43EF20F}"/>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2" y="5875868"/>
            <a:ext cx="6096001" cy="982132"/>
          </a:xfrm>
          <a:prstGeom prst="rect">
            <a:avLst/>
          </a:prstGeom>
        </p:spPr>
      </p:pic>
      <p:pic>
        <p:nvPicPr>
          <p:cNvPr id="5" name="Picture 4">
            <a:extLst>
              <a:ext uri="{FF2B5EF4-FFF2-40B4-BE49-F238E27FC236}">
                <a16:creationId xmlns:a16="http://schemas.microsoft.com/office/drawing/2014/main" id="{3A192C7E-79FD-15EE-85F3-FD51741141CB}"/>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1" y="0"/>
            <a:ext cx="6096001" cy="982132"/>
          </a:xfrm>
          <a:prstGeom prst="rect">
            <a:avLst/>
          </a:prstGeom>
        </p:spPr>
      </p:pic>
      <p:pic>
        <p:nvPicPr>
          <p:cNvPr id="6" name="Picture 5">
            <a:extLst>
              <a:ext uri="{FF2B5EF4-FFF2-40B4-BE49-F238E27FC236}">
                <a16:creationId xmlns:a16="http://schemas.microsoft.com/office/drawing/2014/main" id="{8C1EB265-7971-92A0-CEF0-CDFB34D7F2B6}"/>
              </a:ext>
            </a:extLst>
          </p:cNvPr>
          <p:cNvPicPr>
            <a:picLocks noChangeAspect="1"/>
          </p:cNvPicPr>
          <p:nvPr/>
        </p:nvPicPr>
        <p:blipFill>
          <a:blip r:embed="rId2">
            <a:duotone>
              <a:schemeClr val="accent4">
                <a:shade val="45000"/>
                <a:satMod val="135000"/>
              </a:schemeClr>
              <a:prstClr val="white"/>
            </a:duotone>
          </a:blip>
          <a:srcRect l="11765" t="46450" r="8930" b="30704"/>
          <a:stretch/>
        </p:blipFill>
        <p:spPr>
          <a:xfrm>
            <a:off x="6095999" y="0"/>
            <a:ext cx="6096001" cy="925030"/>
          </a:xfrm>
          <a:prstGeom prst="rect">
            <a:avLst/>
          </a:prstGeom>
        </p:spPr>
      </p:pic>
      <p:pic>
        <p:nvPicPr>
          <p:cNvPr id="7" name="Picture 6">
            <a:extLst>
              <a:ext uri="{FF2B5EF4-FFF2-40B4-BE49-F238E27FC236}">
                <a16:creationId xmlns:a16="http://schemas.microsoft.com/office/drawing/2014/main" id="{550B620C-91EC-C111-95D6-7C01262DA674}"/>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2133207" y="3115337"/>
            <a:ext cx="4893736" cy="627323"/>
          </a:xfrm>
          <a:prstGeom prst="rect">
            <a:avLst/>
          </a:prstGeom>
        </p:spPr>
      </p:pic>
      <p:pic>
        <p:nvPicPr>
          <p:cNvPr id="8" name="Picture 7">
            <a:extLst>
              <a:ext uri="{FF2B5EF4-FFF2-40B4-BE49-F238E27FC236}">
                <a16:creationId xmlns:a16="http://schemas.microsoft.com/office/drawing/2014/main" id="{B301981C-88AC-700D-F69D-C99985E1E9DF}"/>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9402920" y="3086787"/>
            <a:ext cx="4950836" cy="627323"/>
          </a:xfrm>
          <a:prstGeom prst="rect">
            <a:avLst/>
          </a:prstGeom>
        </p:spPr>
      </p:pic>
      <p:pic>
        <p:nvPicPr>
          <p:cNvPr id="9" name="Picture 8">
            <a:extLst>
              <a:ext uri="{FF2B5EF4-FFF2-40B4-BE49-F238E27FC236}">
                <a16:creationId xmlns:a16="http://schemas.microsoft.com/office/drawing/2014/main" id="{3260B7E8-82D0-B1B8-A806-7636068A8F75}"/>
              </a:ext>
            </a:extLst>
          </p:cNvPr>
          <p:cNvPicPr>
            <a:picLocks noChangeAspect="1"/>
          </p:cNvPicPr>
          <p:nvPr/>
        </p:nvPicPr>
        <p:blipFill>
          <a:blip r:embed="rId3">
            <a:duotone>
              <a:schemeClr val="accent4">
                <a:shade val="45000"/>
                <a:satMod val="135000"/>
              </a:schemeClr>
              <a:prstClr val="white"/>
            </a:duotone>
          </a:blip>
          <a:stretch>
            <a:fillRect/>
          </a:stretch>
        </p:blipFill>
        <p:spPr>
          <a:xfrm>
            <a:off x="6095999" y="5818767"/>
            <a:ext cx="6096528" cy="1040875"/>
          </a:xfrm>
          <a:prstGeom prst="rect">
            <a:avLst/>
          </a:prstGeom>
        </p:spPr>
      </p:pic>
      <p:pic>
        <p:nvPicPr>
          <p:cNvPr id="10" name="Picture 9">
            <a:extLst>
              <a:ext uri="{FF2B5EF4-FFF2-40B4-BE49-F238E27FC236}">
                <a16:creationId xmlns:a16="http://schemas.microsoft.com/office/drawing/2014/main" id="{516AF8FC-E7FF-867E-FFF7-72E96011ED3E}"/>
              </a:ext>
            </a:extLst>
          </p:cNvPr>
          <p:cNvPicPr>
            <a:picLocks noChangeAspect="1"/>
          </p:cNvPicPr>
          <p:nvPr/>
        </p:nvPicPr>
        <p:blipFill>
          <a:blip r:embed="rId4"/>
          <a:stretch>
            <a:fillRect/>
          </a:stretch>
        </p:blipFill>
        <p:spPr>
          <a:xfrm>
            <a:off x="7377226" y="2504067"/>
            <a:ext cx="2771775" cy="3314700"/>
          </a:xfrm>
          <a:prstGeom prst="rect">
            <a:avLst/>
          </a:prstGeom>
        </p:spPr>
      </p:pic>
    </p:spTree>
    <p:extLst>
      <p:ext uri="{BB962C8B-B14F-4D97-AF65-F5344CB8AC3E}">
        <p14:creationId xmlns:p14="http://schemas.microsoft.com/office/powerpoint/2010/main" val="42226755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DE8CF-7A58-8757-0D99-655FAA337217}"/>
              </a:ext>
            </a:extLst>
          </p:cNvPr>
          <p:cNvSpPr>
            <a:spLocks noGrp="1"/>
          </p:cNvSpPr>
          <p:nvPr>
            <p:ph type="title"/>
          </p:nvPr>
        </p:nvSpPr>
        <p:spPr/>
        <p:txBody>
          <a:bodyPr>
            <a:noAutofit/>
          </a:bodyPr>
          <a:lstStyle/>
          <a:p>
            <a:r>
              <a:rPr lang="en-US" sz="3200" dirty="0"/>
              <a:t>How might we continue to grow in our January virtue of peace/exercise devotion to the Most Holy Name of Jesus? (1)</a:t>
            </a:r>
          </a:p>
        </p:txBody>
      </p:sp>
      <p:sp>
        <p:nvSpPr>
          <p:cNvPr id="3" name="Content Placeholder 2">
            <a:extLst>
              <a:ext uri="{FF2B5EF4-FFF2-40B4-BE49-F238E27FC236}">
                <a16:creationId xmlns:a16="http://schemas.microsoft.com/office/drawing/2014/main" id="{B3A68F14-422E-C48B-6F9E-B09E8AA474F6}"/>
              </a:ext>
            </a:extLst>
          </p:cNvPr>
          <p:cNvSpPr>
            <a:spLocks noGrp="1"/>
          </p:cNvSpPr>
          <p:nvPr>
            <p:ph idx="1"/>
          </p:nvPr>
        </p:nvSpPr>
        <p:spPr>
          <a:xfrm>
            <a:off x="901997" y="2493136"/>
            <a:ext cx="5193476" cy="3323989"/>
          </a:xfrm>
        </p:spPr>
        <p:txBody>
          <a:bodyPr>
            <a:normAutofit/>
          </a:bodyPr>
          <a:lstStyle/>
          <a:p>
            <a:r>
              <a:rPr lang="en-US" dirty="0"/>
              <a:t>Seven Sisters:</a:t>
            </a:r>
          </a:p>
          <a:p>
            <a:pPr lvl="1"/>
            <a:r>
              <a:rPr lang="en-US" dirty="0"/>
              <a:t>Call upon Jesus’ Holy Name, asking Him to help your priest</a:t>
            </a:r>
          </a:p>
          <a:p>
            <a:pPr lvl="1"/>
            <a:r>
              <a:rPr lang="en-US" dirty="0"/>
              <a:t>Pray the Chaplet of the Holy Name during your holy hour; meditate on Jesus’ titles (i.e. “King”; ask Jesus to reign in your priest’s heart, so that he may always have the joy and peace of being led by Jesus in His ministry</a:t>
            </a:r>
          </a:p>
        </p:txBody>
      </p:sp>
      <p:pic>
        <p:nvPicPr>
          <p:cNvPr id="4" name="Picture 3">
            <a:extLst>
              <a:ext uri="{FF2B5EF4-FFF2-40B4-BE49-F238E27FC236}">
                <a16:creationId xmlns:a16="http://schemas.microsoft.com/office/drawing/2014/main" id="{995E1DAE-55B0-4A3E-0A6E-D6220C5FFFC0}"/>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1" y="0"/>
            <a:ext cx="6096001" cy="982132"/>
          </a:xfrm>
          <a:prstGeom prst="rect">
            <a:avLst/>
          </a:prstGeom>
        </p:spPr>
      </p:pic>
      <p:pic>
        <p:nvPicPr>
          <p:cNvPr id="5" name="Picture 4">
            <a:extLst>
              <a:ext uri="{FF2B5EF4-FFF2-40B4-BE49-F238E27FC236}">
                <a16:creationId xmlns:a16="http://schemas.microsoft.com/office/drawing/2014/main" id="{0DE3B16A-A8C2-532B-3C06-5A9CF3E8A749}"/>
              </a:ext>
            </a:extLst>
          </p:cNvPr>
          <p:cNvPicPr>
            <a:picLocks noChangeAspect="1"/>
          </p:cNvPicPr>
          <p:nvPr/>
        </p:nvPicPr>
        <p:blipFill>
          <a:blip r:embed="rId2">
            <a:duotone>
              <a:schemeClr val="accent4">
                <a:shade val="45000"/>
                <a:satMod val="135000"/>
              </a:schemeClr>
              <a:prstClr val="white"/>
            </a:duotone>
          </a:blip>
          <a:srcRect l="11765" t="46450" r="8930" b="30704"/>
          <a:stretch/>
        </p:blipFill>
        <p:spPr>
          <a:xfrm>
            <a:off x="6095999" y="0"/>
            <a:ext cx="6096001" cy="925030"/>
          </a:xfrm>
          <a:prstGeom prst="rect">
            <a:avLst/>
          </a:prstGeom>
        </p:spPr>
      </p:pic>
      <p:pic>
        <p:nvPicPr>
          <p:cNvPr id="6" name="Picture 5">
            <a:extLst>
              <a:ext uri="{FF2B5EF4-FFF2-40B4-BE49-F238E27FC236}">
                <a16:creationId xmlns:a16="http://schemas.microsoft.com/office/drawing/2014/main" id="{627D3D5E-4608-2B4D-E8CB-36DB3EBEC68F}"/>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2133207" y="3115337"/>
            <a:ext cx="4893736" cy="627323"/>
          </a:xfrm>
          <a:prstGeom prst="rect">
            <a:avLst/>
          </a:prstGeom>
        </p:spPr>
      </p:pic>
      <p:pic>
        <p:nvPicPr>
          <p:cNvPr id="7" name="Picture 6">
            <a:extLst>
              <a:ext uri="{FF2B5EF4-FFF2-40B4-BE49-F238E27FC236}">
                <a16:creationId xmlns:a16="http://schemas.microsoft.com/office/drawing/2014/main" id="{789DAFBF-0269-F335-1F54-32689F997143}"/>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9402920" y="3086787"/>
            <a:ext cx="4950836" cy="627323"/>
          </a:xfrm>
          <a:prstGeom prst="rect">
            <a:avLst/>
          </a:prstGeom>
        </p:spPr>
      </p:pic>
      <p:pic>
        <p:nvPicPr>
          <p:cNvPr id="8" name="Picture 7">
            <a:extLst>
              <a:ext uri="{FF2B5EF4-FFF2-40B4-BE49-F238E27FC236}">
                <a16:creationId xmlns:a16="http://schemas.microsoft.com/office/drawing/2014/main" id="{C057499E-C146-9F9F-3493-6AB84089CBF8}"/>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2" y="5875868"/>
            <a:ext cx="6096001" cy="982132"/>
          </a:xfrm>
          <a:prstGeom prst="rect">
            <a:avLst/>
          </a:prstGeom>
        </p:spPr>
      </p:pic>
      <p:pic>
        <p:nvPicPr>
          <p:cNvPr id="9" name="Picture 8">
            <a:extLst>
              <a:ext uri="{FF2B5EF4-FFF2-40B4-BE49-F238E27FC236}">
                <a16:creationId xmlns:a16="http://schemas.microsoft.com/office/drawing/2014/main" id="{55FC2E77-DB6B-4B50-05BF-8A1F597C23D7}"/>
              </a:ext>
            </a:extLst>
          </p:cNvPr>
          <p:cNvPicPr>
            <a:picLocks noChangeAspect="1"/>
          </p:cNvPicPr>
          <p:nvPr/>
        </p:nvPicPr>
        <p:blipFill>
          <a:blip r:embed="rId3">
            <a:duotone>
              <a:schemeClr val="accent4">
                <a:shade val="45000"/>
                <a:satMod val="135000"/>
              </a:schemeClr>
              <a:prstClr val="white"/>
            </a:duotone>
          </a:blip>
          <a:stretch>
            <a:fillRect/>
          </a:stretch>
        </p:blipFill>
        <p:spPr>
          <a:xfrm>
            <a:off x="6095472" y="5875867"/>
            <a:ext cx="6096528" cy="1040875"/>
          </a:xfrm>
          <a:prstGeom prst="rect">
            <a:avLst/>
          </a:prstGeom>
        </p:spPr>
      </p:pic>
      <p:pic>
        <p:nvPicPr>
          <p:cNvPr id="11" name="Picture 10">
            <a:extLst>
              <a:ext uri="{FF2B5EF4-FFF2-40B4-BE49-F238E27FC236}">
                <a16:creationId xmlns:a16="http://schemas.microsoft.com/office/drawing/2014/main" id="{D34846EB-75F3-5605-8C6C-393E6CEBB8ED}"/>
              </a:ext>
            </a:extLst>
          </p:cNvPr>
          <p:cNvPicPr>
            <a:picLocks noChangeAspect="1"/>
          </p:cNvPicPr>
          <p:nvPr/>
        </p:nvPicPr>
        <p:blipFill>
          <a:blip r:embed="rId4"/>
          <a:stretch>
            <a:fillRect/>
          </a:stretch>
        </p:blipFill>
        <p:spPr>
          <a:xfrm>
            <a:off x="7028011" y="2493135"/>
            <a:ext cx="3323990" cy="3323990"/>
          </a:xfrm>
          <a:prstGeom prst="rect">
            <a:avLst/>
          </a:prstGeom>
        </p:spPr>
      </p:pic>
    </p:spTree>
    <p:extLst>
      <p:ext uri="{BB962C8B-B14F-4D97-AF65-F5344CB8AC3E}">
        <p14:creationId xmlns:p14="http://schemas.microsoft.com/office/powerpoint/2010/main" val="24553721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C828-5DA6-AB53-D246-DC6A30C9A2CF}"/>
              </a:ext>
            </a:extLst>
          </p:cNvPr>
          <p:cNvSpPr>
            <a:spLocks noGrp="1"/>
          </p:cNvSpPr>
          <p:nvPr>
            <p:ph type="title"/>
          </p:nvPr>
        </p:nvSpPr>
        <p:spPr/>
        <p:txBody>
          <a:bodyPr>
            <a:noAutofit/>
          </a:bodyPr>
          <a:lstStyle/>
          <a:p>
            <a:r>
              <a:rPr lang="en-US" sz="3200" dirty="0"/>
              <a:t>How might we continue to grow in our January virtue of peace/exercise devotion to the Most Holy Name of Jesus? (2)</a:t>
            </a:r>
          </a:p>
        </p:txBody>
      </p:sp>
      <p:sp>
        <p:nvSpPr>
          <p:cNvPr id="3" name="Content Placeholder 2">
            <a:extLst>
              <a:ext uri="{FF2B5EF4-FFF2-40B4-BE49-F238E27FC236}">
                <a16:creationId xmlns:a16="http://schemas.microsoft.com/office/drawing/2014/main" id="{45097216-C855-F1C8-2DF0-FC31AC04FD54}"/>
              </a:ext>
            </a:extLst>
          </p:cNvPr>
          <p:cNvSpPr>
            <a:spLocks noGrp="1"/>
          </p:cNvSpPr>
          <p:nvPr>
            <p:ph idx="1"/>
          </p:nvPr>
        </p:nvSpPr>
        <p:spPr>
          <a:xfrm>
            <a:off x="776177" y="2556931"/>
            <a:ext cx="6560288" cy="3567421"/>
          </a:xfrm>
        </p:spPr>
        <p:txBody>
          <a:bodyPr>
            <a:normAutofit fontScale="92500" lnSpcReduction="20000"/>
          </a:bodyPr>
          <a:lstStyle/>
          <a:p>
            <a:r>
              <a:rPr lang="en-US" dirty="0"/>
              <a:t>Fasting Brothers:</a:t>
            </a:r>
          </a:p>
          <a:p>
            <a:pPr lvl="1"/>
            <a:r>
              <a:rPr lang="en-US" dirty="0"/>
              <a:t>While fasting, call upon Jesus’ Holy Name to strengthen you; meditate on how His love saves and sustains us through sacrifices (the name “Jesus” means “God </a:t>
            </a:r>
            <a:r>
              <a:rPr lang="en-US"/>
              <a:t>saves”)</a:t>
            </a:r>
            <a:endParaRPr lang="en-US" dirty="0"/>
          </a:p>
          <a:p>
            <a:pPr lvl="1"/>
            <a:r>
              <a:rPr lang="en-US" dirty="0"/>
              <a:t>Think about how your priest’s life is lived in Jesus’ Name, for His glory, and meditate on how Jesus works to save His priests through prayer and sacrifice, so that they may help to save souls in turn, leading them to the peace of Heaven</a:t>
            </a:r>
          </a:p>
          <a:p>
            <a:r>
              <a:rPr lang="en-US" dirty="0"/>
              <a:t>Both:</a:t>
            </a:r>
          </a:p>
          <a:p>
            <a:pPr lvl="1"/>
            <a:r>
              <a:rPr lang="en-US" dirty="0"/>
              <a:t>Complete the First Friday devotion; Our Lord promises peace in the family to devotees of the Sacred Heart</a:t>
            </a:r>
          </a:p>
          <a:p>
            <a:endParaRPr lang="en-US" dirty="0"/>
          </a:p>
        </p:txBody>
      </p:sp>
      <p:pic>
        <p:nvPicPr>
          <p:cNvPr id="4" name="Picture 3">
            <a:extLst>
              <a:ext uri="{FF2B5EF4-FFF2-40B4-BE49-F238E27FC236}">
                <a16:creationId xmlns:a16="http://schemas.microsoft.com/office/drawing/2014/main" id="{A5E7172D-3312-9F4A-6A50-29A92EEEBBD1}"/>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1" y="0"/>
            <a:ext cx="6096001" cy="982132"/>
          </a:xfrm>
          <a:prstGeom prst="rect">
            <a:avLst/>
          </a:prstGeom>
        </p:spPr>
      </p:pic>
      <p:pic>
        <p:nvPicPr>
          <p:cNvPr id="5" name="Picture 4">
            <a:extLst>
              <a:ext uri="{FF2B5EF4-FFF2-40B4-BE49-F238E27FC236}">
                <a16:creationId xmlns:a16="http://schemas.microsoft.com/office/drawing/2014/main" id="{6B389139-15C7-D81A-8917-77997BFE85B8}"/>
              </a:ext>
            </a:extLst>
          </p:cNvPr>
          <p:cNvPicPr>
            <a:picLocks noChangeAspect="1"/>
          </p:cNvPicPr>
          <p:nvPr/>
        </p:nvPicPr>
        <p:blipFill>
          <a:blip r:embed="rId2">
            <a:duotone>
              <a:schemeClr val="accent4">
                <a:shade val="45000"/>
                <a:satMod val="135000"/>
              </a:schemeClr>
              <a:prstClr val="white"/>
            </a:duotone>
          </a:blip>
          <a:srcRect l="11765" t="46450" r="8930" b="30704"/>
          <a:stretch/>
        </p:blipFill>
        <p:spPr>
          <a:xfrm>
            <a:off x="6095999" y="0"/>
            <a:ext cx="6096001" cy="925030"/>
          </a:xfrm>
          <a:prstGeom prst="rect">
            <a:avLst/>
          </a:prstGeom>
        </p:spPr>
      </p:pic>
      <p:pic>
        <p:nvPicPr>
          <p:cNvPr id="6" name="Picture 5">
            <a:extLst>
              <a:ext uri="{FF2B5EF4-FFF2-40B4-BE49-F238E27FC236}">
                <a16:creationId xmlns:a16="http://schemas.microsoft.com/office/drawing/2014/main" id="{8965E783-BE2A-C11B-0559-0B8F983BF43E}"/>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2133207" y="3115337"/>
            <a:ext cx="4893736" cy="627323"/>
          </a:xfrm>
          <a:prstGeom prst="rect">
            <a:avLst/>
          </a:prstGeom>
        </p:spPr>
      </p:pic>
      <p:pic>
        <p:nvPicPr>
          <p:cNvPr id="7" name="Picture 6">
            <a:extLst>
              <a:ext uri="{FF2B5EF4-FFF2-40B4-BE49-F238E27FC236}">
                <a16:creationId xmlns:a16="http://schemas.microsoft.com/office/drawing/2014/main" id="{A6C7CFCF-97FA-EB9F-219E-28DC6AFB2129}"/>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9402920" y="3086787"/>
            <a:ext cx="4950836" cy="627323"/>
          </a:xfrm>
          <a:prstGeom prst="rect">
            <a:avLst/>
          </a:prstGeom>
        </p:spPr>
      </p:pic>
      <p:pic>
        <p:nvPicPr>
          <p:cNvPr id="8" name="Picture 7">
            <a:extLst>
              <a:ext uri="{FF2B5EF4-FFF2-40B4-BE49-F238E27FC236}">
                <a16:creationId xmlns:a16="http://schemas.microsoft.com/office/drawing/2014/main" id="{E5D1BA43-80FA-3B39-3712-4871605A54AB}"/>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2" y="5875868"/>
            <a:ext cx="6096001" cy="982132"/>
          </a:xfrm>
          <a:prstGeom prst="rect">
            <a:avLst/>
          </a:prstGeom>
        </p:spPr>
      </p:pic>
      <p:pic>
        <p:nvPicPr>
          <p:cNvPr id="9" name="Picture 8">
            <a:extLst>
              <a:ext uri="{FF2B5EF4-FFF2-40B4-BE49-F238E27FC236}">
                <a16:creationId xmlns:a16="http://schemas.microsoft.com/office/drawing/2014/main" id="{14632C9C-C015-F5A1-341F-13D02A32AF00}"/>
              </a:ext>
            </a:extLst>
          </p:cNvPr>
          <p:cNvPicPr>
            <a:picLocks noChangeAspect="1"/>
          </p:cNvPicPr>
          <p:nvPr/>
        </p:nvPicPr>
        <p:blipFill>
          <a:blip r:embed="rId3">
            <a:duotone>
              <a:schemeClr val="accent4">
                <a:shade val="45000"/>
                <a:satMod val="135000"/>
              </a:schemeClr>
              <a:prstClr val="white"/>
            </a:duotone>
          </a:blip>
          <a:stretch>
            <a:fillRect/>
          </a:stretch>
        </p:blipFill>
        <p:spPr>
          <a:xfrm>
            <a:off x="6095999" y="5818767"/>
            <a:ext cx="6096528" cy="1040875"/>
          </a:xfrm>
          <a:prstGeom prst="rect">
            <a:avLst/>
          </a:prstGeom>
        </p:spPr>
      </p:pic>
      <p:pic>
        <p:nvPicPr>
          <p:cNvPr id="10" name="Picture 9">
            <a:extLst>
              <a:ext uri="{FF2B5EF4-FFF2-40B4-BE49-F238E27FC236}">
                <a16:creationId xmlns:a16="http://schemas.microsoft.com/office/drawing/2014/main" id="{A54CEB85-9628-00EA-A624-2EAB21CCD5EC}"/>
              </a:ext>
            </a:extLst>
          </p:cNvPr>
          <p:cNvPicPr>
            <a:picLocks noChangeAspect="1"/>
          </p:cNvPicPr>
          <p:nvPr/>
        </p:nvPicPr>
        <p:blipFill>
          <a:blip r:embed="rId4"/>
          <a:stretch>
            <a:fillRect/>
          </a:stretch>
        </p:blipFill>
        <p:spPr>
          <a:xfrm>
            <a:off x="7485319" y="2920041"/>
            <a:ext cx="3886200" cy="2533650"/>
          </a:xfrm>
          <a:prstGeom prst="rect">
            <a:avLst/>
          </a:prstGeom>
        </p:spPr>
      </p:pic>
    </p:spTree>
    <p:extLst>
      <p:ext uri="{BB962C8B-B14F-4D97-AF65-F5344CB8AC3E}">
        <p14:creationId xmlns:p14="http://schemas.microsoft.com/office/powerpoint/2010/main" val="36857082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D33F9-26BA-C31C-E83E-3C61D81C7B33}"/>
              </a:ext>
            </a:extLst>
          </p:cNvPr>
          <p:cNvSpPr>
            <a:spLocks noGrp="1"/>
          </p:cNvSpPr>
          <p:nvPr>
            <p:ph type="title"/>
          </p:nvPr>
        </p:nvSpPr>
        <p:spPr/>
        <p:txBody>
          <a:bodyPr>
            <a:normAutofit fontScale="90000"/>
          </a:bodyPr>
          <a:lstStyle/>
          <a:p>
            <a:r>
              <a:rPr lang="en-US" dirty="0"/>
              <a:t>Going forward, how may we practice devotion to the Sacred Heart on First Fridays?</a:t>
            </a:r>
          </a:p>
        </p:txBody>
      </p:sp>
      <p:sp>
        <p:nvSpPr>
          <p:cNvPr id="3" name="Content Placeholder 2">
            <a:extLst>
              <a:ext uri="{FF2B5EF4-FFF2-40B4-BE49-F238E27FC236}">
                <a16:creationId xmlns:a16="http://schemas.microsoft.com/office/drawing/2014/main" id="{FF61D84E-6EBD-74F0-5F2C-B774A2565580}"/>
              </a:ext>
            </a:extLst>
          </p:cNvPr>
          <p:cNvSpPr>
            <a:spLocks noGrp="1"/>
          </p:cNvSpPr>
          <p:nvPr>
            <p:ph idx="1"/>
          </p:nvPr>
        </p:nvSpPr>
        <p:spPr>
          <a:xfrm>
            <a:off x="882503" y="2556931"/>
            <a:ext cx="7719237" cy="3684381"/>
          </a:xfrm>
        </p:spPr>
        <p:txBody>
          <a:bodyPr>
            <a:normAutofit/>
          </a:bodyPr>
          <a:lstStyle/>
          <a:p>
            <a:r>
              <a:rPr lang="en-US" sz="1800" dirty="0"/>
              <a:t>First Friday of each month (9 in a row):</a:t>
            </a:r>
          </a:p>
          <a:p>
            <a:pPr lvl="1"/>
            <a:r>
              <a:rPr lang="en-US" sz="1800" dirty="0"/>
              <a:t>Participation in Holy Mass</a:t>
            </a:r>
          </a:p>
          <a:p>
            <a:pPr lvl="2"/>
            <a:r>
              <a:rPr lang="en-US" dirty="0"/>
              <a:t>Act of Spiritual Communion; another devotion, such as Stations of the Cross; meditate on readings for the Mass of the Sacred Heart </a:t>
            </a:r>
          </a:p>
          <a:p>
            <a:pPr lvl="2"/>
            <a:r>
              <a:rPr lang="en-US" dirty="0"/>
              <a:t>Abstain from meat (full abstinence); offer other acts of penance</a:t>
            </a:r>
          </a:p>
          <a:p>
            <a:pPr lvl="1"/>
            <a:r>
              <a:rPr lang="en-US" sz="1800" dirty="0"/>
              <a:t>Sacramental Confession </a:t>
            </a:r>
          </a:p>
          <a:p>
            <a:pPr lvl="1"/>
            <a:r>
              <a:rPr lang="en-US" sz="1800" dirty="0"/>
              <a:t>Act of Reparation to the Sacred Heart (prayer)</a:t>
            </a:r>
          </a:p>
          <a:p>
            <a:pPr lvl="1"/>
            <a:r>
              <a:rPr lang="en-US" sz="1800" dirty="0"/>
              <a:t>Pray for the intentions of the Holy Father (“Our Father” and “Hail Mary”)</a:t>
            </a:r>
          </a:p>
        </p:txBody>
      </p:sp>
      <p:pic>
        <p:nvPicPr>
          <p:cNvPr id="4" name="Picture 3">
            <a:extLst>
              <a:ext uri="{FF2B5EF4-FFF2-40B4-BE49-F238E27FC236}">
                <a16:creationId xmlns:a16="http://schemas.microsoft.com/office/drawing/2014/main" id="{3A5D1EDD-73EF-E820-0869-30A640C7BC63}"/>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1" y="0"/>
            <a:ext cx="6096001" cy="982132"/>
          </a:xfrm>
          <a:prstGeom prst="rect">
            <a:avLst/>
          </a:prstGeom>
        </p:spPr>
      </p:pic>
      <p:pic>
        <p:nvPicPr>
          <p:cNvPr id="5" name="Picture 4">
            <a:extLst>
              <a:ext uri="{FF2B5EF4-FFF2-40B4-BE49-F238E27FC236}">
                <a16:creationId xmlns:a16="http://schemas.microsoft.com/office/drawing/2014/main" id="{3571192B-DD84-1F68-0A5F-6DAA66ED0950}"/>
              </a:ext>
            </a:extLst>
          </p:cNvPr>
          <p:cNvPicPr>
            <a:picLocks noChangeAspect="1"/>
          </p:cNvPicPr>
          <p:nvPr/>
        </p:nvPicPr>
        <p:blipFill>
          <a:blip r:embed="rId2">
            <a:duotone>
              <a:schemeClr val="accent4">
                <a:shade val="45000"/>
                <a:satMod val="135000"/>
              </a:schemeClr>
              <a:prstClr val="white"/>
            </a:duotone>
          </a:blip>
          <a:srcRect l="11765" t="46450" r="8930" b="30704"/>
          <a:stretch/>
        </p:blipFill>
        <p:spPr>
          <a:xfrm>
            <a:off x="6095999" y="0"/>
            <a:ext cx="6096001" cy="925030"/>
          </a:xfrm>
          <a:prstGeom prst="rect">
            <a:avLst/>
          </a:prstGeom>
        </p:spPr>
      </p:pic>
      <p:pic>
        <p:nvPicPr>
          <p:cNvPr id="6" name="Picture 5">
            <a:extLst>
              <a:ext uri="{FF2B5EF4-FFF2-40B4-BE49-F238E27FC236}">
                <a16:creationId xmlns:a16="http://schemas.microsoft.com/office/drawing/2014/main" id="{9790BC62-60BB-8B68-8C85-B885B28BE855}"/>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2133207" y="3115337"/>
            <a:ext cx="4893736" cy="627323"/>
          </a:xfrm>
          <a:prstGeom prst="rect">
            <a:avLst/>
          </a:prstGeom>
        </p:spPr>
      </p:pic>
      <p:pic>
        <p:nvPicPr>
          <p:cNvPr id="8" name="Picture 7">
            <a:extLst>
              <a:ext uri="{FF2B5EF4-FFF2-40B4-BE49-F238E27FC236}">
                <a16:creationId xmlns:a16="http://schemas.microsoft.com/office/drawing/2014/main" id="{0B6458A7-B50C-C919-E0BE-077086C80B44}"/>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2" y="5875868"/>
            <a:ext cx="6096001" cy="982132"/>
          </a:xfrm>
          <a:prstGeom prst="rect">
            <a:avLst/>
          </a:prstGeom>
        </p:spPr>
      </p:pic>
      <p:pic>
        <p:nvPicPr>
          <p:cNvPr id="9" name="Picture 8">
            <a:extLst>
              <a:ext uri="{FF2B5EF4-FFF2-40B4-BE49-F238E27FC236}">
                <a16:creationId xmlns:a16="http://schemas.microsoft.com/office/drawing/2014/main" id="{07B42F0D-E6AF-1B1E-5DCB-E74146C4824B}"/>
              </a:ext>
            </a:extLst>
          </p:cNvPr>
          <p:cNvPicPr>
            <a:picLocks noChangeAspect="1"/>
          </p:cNvPicPr>
          <p:nvPr/>
        </p:nvPicPr>
        <p:blipFill>
          <a:blip r:embed="rId3">
            <a:duotone>
              <a:schemeClr val="accent4">
                <a:shade val="45000"/>
                <a:satMod val="135000"/>
              </a:schemeClr>
              <a:prstClr val="white"/>
            </a:duotone>
          </a:blip>
          <a:stretch>
            <a:fillRect/>
          </a:stretch>
        </p:blipFill>
        <p:spPr>
          <a:xfrm>
            <a:off x="6095999" y="5818767"/>
            <a:ext cx="6096528" cy="1040875"/>
          </a:xfrm>
          <a:prstGeom prst="rect">
            <a:avLst/>
          </a:prstGeom>
        </p:spPr>
      </p:pic>
      <p:pic>
        <p:nvPicPr>
          <p:cNvPr id="10" name="Picture 9">
            <a:extLst>
              <a:ext uri="{FF2B5EF4-FFF2-40B4-BE49-F238E27FC236}">
                <a16:creationId xmlns:a16="http://schemas.microsoft.com/office/drawing/2014/main" id="{DDFB46DA-939C-C8EF-C770-8E539748B5C1}"/>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9402920" y="3086787"/>
            <a:ext cx="4950836" cy="627323"/>
          </a:xfrm>
          <a:prstGeom prst="rect">
            <a:avLst/>
          </a:prstGeom>
        </p:spPr>
      </p:pic>
      <p:pic>
        <p:nvPicPr>
          <p:cNvPr id="12" name="Picture 11">
            <a:extLst>
              <a:ext uri="{FF2B5EF4-FFF2-40B4-BE49-F238E27FC236}">
                <a16:creationId xmlns:a16="http://schemas.microsoft.com/office/drawing/2014/main" id="{2A71D5FB-6762-1C95-FE7B-A620634BECD4}"/>
              </a:ext>
            </a:extLst>
          </p:cNvPr>
          <p:cNvPicPr>
            <a:picLocks noChangeAspect="1"/>
          </p:cNvPicPr>
          <p:nvPr/>
        </p:nvPicPr>
        <p:blipFill>
          <a:blip r:embed="rId4"/>
          <a:stretch>
            <a:fillRect/>
          </a:stretch>
        </p:blipFill>
        <p:spPr>
          <a:xfrm>
            <a:off x="8642497" y="2718883"/>
            <a:ext cx="2667000" cy="2667000"/>
          </a:xfrm>
          <a:prstGeom prst="rect">
            <a:avLst/>
          </a:prstGeom>
        </p:spPr>
      </p:pic>
    </p:spTree>
    <p:extLst>
      <p:ext uri="{BB962C8B-B14F-4D97-AF65-F5344CB8AC3E}">
        <p14:creationId xmlns:p14="http://schemas.microsoft.com/office/powerpoint/2010/main" val="9440325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CCE64-333E-2449-730D-F145ECEC316A}"/>
              </a:ext>
            </a:extLst>
          </p:cNvPr>
          <p:cNvSpPr>
            <a:spLocks noGrp="1"/>
          </p:cNvSpPr>
          <p:nvPr>
            <p:ph type="title"/>
          </p:nvPr>
        </p:nvSpPr>
        <p:spPr/>
        <p:txBody>
          <a:bodyPr>
            <a:normAutofit fontScale="90000"/>
          </a:bodyPr>
          <a:lstStyle/>
          <a:p>
            <a:r>
              <a:rPr lang="en-US" dirty="0"/>
              <a:t>Going forward, how may we practice devotion to the Immaculate Heart on First Saturdays?</a:t>
            </a:r>
          </a:p>
        </p:txBody>
      </p:sp>
      <p:sp>
        <p:nvSpPr>
          <p:cNvPr id="3" name="Content Placeholder 2">
            <a:extLst>
              <a:ext uri="{FF2B5EF4-FFF2-40B4-BE49-F238E27FC236}">
                <a16:creationId xmlns:a16="http://schemas.microsoft.com/office/drawing/2014/main" id="{F606AB9E-6603-FB72-AC9A-FD7FB881EFF1}"/>
              </a:ext>
            </a:extLst>
          </p:cNvPr>
          <p:cNvSpPr>
            <a:spLocks noGrp="1"/>
          </p:cNvSpPr>
          <p:nvPr>
            <p:ph idx="1"/>
          </p:nvPr>
        </p:nvSpPr>
        <p:spPr>
          <a:xfrm>
            <a:off x="859466" y="2556931"/>
            <a:ext cx="7359501" cy="3439831"/>
          </a:xfrm>
        </p:spPr>
        <p:txBody>
          <a:bodyPr>
            <a:normAutofit fontScale="92500" lnSpcReduction="20000"/>
          </a:bodyPr>
          <a:lstStyle/>
          <a:p>
            <a:r>
              <a:rPr lang="en-US" dirty="0"/>
              <a:t>First Saturday of each month (5 in a row):</a:t>
            </a:r>
          </a:p>
          <a:p>
            <a:pPr lvl="1"/>
            <a:r>
              <a:rPr lang="en-US" dirty="0"/>
              <a:t>Participation in Holy Mass</a:t>
            </a:r>
          </a:p>
          <a:p>
            <a:pPr lvl="2"/>
            <a:r>
              <a:rPr lang="en-US" dirty="0"/>
              <a:t>Sacramental Confession (if not completed for First Friday; should be at least eight days before)</a:t>
            </a:r>
          </a:p>
          <a:p>
            <a:pPr lvl="1"/>
            <a:r>
              <a:rPr lang="en-US" dirty="0"/>
              <a:t>Pray five decades of the Holy Rosary (Saturday: Glorious Mysteries) in reparation for blasphemies against the Immaculate Heart</a:t>
            </a:r>
          </a:p>
          <a:p>
            <a:pPr lvl="1"/>
            <a:r>
              <a:rPr lang="en-US" dirty="0"/>
              <a:t>Meditation on the Mysteries of the Holy Rosary; keep Our Lady company for 15 minutes</a:t>
            </a:r>
          </a:p>
          <a:p>
            <a:pPr lvl="1"/>
            <a:r>
              <a:rPr lang="en-US" dirty="0"/>
              <a:t>Act of Reparation to the Immaculate Heart prayer</a:t>
            </a:r>
          </a:p>
          <a:p>
            <a:pPr lvl="1"/>
            <a:r>
              <a:rPr lang="en-US" dirty="0"/>
              <a:t>Take as a penitential day; abstain from meat (partial abstinence)</a:t>
            </a:r>
          </a:p>
        </p:txBody>
      </p:sp>
      <p:pic>
        <p:nvPicPr>
          <p:cNvPr id="4" name="Picture 3">
            <a:extLst>
              <a:ext uri="{FF2B5EF4-FFF2-40B4-BE49-F238E27FC236}">
                <a16:creationId xmlns:a16="http://schemas.microsoft.com/office/drawing/2014/main" id="{B30F67C9-1649-8437-FBC8-C30533D032AF}"/>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1" y="0"/>
            <a:ext cx="6096001" cy="982132"/>
          </a:xfrm>
          <a:prstGeom prst="rect">
            <a:avLst/>
          </a:prstGeom>
        </p:spPr>
      </p:pic>
      <p:pic>
        <p:nvPicPr>
          <p:cNvPr id="5" name="Picture 4">
            <a:extLst>
              <a:ext uri="{FF2B5EF4-FFF2-40B4-BE49-F238E27FC236}">
                <a16:creationId xmlns:a16="http://schemas.microsoft.com/office/drawing/2014/main" id="{8018C259-3C54-8FDB-43DB-E90C94B7447E}"/>
              </a:ext>
            </a:extLst>
          </p:cNvPr>
          <p:cNvPicPr>
            <a:picLocks noChangeAspect="1"/>
          </p:cNvPicPr>
          <p:nvPr/>
        </p:nvPicPr>
        <p:blipFill>
          <a:blip r:embed="rId2">
            <a:duotone>
              <a:schemeClr val="accent4">
                <a:shade val="45000"/>
                <a:satMod val="135000"/>
              </a:schemeClr>
              <a:prstClr val="white"/>
            </a:duotone>
          </a:blip>
          <a:srcRect l="11765" t="46450" r="8930" b="30704"/>
          <a:stretch/>
        </p:blipFill>
        <p:spPr>
          <a:xfrm>
            <a:off x="6095999" y="0"/>
            <a:ext cx="6096001" cy="925030"/>
          </a:xfrm>
          <a:prstGeom prst="rect">
            <a:avLst/>
          </a:prstGeom>
        </p:spPr>
      </p:pic>
      <p:pic>
        <p:nvPicPr>
          <p:cNvPr id="6" name="Picture 5">
            <a:extLst>
              <a:ext uri="{FF2B5EF4-FFF2-40B4-BE49-F238E27FC236}">
                <a16:creationId xmlns:a16="http://schemas.microsoft.com/office/drawing/2014/main" id="{A59E9EE5-3265-7111-5A04-8EFA28B0270F}"/>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2133207" y="3115337"/>
            <a:ext cx="4893736" cy="627323"/>
          </a:xfrm>
          <a:prstGeom prst="rect">
            <a:avLst/>
          </a:prstGeom>
        </p:spPr>
      </p:pic>
      <p:pic>
        <p:nvPicPr>
          <p:cNvPr id="7" name="Picture 6">
            <a:extLst>
              <a:ext uri="{FF2B5EF4-FFF2-40B4-BE49-F238E27FC236}">
                <a16:creationId xmlns:a16="http://schemas.microsoft.com/office/drawing/2014/main" id="{84B93CB6-3CF0-B5F9-6F30-CC93A77C86F0}"/>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2" y="5875868"/>
            <a:ext cx="6096001" cy="982132"/>
          </a:xfrm>
          <a:prstGeom prst="rect">
            <a:avLst/>
          </a:prstGeom>
        </p:spPr>
      </p:pic>
      <p:pic>
        <p:nvPicPr>
          <p:cNvPr id="8" name="Picture 7">
            <a:extLst>
              <a:ext uri="{FF2B5EF4-FFF2-40B4-BE49-F238E27FC236}">
                <a16:creationId xmlns:a16="http://schemas.microsoft.com/office/drawing/2014/main" id="{2B71D0BB-A80A-8F87-FD57-D0A56FEB7961}"/>
              </a:ext>
            </a:extLst>
          </p:cNvPr>
          <p:cNvPicPr>
            <a:picLocks noChangeAspect="1"/>
          </p:cNvPicPr>
          <p:nvPr/>
        </p:nvPicPr>
        <p:blipFill>
          <a:blip r:embed="rId3">
            <a:duotone>
              <a:schemeClr val="accent4">
                <a:shade val="45000"/>
                <a:satMod val="135000"/>
              </a:schemeClr>
              <a:prstClr val="white"/>
            </a:duotone>
          </a:blip>
          <a:stretch>
            <a:fillRect/>
          </a:stretch>
        </p:blipFill>
        <p:spPr>
          <a:xfrm>
            <a:off x="6095999" y="5818767"/>
            <a:ext cx="6096528" cy="1040875"/>
          </a:xfrm>
          <a:prstGeom prst="rect">
            <a:avLst/>
          </a:prstGeom>
        </p:spPr>
      </p:pic>
      <p:pic>
        <p:nvPicPr>
          <p:cNvPr id="9" name="Picture 8">
            <a:extLst>
              <a:ext uri="{FF2B5EF4-FFF2-40B4-BE49-F238E27FC236}">
                <a16:creationId xmlns:a16="http://schemas.microsoft.com/office/drawing/2014/main" id="{D2445EDA-8B4B-D667-EF36-2250D242A186}"/>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9402920" y="3086787"/>
            <a:ext cx="4950836" cy="627323"/>
          </a:xfrm>
          <a:prstGeom prst="rect">
            <a:avLst/>
          </a:prstGeom>
        </p:spPr>
      </p:pic>
      <p:pic>
        <p:nvPicPr>
          <p:cNvPr id="10" name="Picture 9">
            <a:extLst>
              <a:ext uri="{FF2B5EF4-FFF2-40B4-BE49-F238E27FC236}">
                <a16:creationId xmlns:a16="http://schemas.microsoft.com/office/drawing/2014/main" id="{F35D98C7-27A3-00C1-FC0A-B789E1551286}"/>
              </a:ext>
            </a:extLst>
          </p:cNvPr>
          <p:cNvPicPr>
            <a:picLocks noChangeAspect="1"/>
          </p:cNvPicPr>
          <p:nvPr/>
        </p:nvPicPr>
        <p:blipFill>
          <a:blip r:embed="rId4"/>
          <a:stretch>
            <a:fillRect/>
          </a:stretch>
        </p:blipFill>
        <p:spPr>
          <a:xfrm>
            <a:off x="8770447" y="2440027"/>
            <a:ext cx="2438266" cy="3378740"/>
          </a:xfrm>
          <a:prstGeom prst="rect">
            <a:avLst/>
          </a:prstGeom>
        </p:spPr>
      </p:pic>
    </p:spTree>
    <p:extLst>
      <p:ext uri="{BB962C8B-B14F-4D97-AF65-F5344CB8AC3E}">
        <p14:creationId xmlns:p14="http://schemas.microsoft.com/office/powerpoint/2010/main" val="24122973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165F9-7BCE-9892-17EF-24D89976A2B9}"/>
              </a:ext>
            </a:extLst>
          </p:cNvPr>
          <p:cNvSpPr>
            <a:spLocks noGrp="1"/>
          </p:cNvSpPr>
          <p:nvPr>
            <p:ph type="title"/>
          </p:nvPr>
        </p:nvSpPr>
        <p:spPr/>
        <p:txBody>
          <a:bodyPr>
            <a:normAutofit/>
          </a:bodyPr>
          <a:lstStyle/>
          <a:p>
            <a:r>
              <a:rPr lang="en-US" sz="3600" dirty="0"/>
              <a:t>How may we track our completed First Friday and First Saturday devotions?</a:t>
            </a:r>
          </a:p>
        </p:txBody>
      </p:sp>
      <p:sp>
        <p:nvSpPr>
          <p:cNvPr id="3" name="Content Placeholder 2">
            <a:extLst>
              <a:ext uri="{FF2B5EF4-FFF2-40B4-BE49-F238E27FC236}">
                <a16:creationId xmlns:a16="http://schemas.microsoft.com/office/drawing/2014/main" id="{151E524A-C122-DBE7-FE21-4361208695E3}"/>
              </a:ext>
            </a:extLst>
          </p:cNvPr>
          <p:cNvSpPr>
            <a:spLocks noGrp="1"/>
          </p:cNvSpPr>
          <p:nvPr>
            <p:ph idx="1"/>
          </p:nvPr>
        </p:nvSpPr>
        <p:spPr>
          <a:xfrm>
            <a:off x="785039" y="2521098"/>
            <a:ext cx="6562060" cy="3635154"/>
          </a:xfrm>
        </p:spPr>
        <p:txBody>
          <a:bodyPr>
            <a:normAutofit/>
          </a:bodyPr>
          <a:lstStyle/>
          <a:p>
            <a:r>
              <a:rPr lang="en-US" sz="1600" dirty="0"/>
              <a:t>Passport booklet	</a:t>
            </a:r>
          </a:p>
          <a:p>
            <a:pPr lvl="1"/>
            <a:r>
              <a:rPr lang="en-US" sz="1600" dirty="0"/>
              <a:t>We journey deeper into the Hearts of Jesus and Mother Mary</a:t>
            </a:r>
          </a:p>
          <a:p>
            <a:pPr lvl="2"/>
            <a:r>
              <a:rPr lang="en-US" sz="1600" dirty="0"/>
              <a:t>The virtues are a roadmap to Heaven; in the Heart of Jesus, we discover the treasury of virtues</a:t>
            </a:r>
          </a:p>
          <a:p>
            <a:pPr lvl="3"/>
            <a:r>
              <a:rPr lang="en-US" dirty="0"/>
              <a:t>Use virtue chart from meeting 1 </a:t>
            </a:r>
          </a:p>
          <a:p>
            <a:pPr lvl="1"/>
            <a:r>
              <a:rPr lang="en-US" sz="1600" dirty="0"/>
              <a:t>Check off months when devotion is completed</a:t>
            </a:r>
          </a:p>
          <a:p>
            <a:pPr lvl="2"/>
            <a:r>
              <a:rPr lang="en-US" sz="1600" dirty="0"/>
              <a:t>Collect stickers for the passport at each Two Hearts Guild meeting </a:t>
            </a:r>
          </a:p>
          <a:p>
            <a:pPr lvl="2"/>
            <a:r>
              <a:rPr lang="en-US" sz="1600" dirty="0"/>
              <a:t>Use nine- and five-bead chaplets as trackers; pray the Act of Reparation on a bead for each consecutive month</a:t>
            </a:r>
          </a:p>
        </p:txBody>
      </p:sp>
      <p:pic>
        <p:nvPicPr>
          <p:cNvPr id="4" name="Picture 3">
            <a:extLst>
              <a:ext uri="{FF2B5EF4-FFF2-40B4-BE49-F238E27FC236}">
                <a16:creationId xmlns:a16="http://schemas.microsoft.com/office/drawing/2014/main" id="{17CCD106-911F-B353-BE4E-931DCDA2C0BA}"/>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1" y="0"/>
            <a:ext cx="6096001" cy="982132"/>
          </a:xfrm>
          <a:prstGeom prst="rect">
            <a:avLst/>
          </a:prstGeom>
        </p:spPr>
      </p:pic>
      <p:pic>
        <p:nvPicPr>
          <p:cNvPr id="5" name="Picture 4">
            <a:extLst>
              <a:ext uri="{FF2B5EF4-FFF2-40B4-BE49-F238E27FC236}">
                <a16:creationId xmlns:a16="http://schemas.microsoft.com/office/drawing/2014/main" id="{83D4E2BE-F785-7947-4DA6-91E4B4138680}"/>
              </a:ext>
            </a:extLst>
          </p:cNvPr>
          <p:cNvPicPr>
            <a:picLocks noChangeAspect="1"/>
          </p:cNvPicPr>
          <p:nvPr/>
        </p:nvPicPr>
        <p:blipFill>
          <a:blip r:embed="rId2">
            <a:duotone>
              <a:schemeClr val="accent4">
                <a:shade val="45000"/>
                <a:satMod val="135000"/>
              </a:schemeClr>
              <a:prstClr val="white"/>
            </a:duotone>
          </a:blip>
          <a:srcRect l="11765" t="46450" r="8930" b="30704"/>
          <a:stretch/>
        </p:blipFill>
        <p:spPr>
          <a:xfrm>
            <a:off x="6095999" y="0"/>
            <a:ext cx="6096001" cy="925030"/>
          </a:xfrm>
          <a:prstGeom prst="rect">
            <a:avLst/>
          </a:prstGeom>
        </p:spPr>
      </p:pic>
      <p:pic>
        <p:nvPicPr>
          <p:cNvPr id="6" name="Picture 5">
            <a:extLst>
              <a:ext uri="{FF2B5EF4-FFF2-40B4-BE49-F238E27FC236}">
                <a16:creationId xmlns:a16="http://schemas.microsoft.com/office/drawing/2014/main" id="{6C0DCC86-CD13-92E0-0A1F-9E1F1F2F5074}"/>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2133207" y="3115337"/>
            <a:ext cx="4893736" cy="627323"/>
          </a:xfrm>
          <a:prstGeom prst="rect">
            <a:avLst/>
          </a:prstGeom>
        </p:spPr>
      </p:pic>
      <p:pic>
        <p:nvPicPr>
          <p:cNvPr id="7" name="Picture 6">
            <a:extLst>
              <a:ext uri="{FF2B5EF4-FFF2-40B4-BE49-F238E27FC236}">
                <a16:creationId xmlns:a16="http://schemas.microsoft.com/office/drawing/2014/main" id="{7C955B4B-2016-FA80-E93B-3099C5495ECF}"/>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9402920" y="3086787"/>
            <a:ext cx="4950836" cy="627323"/>
          </a:xfrm>
          <a:prstGeom prst="rect">
            <a:avLst/>
          </a:prstGeom>
        </p:spPr>
      </p:pic>
      <p:pic>
        <p:nvPicPr>
          <p:cNvPr id="8" name="Picture 7">
            <a:extLst>
              <a:ext uri="{FF2B5EF4-FFF2-40B4-BE49-F238E27FC236}">
                <a16:creationId xmlns:a16="http://schemas.microsoft.com/office/drawing/2014/main" id="{83B86B7C-B2F4-31B3-9D12-13E7BFF4E734}"/>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2" y="5875868"/>
            <a:ext cx="6096001" cy="982132"/>
          </a:xfrm>
          <a:prstGeom prst="rect">
            <a:avLst/>
          </a:prstGeom>
        </p:spPr>
      </p:pic>
      <p:pic>
        <p:nvPicPr>
          <p:cNvPr id="9" name="Picture 8">
            <a:extLst>
              <a:ext uri="{FF2B5EF4-FFF2-40B4-BE49-F238E27FC236}">
                <a16:creationId xmlns:a16="http://schemas.microsoft.com/office/drawing/2014/main" id="{79817FC5-531B-9106-FE56-35903639F11B}"/>
              </a:ext>
            </a:extLst>
          </p:cNvPr>
          <p:cNvPicPr>
            <a:picLocks noChangeAspect="1"/>
          </p:cNvPicPr>
          <p:nvPr/>
        </p:nvPicPr>
        <p:blipFill>
          <a:blip r:embed="rId3">
            <a:duotone>
              <a:schemeClr val="accent4">
                <a:shade val="45000"/>
                <a:satMod val="135000"/>
              </a:schemeClr>
              <a:prstClr val="white"/>
            </a:duotone>
          </a:blip>
          <a:stretch>
            <a:fillRect/>
          </a:stretch>
        </p:blipFill>
        <p:spPr>
          <a:xfrm>
            <a:off x="6095999" y="5818767"/>
            <a:ext cx="6096528" cy="1040875"/>
          </a:xfrm>
          <a:prstGeom prst="rect">
            <a:avLst/>
          </a:prstGeom>
        </p:spPr>
      </p:pic>
      <p:pic>
        <p:nvPicPr>
          <p:cNvPr id="10" name="Picture 9">
            <a:extLst>
              <a:ext uri="{FF2B5EF4-FFF2-40B4-BE49-F238E27FC236}">
                <a16:creationId xmlns:a16="http://schemas.microsoft.com/office/drawing/2014/main" id="{52C722CF-1B4B-F4B3-095A-7C0BF01CA60A}"/>
              </a:ext>
            </a:extLst>
          </p:cNvPr>
          <p:cNvPicPr>
            <a:picLocks noChangeAspect="1"/>
          </p:cNvPicPr>
          <p:nvPr/>
        </p:nvPicPr>
        <p:blipFill>
          <a:blip r:embed="rId4"/>
          <a:stretch>
            <a:fillRect/>
          </a:stretch>
        </p:blipFill>
        <p:spPr>
          <a:xfrm>
            <a:off x="7432929" y="2466777"/>
            <a:ext cx="3974030" cy="3406311"/>
          </a:xfrm>
          <a:prstGeom prst="rect">
            <a:avLst/>
          </a:prstGeom>
        </p:spPr>
      </p:pic>
    </p:spTree>
    <p:extLst>
      <p:ext uri="{BB962C8B-B14F-4D97-AF65-F5344CB8AC3E}">
        <p14:creationId xmlns:p14="http://schemas.microsoft.com/office/powerpoint/2010/main" val="17396399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5FEB6-8FEA-F5D5-89ED-7B57322AD18B}"/>
              </a:ext>
            </a:extLst>
          </p:cNvPr>
          <p:cNvSpPr>
            <a:spLocks noGrp="1"/>
          </p:cNvSpPr>
          <p:nvPr>
            <p:ph type="title"/>
          </p:nvPr>
        </p:nvSpPr>
        <p:spPr/>
        <p:txBody>
          <a:bodyPr/>
          <a:lstStyle/>
          <a:p>
            <a:r>
              <a:rPr lang="en-US" dirty="0"/>
              <a:t>Announcements</a:t>
            </a:r>
          </a:p>
        </p:txBody>
      </p:sp>
      <p:sp>
        <p:nvSpPr>
          <p:cNvPr id="3" name="Content Placeholder 2">
            <a:extLst>
              <a:ext uri="{FF2B5EF4-FFF2-40B4-BE49-F238E27FC236}">
                <a16:creationId xmlns:a16="http://schemas.microsoft.com/office/drawing/2014/main" id="{3E1E7E8E-6E70-C57C-AC77-196F3358E932}"/>
              </a:ext>
            </a:extLst>
          </p:cNvPr>
          <p:cNvSpPr>
            <a:spLocks noGrp="1"/>
          </p:cNvSpPr>
          <p:nvPr>
            <p:ph idx="1"/>
          </p:nvPr>
        </p:nvSpPr>
        <p:spPr>
          <a:xfrm>
            <a:off x="861238" y="2556932"/>
            <a:ext cx="5486400" cy="3492994"/>
          </a:xfrm>
        </p:spPr>
        <p:txBody>
          <a:bodyPr/>
          <a:lstStyle/>
          <a:p>
            <a:r>
              <a:rPr lang="en-US" dirty="0"/>
              <a:t>Next First Friday Mass:</a:t>
            </a:r>
          </a:p>
          <a:p>
            <a:pPr lvl="1"/>
            <a:r>
              <a:rPr lang="en-US" dirty="0"/>
              <a:t>Friday, March 7, 2025</a:t>
            </a:r>
          </a:p>
          <a:p>
            <a:pPr lvl="2"/>
            <a:r>
              <a:rPr lang="en-US" dirty="0"/>
              <a:t>6:00 p.m., church</a:t>
            </a:r>
          </a:p>
          <a:p>
            <a:r>
              <a:rPr lang="en-US" dirty="0"/>
              <a:t>Next Two Hearts Guild meeting:</a:t>
            </a:r>
          </a:p>
          <a:p>
            <a:pPr lvl="1"/>
            <a:r>
              <a:rPr lang="en-US" dirty="0"/>
              <a:t>Friday, March 7, 2025</a:t>
            </a:r>
          </a:p>
          <a:p>
            <a:pPr lvl="2"/>
            <a:r>
              <a:rPr lang="en-US" dirty="0"/>
              <a:t>7:00 p.m., parish hall</a:t>
            </a:r>
          </a:p>
          <a:p>
            <a:pPr lvl="3"/>
            <a:r>
              <a:rPr lang="en-US" dirty="0"/>
              <a:t>Snow date: Friday, March 14, 2025</a:t>
            </a:r>
          </a:p>
        </p:txBody>
      </p:sp>
      <p:pic>
        <p:nvPicPr>
          <p:cNvPr id="4" name="Picture 3">
            <a:extLst>
              <a:ext uri="{FF2B5EF4-FFF2-40B4-BE49-F238E27FC236}">
                <a16:creationId xmlns:a16="http://schemas.microsoft.com/office/drawing/2014/main" id="{24312D61-8EC2-3864-327E-582A576167BB}"/>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1" y="0"/>
            <a:ext cx="6096001" cy="982132"/>
          </a:xfrm>
          <a:prstGeom prst="rect">
            <a:avLst/>
          </a:prstGeom>
        </p:spPr>
      </p:pic>
      <p:pic>
        <p:nvPicPr>
          <p:cNvPr id="5" name="Picture 4">
            <a:extLst>
              <a:ext uri="{FF2B5EF4-FFF2-40B4-BE49-F238E27FC236}">
                <a16:creationId xmlns:a16="http://schemas.microsoft.com/office/drawing/2014/main" id="{AAACD96D-00FA-57E2-9819-CC596BD200E8}"/>
              </a:ext>
            </a:extLst>
          </p:cNvPr>
          <p:cNvPicPr>
            <a:picLocks noChangeAspect="1"/>
          </p:cNvPicPr>
          <p:nvPr/>
        </p:nvPicPr>
        <p:blipFill>
          <a:blip r:embed="rId2">
            <a:duotone>
              <a:schemeClr val="accent4">
                <a:shade val="45000"/>
                <a:satMod val="135000"/>
              </a:schemeClr>
              <a:prstClr val="white"/>
            </a:duotone>
          </a:blip>
          <a:srcRect l="11765" t="46450" r="8930" b="30704"/>
          <a:stretch/>
        </p:blipFill>
        <p:spPr>
          <a:xfrm>
            <a:off x="6095999" y="0"/>
            <a:ext cx="6096001" cy="925030"/>
          </a:xfrm>
          <a:prstGeom prst="rect">
            <a:avLst/>
          </a:prstGeom>
        </p:spPr>
      </p:pic>
      <p:pic>
        <p:nvPicPr>
          <p:cNvPr id="6" name="Picture 5">
            <a:extLst>
              <a:ext uri="{FF2B5EF4-FFF2-40B4-BE49-F238E27FC236}">
                <a16:creationId xmlns:a16="http://schemas.microsoft.com/office/drawing/2014/main" id="{06BC9AB4-B2B5-AE1C-FBFE-864241C59F42}"/>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2" y="5875868"/>
            <a:ext cx="6096001" cy="982132"/>
          </a:xfrm>
          <a:prstGeom prst="rect">
            <a:avLst/>
          </a:prstGeom>
        </p:spPr>
      </p:pic>
      <p:pic>
        <p:nvPicPr>
          <p:cNvPr id="7" name="Picture 6">
            <a:extLst>
              <a:ext uri="{FF2B5EF4-FFF2-40B4-BE49-F238E27FC236}">
                <a16:creationId xmlns:a16="http://schemas.microsoft.com/office/drawing/2014/main" id="{1AFD2B21-091B-4EED-BA7B-CF28768F11C0}"/>
              </a:ext>
            </a:extLst>
          </p:cNvPr>
          <p:cNvPicPr>
            <a:picLocks noChangeAspect="1"/>
          </p:cNvPicPr>
          <p:nvPr/>
        </p:nvPicPr>
        <p:blipFill>
          <a:blip r:embed="rId3">
            <a:duotone>
              <a:schemeClr val="accent4">
                <a:shade val="45000"/>
                <a:satMod val="135000"/>
              </a:schemeClr>
              <a:prstClr val="white"/>
            </a:duotone>
          </a:blip>
          <a:stretch>
            <a:fillRect/>
          </a:stretch>
        </p:blipFill>
        <p:spPr>
          <a:xfrm>
            <a:off x="6095999" y="5818767"/>
            <a:ext cx="6096528" cy="1040875"/>
          </a:xfrm>
          <a:prstGeom prst="rect">
            <a:avLst/>
          </a:prstGeom>
        </p:spPr>
      </p:pic>
      <p:pic>
        <p:nvPicPr>
          <p:cNvPr id="8" name="Picture 7">
            <a:extLst>
              <a:ext uri="{FF2B5EF4-FFF2-40B4-BE49-F238E27FC236}">
                <a16:creationId xmlns:a16="http://schemas.microsoft.com/office/drawing/2014/main" id="{DB24893A-0E77-CDDF-212B-B50C72B4625F}"/>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2133207" y="3115337"/>
            <a:ext cx="4893736" cy="627323"/>
          </a:xfrm>
          <a:prstGeom prst="rect">
            <a:avLst/>
          </a:prstGeom>
        </p:spPr>
      </p:pic>
      <p:pic>
        <p:nvPicPr>
          <p:cNvPr id="9" name="Picture 8">
            <a:extLst>
              <a:ext uri="{FF2B5EF4-FFF2-40B4-BE49-F238E27FC236}">
                <a16:creationId xmlns:a16="http://schemas.microsoft.com/office/drawing/2014/main" id="{E3E19B6A-9F20-0C54-95E5-31ED3DB319B8}"/>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9402920" y="3086787"/>
            <a:ext cx="4950836" cy="627323"/>
          </a:xfrm>
          <a:prstGeom prst="rect">
            <a:avLst/>
          </a:prstGeom>
        </p:spPr>
      </p:pic>
      <p:pic>
        <p:nvPicPr>
          <p:cNvPr id="10" name="Picture 9">
            <a:extLst>
              <a:ext uri="{FF2B5EF4-FFF2-40B4-BE49-F238E27FC236}">
                <a16:creationId xmlns:a16="http://schemas.microsoft.com/office/drawing/2014/main" id="{E62343BC-D301-DD2D-8786-52ECFE09EBAB}"/>
              </a:ext>
            </a:extLst>
          </p:cNvPr>
          <p:cNvPicPr>
            <a:picLocks noChangeAspect="1"/>
          </p:cNvPicPr>
          <p:nvPr/>
        </p:nvPicPr>
        <p:blipFill>
          <a:blip r:embed="rId4"/>
          <a:stretch>
            <a:fillRect/>
          </a:stretch>
        </p:blipFill>
        <p:spPr>
          <a:xfrm>
            <a:off x="5844361" y="2766021"/>
            <a:ext cx="5344171" cy="2662903"/>
          </a:xfrm>
          <a:prstGeom prst="rect">
            <a:avLst/>
          </a:prstGeom>
        </p:spPr>
      </p:pic>
    </p:spTree>
    <p:extLst>
      <p:ext uri="{BB962C8B-B14F-4D97-AF65-F5344CB8AC3E}">
        <p14:creationId xmlns:p14="http://schemas.microsoft.com/office/powerpoint/2010/main" val="38495197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6240B-2B9A-54D2-E5EF-4AEF069D294A}"/>
              </a:ext>
            </a:extLst>
          </p:cNvPr>
          <p:cNvSpPr>
            <a:spLocks noGrp="1"/>
          </p:cNvSpPr>
          <p:nvPr>
            <p:ph type="title"/>
          </p:nvPr>
        </p:nvSpPr>
        <p:spPr/>
        <p:txBody>
          <a:bodyPr>
            <a:normAutofit fontScale="90000"/>
          </a:bodyPr>
          <a:lstStyle/>
          <a:p>
            <a:r>
              <a:rPr lang="en-US" dirty="0"/>
              <a:t>Closing Prayer: Prayer to the Immaculate Heart of Mary </a:t>
            </a:r>
          </a:p>
        </p:txBody>
      </p:sp>
      <p:sp>
        <p:nvSpPr>
          <p:cNvPr id="3" name="Content Placeholder 2">
            <a:extLst>
              <a:ext uri="{FF2B5EF4-FFF2-40B4-BE49-F238E27FC236}">
                <a16:creationId xmlns:a16="http://schemas.microsoft.com/office/drawing/2014/main" id="{A3FB0473-DA60-857A-5831-4171A07D15DA}"/>
              </a:ext>
            </a:extLst>
          </p:cNvPr>
          <p:cNvSpPr>
            <a:spLocks noGrp="1"/>
          </p:cNvSpPr>
          <p:nvPr>
            <p:ph idx="1"/>
          </p:nvPr>
        </p:nvSpPr>
        <p:spPr>
          <a:xfrm>
            <a:off x="733648" y="2556931"/>
            <a:ext cx="6391940" cy="3748176"/>
          </a:xfrm>
        </p:spPr>
        <p:txBody>
          <a:bodyPr>
            <a:normAutofit/>
          </a:bodyPr>
          <a:lstStyle/>
          <a:p>
            <a:pPr marL="0" indent="0">
              <a:buNone/>
            </a:pPr>
            <a:r>
              <a:rPr lang="en-US" sz="2200" dirty="0"/>
              <a:t>Immaculate Heart of Mary, full of love for God and mankind, and of compassion for sinners, I consecrate myself to you. I entrust to you the salvation of my soul.</a:t>
            </a:r>
          </a:p>
          <a:p>
            <a:pPr marL="0" indent="0">
              <a:buNone/>
            </a:pPr>
            <a:r>
              <a:rPr lang="en-US" sz="2200" dirty="0"/>
              <a:t>May my heart be ever united with yours, so that I may hate sin, love God and my neighbor, and reach eternal life with those whom I love.</a:t>
            </a:r>
          </a:p>
          <a:p>
            <a:pPr marL="0" indent="0">
              <a:buNone/>
            </a:pPr>
            <a:r>
              <a:rPr lang="en-US" sz="2200" dirty="0"/>
              <a:t>May I experience the kindness of your motherly heart and the power of your intercession with Jesus during my life and at the hour of my death. Amen.</a:t>
            </a:r>
          </a:p>
        </p:txBody>
      </p:sp>
      <p:pic>
        <p:nvPicPr>
          <p:cNvPr id="4" name="Picture 3">
            <a:extLst>
              <a:ext uri="{FF2B5EF4-FFF2-40B4-BE49-F238E27FC236}">
                <a16:creationId xmlns:a16="http://schemas.microsoft.com/office/drawing/2014/main" id="{2365FEBC-4B84-3B1D-85CC-3B72B48DCB77}"/>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1" y="0"/>
            <a:ext cx="6096001" cy="982132"/>
          </a:xfrm>
          <a:prstGeom prst="rect">
            <a:avLst/>
          </a:prstGeom>
        </p:spPr>
      </p:pic>
      <p:pic>
        <p:nvPicPr>
          <p:cNvPr id="5" name="Picture 4">
            <a:extLst>
              <a:ext uri="{FF2B5EF4-FFF2-40B4-BE49-F238E27FC236}">
                <a16:creationId xmlns:a16="http://schemas.microsoft.com/office/drawing/2014/main" id="{7B06E4F5-F046-32D2-AF8C-E0771DC8D3FD}"/>
              </a:ext>
            </a:extLst>
          </p:cNvPr>
          <p:cNvPicPr>
            <a:picLocks noChangeAspect="1"/>
          </p:cNvPicPr>
          <p:nvPr/>
        </p:nvPicPr>
        <p:blipFill>
          <a:blip r:embed="rId2">
            <a:duotone>
              <a:schemeClr val="accent4">
                <a:shade val="45000"/>
                <a:satMod val="135000"/>
              </a:schemeClr>
              <a:prstClr val="white"/>
            </a:duotone>
          </a:blip>
          <a:srcRect l="11765" t="46450" r="8930" b="30704"/>
          <a:stretch/>
        </p:blipFill>
        <p:spPr>
          <a:xfrm>
            <a:off x="6095999" y="0"/>
            <a:ext cx="6096001" cy="925030"/>
          </a:xfrm>
          <a:prstGeom prst="rect">
            <a:avLst/>
          </a:prstGeom>
        </p:spPr>
      </p:pic>
      <p:pic>
        <p:nvPicPr>
          <p:cNvPr id="6" name="Picture 5">
            <a:extLst>
              <a:ext uri="{FF2B5EF4-FFF2-40B4-BE49-F238E27FC236}">
                <a16:creationId xmlns:a16="http://schemas.microsoft.com/office/drawing/2014/main" id="{71CBE00D-6EA2-3512-11C7-EC7D3E055140}"/>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2133207" y="3115337"/>
            <a:ext cx="4893736" cy="627323"/>
          </a:xfrm>
          <a:prstGeom prst="rect">
            <a:avLst/>
          </a:prstGeom>
        </p:spPr>
      </p:pic>
      <p:pic>
        <p:nvPicPr>
          <p:cNvPr id="7" name="Picture 6">
            <a:extLst>
              <a:ext uri="{FF2B5EF4-FFF2-40B4-BE49-F238E27FC236}">
                <a16:creationId xmlns:a16="http://schemas.microsoft.com/office/drawing/2014/main" id="{87CC9E37-23C7-90BE-D6A7-0BA6D013F0C9}"/>
              </a:ext>
            </a:extLst>
          </p:cNvPr>
          <p:cNvPicPr>
            <a:picLocks noChangeAspect="1"/>
          </p:cNvPicPr>
          <p:nvPr/>
        </p:nvPicPr>
        <p:blipFill>
          <a:blip r:embed="rId2">
            <a:duotone>
              <a:schemeClr val="accent4">
                <a:shade val="45000"/>
                <a:satMod val="135000"/>
              </a:schemeClr>
              <a:prstClr val="white"/>
            </a:duotone>
          </a:blip>
          <a:srcRect l="10737" t="70354" r="9917" b="4887"/>
          <a:stretch/>
        </p:blipFill>
        <p:spPr>
          <a:xfrm rot="16200000">
            <a:off x="9402920" y="3086787"/>
            <a:ext cx="4950836" cy="627323"/>
          </a:xfrm>
          <a:prstGeom prst="rect">
            <a:avLst/>
          </a:prstGeom>
        </p:spPr>
      </p:pic>
      <p:pic>
        <p:nvPicPr>
          <p:cNvPr id="8" name="Picture 7">
            <a:extLst>
              <a:ext uri="{FF2B5EF4-FFF2-40B4-BE49-F238E27FC236}">
                <a16:creationId xmlns:a16="http://schemas.microsoft.com/office/drawing/2014/main" id="{C645A51F-91B5-EC5F-EF2D-CFE92E72A332}"/>
              </a:ext>
            </a:extLst>
          </p:cNvPr>
          <p:cNvPicPr>
            <a:picLocks noChangeAspect="1"/>
          </p:cNvPicPr>
          <p:nvPr/>
        </p:nvPicPr>
        <p:blipFill>
          <a:blip r:embed="rId2">
            <a:duotone>
              <a:schemeClr val="accent4">
                <a:shade val="45000"/>
                <a:satMod val="135000"/>
              </a:schemeClr>
              <a:prstClr val="white"/>
            </a:duotone>
          </a:blip>
          <a:srcRect l="11230" t="21254" r="9951" b="56085"/>
          <a:stretch/>
        </p:blipFill>
        <p:spPr>
          <a:xfrm>
            <a:off x="-2" y="5875868"/>
            <a:ext cx="6096001" cy="982132"/>
          </a:xfrm>
          <a:prstGeom prst="rect">
            <a:avLst/>
          </a:prstGeom>
        </p:spPr>
      </p:pic>
      <p:pic>
        <p:nvPicPr>
          <p:cNvPr id="9" name="Picture 8">
            <a:extLst>
              <a:ext uri="{FF2B5EF4-FFF2-40B4-BE49-F238E27FC236}">
                <a16:creationId xmlns:a16="http://schemas.microsoft.com/office/drawing/2014/main" id="{D7A7B8AD-FD32-608E-6BED-AC6DEB47235D}"/>
              </a:ext>
            </a:extLst>
          </p:cNvPr>
          <p:cNvPicPr>
            <a:picLocks noChangeAspect="1"/>
          </p:cNvPicPr>
          <p:nvPr/>
        </p:nvPicPr>
        <p:blipFill>
          <a:blip r:embed="rId3">
            <a:duotone>
              <a:schemeClr val="accent4">
                <a:shade val="45000"/>
                <a:satMod val="135000"/>
              </a:schemeClr>
              <a:prstClr val="white"/>
            </a:duotone>
          </a:blip>
          <a:stretch>
            <a:fillRect/>
          </a:stretch>
        </p:blipFill>
        <p:spPr>
          <a:xfrm>
            <a:off x="6095999" y="5818767"/>
            <a:ext cx="6096528" cy="1040875"/>
          </a:xfrm>
          <a:prstGeom prst="rect">
            <a:avLst/>
          </a:prstGeom>
        </p:spPr>
      </p:pic>
      <p:pic>
        <p:nvPicPr>
          <p:cNvPr id="10" name="Picture 9">
            <a:extLst>
              <a:ext uri="{FF2B5EF4-FFF2-40B4-BE49-F238E27FC236}">
                <a16:creationId xmlns:a16="http://schemas.microsoft.com/office/drawing/2014/main" id="{99E5FA52-1B58-619F-F58E-2D9299E46396}"/>
              </a:ext>
            </a:extLst>
          </p:cNvPr>
          <p:cNvPicPr>
            <a:picLocks noChangeAspect="1"/>
          </p:cNvPicPr>
          <p:nvPr/>
        </p:nvPicPr>
        <p:blipFill>
          <a:blip r:embed="rId4"/>
          <a:srcRect l="12855" t="4213" r="17138" b="25323"/>
          <a:stretch/>
        </p:blipFill>
        <p:spPr>
          <a:xfrm>
            <a:off x="7947834" y="2458528"/>
            <a:ext cx="2078668" cy="3321644"/>
          </a:xfrm>
          <a:prstGeom prst="rect">
            <a:avLst/>
          </a:prstGeom>
        </p:spPr>
      </p:pic>
    </p:spTree>
    <p:extLst>
      <p:ext uri="{BB962C8B-B14F-4D97-AF65-F5344CB8AC3E}">
        <p14:creationId xmlns:p14="http://schemas.microsoft.com/office/powerpoint/2010/main" val="385949165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1059</TotalTime>
  <Words>3242</Words>
  <Application>Microsoft Office PowerPoint</Application>
  <PresentationFormat>Widescreen</PresentationFormat>
  <Paragraphs>199</Paragraphs>
  <Slides>30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Bell MT</vt:lpstr>
      <vt:lpstr>Garamond</vt:lpstr>
      <vt:lpstr>Organic</vt:lpstr>
      <vt:lpstr>Two Hearts Guild Meeting 2</vt:lpstr>
      <vt:lpstr>Outline: Two Hearts Guild Meeting 2</vt:lpstr>
      <vt:lpstr>Opening Prayer: Hail Mary (3x)</vt:lpstr>
      <vt:lpstr>Why is February the month of the Holy Family?</vt:lpstr>
      <vt:lpstr>What is the virtue of charity, and why should we strive to grow in this virtue this month?</vt:lpstr>
      <vt:lpstr>How do Our Lady and Our Lord embody the virtue of charity?</vt:lpstr>
      <vt:lpstr>Why are Jesus and Mother Mary called the New Adam and the New Eve? How do these titles reflect their charity? (1)</vt:lpstr>
      <vt:lpstr>Why are Jesus and Mother Mary called the New Adam and the New Eve? How do these titles reflect their charity? (2)</vt:lpstr>
      <vt:lpstr>How does devotion to the Holy Family fit into devotion to the Two Hearts?</vt:lpstr>
      <vt:lpstr>What did the Holy Family mean to St. Margaret Mary Alacoque? What can we learn from her devotion to the Holy Family?</vt:lpstr>
      <vt:lpstr>How did St. Margaret Mary Alacoque express devotion to Our Lady’s Immaculate Heart?</vt:lpstr>
      <vt:lpstr>Who was St. Claude de la Colombiere? How did he embody charity?</vt:lpstr>
      <vt:lpstr>Who was Venerable Francis Mary Paul Liberman? How did he embody charity?</vt:lpstr>
      <vt:lpstr>What does it mean to live out devotion to the Two Hearts? Why is it important to honor both Jesus’ and Mother Mary’s Hearts?</vt:lpstr>
      <vt:lpstr>What does it mean to consecrate ourselves to the Two Hearts? How is consecration an act of love?</vt:lpstr>
      <vt:lpstr>How do we care for those in our church family, sharing the love of the Two Hearts? What does it mean for us to live with love like the members of the Holy Family?</vt:lpstr>
      <vt:lpstr>How does our participation in the apostolates at OLV help us to live out devotion to the Two Hearts? (1)</vt:lpstr>
      <vt:lpstr>How does our participation in the apostolates at OLV help us to live out devotion to the Two Hearts? (2)</vt:lpstr>
      <vt:lpstr>How may we continue to exercise devotion to the Holy Family/the Two Hearts? (1)</vt:lpstr>
      <vt:lpstr>What is the Chaplet of the Two Hearts? How can praying it help us to grow in charity?</vt:lpstr>
      <vt:lpstr>How may we continue to exercise devotion to the Holy Family/the Two Hearts? (2)</vt:lpstr>
      <vt:lpstr>How do we exercise the virtue of charity in our prayers/fasting for priests? (1)</vt:lpstr>
      <vt:lpstr>How do we exercise the virtue of charity in our prayers/fasting for priests? (2)</vt:lpstr>
      <vt:lpstr>How might we continue to grow in our January virtue of peace/exercise devotion to the Most Holy Name of Jesus? (1)</vt:lpstr>
      <vt:lpstr>How might we continue to grow in our January virtue of peace/exercise devotion to the Most Holy Name of Jesus? (2)</vt:lpstr>
      <vt:lpstr>Going forward, how may we practice devotion to the Sacred Heart on First Fridays?</vt:lpstr>
      <vt:lpstr>Going forward, how may we practice devotion to the Immaculate Heart on First Saturdays?</vt:lpstr>
      <vt:lpstr>How may we track our completed First Friday and First Saturday devotions?</vt:lpstr>
      <vt:lpstr>Announcements</vt:lpstr>
      <vt:lpstr>Closing Prayer: Prayer to the Immaculate Heart of Mary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116</cp:revision>
  <dcterms:created xsi:type="dcterms:W3CDTF">2025-01-23T14:58:37Z</dcterms:created>
  <dcterms:modified xsi:type="dcterms:W3CDTF">2025-02-07T16:30:50Z</dcterms:modified>
</cp:coreProperties>
</file>