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59" r:id="rId3"/>
    <p:sldId id="257" r:id="rId4"/>
    <p:sldId id="260" r:id="rId5"/>
    <p:sldId id="280" r:id="rId6"/>
    <p:sldId id="284" r:id="rId7"/>
    <p:sldId id="279" r:id="rId8"/>
    <p:sldId id="264" r:id="rId9"/>
    <p:sldId id="265" r:id="rId10"/>
    <p:sldId id="266" r:id="rId11"/>
    <p:sldId id="276" r:id="rId12"/>
    <p:sldId id="263" r:id="rId13"/>
    <p:sldId id="291" r:id="rId14"/>
    <p:sldId id="267" r:id="rId15"/>
    <p:sldId id="290" r:id="rId16"/>
    <p:sldId id="281" r:id="rId17"/>
    <p:sldId id="268" r:id="rId18"/>
    <p:sldId id="289" r:id="rId19"/>
    <p:sldId id="269" r:id="rId20"/>
    <p:sldId id="275" r:id="rId21"/>
    <p:sldId id="283" r:id="rId22"/>
    <p:sldId id="285" r:id="rId23"/>
    <p:sldId id="277" r:id="rId24"/>
    <p:sldId id="262" r:id="rId25"/>
    <p:sldId id="287" r:id="rId26"/>
    <p:sldId id="293" r:id="rId27"/>
    <p:sldId id="273" r:id="rId28"/>
    <p:sldId id="271" r:id="rId29"/>
    <p:sldId id="270" r:id="rId30"/>
    <p:sldId id="292" r:id="rId31"/>
    <p:sldId id="274" r:id="rId32"/>
    <p:sldId id="272" r:id="rId33"/>
    <p:sldId id="278" r:id="rId34"/>
    <p:sldId id="282" r:id="rId35"/>
    <p:sldId id="286" r:id="rId36"/>
    <p:sldId id="261" r:id="rId37"/>
    <p:sldId id="288" r:id="rId38"/>
    <p:sldId id="25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60"/>
  </p:normalViewPr>
  <p:slideViewPr>
    <p:cSldViewPr snapToGrid="0">
      <p:cViewPr varScale="1">
        <p:scale>
          <a:sx n="60" d="100"/>
          <a:sy n="60" d="100"/>
        </p:scale>
        <p:origin x="9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5EFA2-FBC9-4912-ADFD-5EA953512CF6}" type="datetimeFigureOut">
              <a:rPr lang="en-US" smtClean="0"/>
              <a:t>2/24/2025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933A61-BBF0-4E40-BB03-9A6A588C8D53}" type="slidenum">
              <a:rPr lang="en-US" smtClean="0"/>
              <a:t>‹#›</a:t>
            </a:fld>
            <a:endParaRPr lang="en-US"/>
          </a:p>
        </p:txBody>
      </p:sp>
    </p:spTree>
    <p:extLst>
      <p:ext uri="{BB962C8B-B14F-4D97-AF65-F5344CB8AC3E}">
        <p14:creationId xmlns:p14="http://schemas.microsoft.com/office/powerpoint/2010/main" val="281854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933A61-BBF0-4E40-BB03-9A6A588C8D53}" type="slidenum">
              <a:rPr lang="en-US" smtClean="0"/>
              <a:t>10</a:t>
            </a:fld>
            <a:endParaRPr lang="en-US"/>
          </a:p>
        </p:txBody>
      </p:sp>
    </p:spTree>
    <p:extLst>
      <p:ext uri="{BB962C8B-B14F-4D97-AF65-F5344CB8AC3E}">
        <p14:creationId xmlns:p14="http://schemas.microsoft.com/office/powerpoint/2010/main" val="3471267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6AA42FE-6168-43A0-8CBD-5B6F76893315}"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2032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55299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928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37FBC3-CC73-46B0-BAEE-CE97C57BA1FB}"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1585505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37FBC3-CC73-46B0-BAEE-CE97C57BA1FB}" type="datetimeFigureOut">
              <a:rPr lang="en-US" smtClean="0"/>
              <a:t>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AA42FE-6168-43A0-8CBD-5B6F76893315}"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6239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37FBC3-CC73-46B0-BAEE-CE97C57BA1FB}" type="datetimeFigureOut">
              <a:rPr lang="en-US" smtClean="0"/>
              <a:t>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AA42FE-6168-43A0-8CBD-5B6F7689331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8764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37FBC3-CC73-46B0-BAEE-CE97C57BA1FB}" type="datetimeFigureOut">
              <a:rPr lang="en-US" smtClean="0"/>
              <a:t>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1264999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37FBC3-CC73-46B0-BAEE-CE97C57BA1FB}"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A42FE-6168-43A0-8CBD-5B6F76893315}"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60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37FBC3-CC73-46B0-BAEE-CE97C57BA1FB}"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1104469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37FBC3-CC73-46B0-BAEE-CE97C57BA1FB}"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1169129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1497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1687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spTree>
    <p:extLst>
      <p:ext uri="{BB962C8B-B14F-4D97-AF65-F5344CB8AC3E}">
        <p14:creationId xmlns:p14="http://schemas.microsoft.com/office/powerpoint/2010/main" val="178415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4976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3385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2815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37FBC3-CC73-46B0-BAEE-CE97C57BA1FB}"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A42FE-6168-43A0-8CBD-5B6F76893315}"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971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37FBC3-CC73-46B0-BAEE-CE97C57BA1FB}" type="datetimeFigureOut">
              <a:rPr lang="en-US" smtClean="0"/>
              <a:t>2/24/2025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6AA42FE-6168-43A0-8CBD-5B6F76893315}" type="slidenum">
              <a:rPr lang="en-US" smtClean="0"/>
              <a:t>‹#›</a:t>
            </a:fld>
            <a:endParaRPr lang="en-US"/>
          </a:p>
        </p:txBody>
      </p:sp>
    </p:spTree>
    <p:extLst>
      <p:ext uri="{BB962C8B-B14F-4D97-AF65-F5344CB8AC3E}">
        <p14:creationId xmlns:p14="http://schemas.microsoft.com/office/powerpoint/2010/main" val="404431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0.jpeg"/></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4479-CEEE-A5B1-CC70-45B9E4DA9E06}"/>
              </a:ext>
            </a:extLst>
          </p:cNvPr>
          <p:cNvSpPr>
            <a:spLocks noGrp="1"/>
          </p:cNvSpPr>
          <p:nvPr>
            <p:ph type="ctrTitle"/>
          </p:nvPr>
        </p:nvSpPr>
        <p:spPr/>
        <p:txBody>
          <a:bodyPr/>
          <a:lstStyle/>
          <a:p>
            <a:r>
              <a:rPr lang="en-US" b="1" dirty="0"/>
              <a:t>Confirmation</a:t>
            </a:r>
            <a:br>
              <a:rPr lang="en-US" sz="6000" dirty="0"/>
            </a:br>
            <a:r>
              <a:rPr lang="en-US" sz="3600" dirty="0"/>
              <a:t>Sacrament Learning Series Session 4</a:t>
            </a:r>
          </a:p>
        </p:txBody>
      </p:sp>
      <p:sp>
        <p:nvSpPr>
          <p:cNvPr id="3" name="Subtitle 2">
            <a:extLst>
              <a:ext uri="{FF2B5EF4-FFF2-40B4-BE49-F238E27FC236}">
                <a16:creationId xmlns:a16="http://schemas.microsoft.com/office/drawing/2014/main" id="{C7243FBE-2C31-79B0-2EE8-B36B72043ECF}"/>
              </a:ext>
            </a:extLst>
          </p:cNvPr>
          <p:cNvSpPr>
            <a:spLocks noGrp="1"/>
          </p:cNvSpPr>
          <p:nvPr>
            <p:ph type="subTitle" idx="1"/>
          </p:nvPr>
        </p:nvSpPr>
        <p:spPr/>
        <p:txBody>
          <a:bodyPr>
            <a:normAutofit lnSpcReduction="10000"/>
          </a:bodyPr>
          <a:lstStyle/>
          <a:p>
            <a:r>
              <a:rPr lang="en-US" dirty="0"/>
              <a:t>Tuesday, February 25, 2025</a:t>
            </a:r>
          </a:p>
          <a:p>
            <a:r>
              <a:rPr lang="en-US" dirty="0"/>
              <a:t>Snow date</a:t>
            </a:r>
            <a:r>
              <a:rPr lang="en-US"/>
              <a:t>: Thursday, February 27, 2025</a:t>
            </a:r>
          </a:p>
          <a:p>
            <a:r>
              <a:rPr lang="en-US" dirty="0"/>
              <a:t>Katie Sadakierski</a:t>
            </a:r>
          </a:p>
        </p:txBody>
      </p:sp>
      <p:pic>
        <p:nvPicPr>
          <p:cNvPr id="4" name="Picture 3">
            <a:extLst>
              <a:ext uri="{FF2B5EF4-FFF2-40B4-BE49-F238E27FC236}">
                <a16:creationId xmlns:a16="http://schemas.microsoft.com/office/drawing/2014/main" id="{088F6899-95F0-F303-BE88-0F32D12DA06C}"/>
              </a:ext>
            </a:extLst>
          </p:cNvPr>
          <p:cNvPicPr>
            <a:picLocks noChangeAspect="1"/>
          </p:cNvPicPr>
          <p:nvPr/>
        </p:nvPicPr>
        <p:blipFill>
          <a:blip r:embed="rId2"/>
          <a:srcRect r="54347"/>
          <a:stretch/>
        </p:blipFill>
        <p:spPr>
          <a:xfrm>
            <a:off x="-1" y="0"/>
            <a:ext cx="2307265" cy="6858000"/>
          </a:xfrm>
          <a:prstGeom prst="rect">
            <a:avLst/>
          </a:prstGeom>
        </p:spPr>
      </p:pic>
      <p:pic>
        <p:nvPicPr>
          <p:cNvPr id="10" name="Picture 9">
            <a:extLst>
              <a:ext uri="{FF2B5EF4-FFF2-40B4-BE49-F238E27FC236}">
                <a16:creationId xmlns:a16="http://schemas.microsoft.com/office/drawing/2014/main" id="{3EE28380-CB33-7466-260A-771E5CA626AF}"/>
              </a:ext>
            </a:extLst>
          </p:cNvPr>
          <p:cNvPicPr>
            <a:picLocks noChangeAspect="1"/>
          </p:cNvPicPr>
          <p:nvPr/>
        </p:nvPicPr>
        <p:blipFill>
          <a:blip r:embed="rId3"/>
          <a:srcRect t="83616" b="7419"/>
          <a:stretch/>
        </p:blipFill>
        <p:spPr>
          <a:xfrm>
            <a:off x="2266504" y="-1"/>
            <a:ext cx="2971803" cy="1515533"/>
          </a:xfrm>
          <a:prstGeom prst="rect">
            <a:avLst/>
          </a:prstGeom>
        </p:spPr>
      </p:pic>
      <p:pic>
        <p:nvPicPr>
          <p:cNvPr id="6" name="Picture 5">
            <a:extLst>
              <a:ext uri="{FF2B5EF4-FFF2-40B4-BE49-F238E27FC236}">
                <a16:creationId xmlns:a16="http://schemas.microsoft.com/office/drawing/2014/main" id="{7521853C-9D3D-D180-53D4-F99DDB08DCFE}"/>
              </a:ext>
            </a:extLst>
          </p:cNvPr>
          <p:cNvPicPr>
            <a:picLocks noChangeAspect="1"/>
          </p:cNvPicPr>
          <p:nvPr/>
        </p:nvPicPr>
        <p:blipFill>
          <a:blip r:embed="rId2"/>
          <a:srcRect l="55242"/>
          <a:stretch/>
        </p:blipFill>
        <p:spPr>
          <a:xfrm>
            <a:off x="9893201" y="0"/>
            <a:ext cx="2298799" cy="6858000"/>
          </a:xfrm>
          <a:prstGeom prst="rect">
            <a:avLst/>
          </a:prstGeom>
        </p:spPr>
      </p:pic>
      <p:pic>
        <p:nvPicPr>
          <p:cNvPr id="8" name="Picture 7">
            <a:extLst>
              <a:ext uri="{FF2B5EF4-FFF2-40B4-BE49-F238E27FC236}">
                <a16:creationId xmlns:a16="http://schemas.microsoft.com/office/drawing/2014/main" id="{F7F89CA1-6853-85F1-2A2A-3CD8D523A1E4}"/>
              </a:ext>
            </a:extLst>
          </p:cNvPr>
          <p:cNvPicPr>
            <a:picLocks noChangeAspect="1"/>
          </p:cNvPicPr>
          <p:nvPr/>
        </p:nvPicPr>
        <p:blipFill>
          <a:blip r:embed="rId4"/>
          <a:srcRect b="32368"/>
          <a:stretch/>
        </p:blipFill>
        <p:spPr>
          <a:xfrm>
            <a:off x="5074558" y="1"/>
            <a:ext cx="1879136" cy="2039652"/>
          </a:xfrm>
          <a:prstGeom prst="rect">
            <a:avLst/>
          </a:prstGeom>
        </p:spPr>
      </p:pic>
      <p:pic>
        <p:nvPicPr>
          <p:cNvPr id="9" name="Picture 8">
            <a:extLst>
              <a:ext uri="{FF2B5EF4-FFF2-40B4-BE49-F238E27FC236}">
                <a16:creationId xmlns:a16="http://schemas.microsoft.com/office/drawing/2014/main" id="{A06A2C06-303B-4987-0378-D38792CDA420}"/>
              </a:ext>
            </a:extLst>
          </p:cNvPr>
          <p:cNvPicPr>
            <a:picLocks noChangeAspect="1"/>
          </p:cNvPicPr>
          <p:nvPr/>
        </p:nvPicPr>
        <p:blipFill>
          <a:blip r:embed="rId3"/>
          <a:srcRect t="83616" b="7419"/>
          <a:stretch/>
        </p:blipFill>
        <p:spPr>
          <a:xfrm>
            <a:off x="6953693" y="0"/>
            <a:ext cx="2971803" cy="1515533"/>
          </a:xfrm>
          <a:prstGeom prst="rect">
            <a:avLst/>
          </a:prstGeom>
        </p:spPr>
      </p:pic>
      <p:pic>
        <p:nvPicPr>
          <p:cNvPr id="11" name="Picture 10">
            <a:extLst>
              <a:ext uri="{FF2B5EF4-FFF2-40B4-BE49-F238E27FC236}">
                <a16:creationId xmlns:a16="http://schemas.microsoft.com/office/drawing/2014/main" id="{00543471-8D3A-0368-A568-1A3F100FA564}"/>
              </a:ext>
            </a:extLst>
          </p:cNvPr>
          <p:cNvPicPr>
            <a:picLocks noChangeAspect="1"/>
          </p:cNvPicPr>
          <p:nvPr/>
        </p:nvPicPr>
        <p:blipFill>
          <a:blip r:embed="rId3"/>
          <a:srcRect t="83616" b="7419"/>
          <a:stretch/>
        </p:blipFill>
        <p:spPr>
          <a:xfrm>
            <a:off x="2274968" y="5342467"/>
            <a:ext cx="3821032" cy="1515533"/>
          </a:xfrm>
          <a:prstGeom prst="rect">
            <a:avLst/>
          </a:prstGeom>
        </p:spPr>
      </p:pic>
      <p:pic>
        <p:nvPicPr>
          <p:cNvPr id="12" name="Picture 11">
            <a:extLst>
              <a:ext uri="{FF2B5EF4-FFF2-40B4-BE49-F238E27FC236}">
                <a16:creationId xmlns:a16="http://schemas.microsoft.com/office/drawing/2014/main" id="{50AFDBF4-B69E-077C-EA7B-97C25D780B30}"/>
              </a:ext>
            </a:extLst>
          </p:cNvPr>
          <p:cNvPicPr>
            <a:picLocks noChangeAspect="1"/>
          </p:cNvPicPr>
          <p:nvPr/>
        </p:nvPicPr>
        <p:blipFill>
          <a:blip r:embed="rId3"/>
          <a:srcRect t="83616" b="7419"/>
          <a:stretch/>
        </p:blipFill>
        <p:spPr>
          <a:xfrm>
            <a:off x="6072169" y="5342466"/>
            <a:ext cx="3821032" cy="1515533"/>
          </a:xfrm>
          <a:prstGeom prst="rect">
            <a:avLst/>
          </a:prstGeom>
        </p:spPr>
      </p:pic>
    </p:spTree>
    <p:extLst>
      <p:ext uri="{BB962C8B-B14F-4D97-AF65-F5344CB8AC3E}">
        <p14:creationId xmlns:p14="http://schemas.microsoft.com/office/powerpoint/2010/main" val="1292712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AA229-5337-BDB9-9630-136B976FA50E}"/>
              </a:ext>
            </a:extLst>
          </p:cNvPr>
          <p:cNvSpPr>
            <a:spLocks noGrp="1"/>
          </p:cNvSpPr>
          <p:nvPr>
            <p:ph type="title"/>
          </p:nvPr>
        </p:nvSpPr>
        <p:spPr/>
        <p:txBody>
          <a:bodyPr/>
          <a:lstStyle/>
          <a:p>
            <a:r>
              <a:rPr lang="en-US" dirty="0"/>
              <a:t>Course 4 Outline</a:t>
            </a:r>
          </a:p>
        </p:txBody>
      </p:sp>
      <p:sp>
        <p:nvSpPr>
          <p:cNvPr id="3" name="Content Placeholder 2">
            <a:extLst>
              <a:ext uri="{FF2B5EF4-FFF2-40B4-BE49-F238E27FC236}">
                <a16:creationId xmlns:a16="http://schemas.microsoft.com/office/drawing/2014/main" id="{F881AA15-824C-58CC-C0CB-FE624C15876A}"/>
              </a:ext>
            </a:extLst>
          </p:cNvPr>
          <p:cNvSpPr>
            <a:spLocks noGrp="1"/>
          </p:cNvSpPr>
          <p:nvPr>
            <p:ph idx="1"/>
          </p:nvPr>
        </p:nvSpPr>
        <p:spPr>
          <a:xfrm>
            <a:off x="827568" y="2556932"/>
            <a:ext cx="6827874" cy="3528800"/>
          </a:xfrm>
        </p:spPr>
        <p:txBody>
          <a:bodyPr>
            <a:normAutofit lnSpcReduction="10000"/>
          </a:bodyPr>
          <a:lstStyle/>
          <a:p>
            <a:r>
              <a:rPr lang="en-US" dirty="0"/>
              <a:t>Opening prayer</a:t>
            </a:r>
          </a:p>
          <a:p>
            <a:r>
              <a:rPr lang="en-US" dirty="0"/>
              <a:t>Presentation</a:t>
            </a:r>
          </a:p>
          <a:p>
            <a:pPr lvl="1"/>
            <a:r>
              <a:rPr lang="en-US" dirty="0"/>
              <a:t>I. Meaning and history of the sacrament of Confirmation</a:t>
            </a:r>
          </a:p>
          <a:p>
            <a:pPr lvl="1"/>
            <a:r>
              <a:rPr lang="en-US" dirty="0"/>
              <a:t>II. Order of the ritual of Confirmation</a:t>
            </a:r>
          </a:p>
          <a:p>
            <a:pPr lvl="1"/>
            <a:r>
              <a:rPr lang="en-US" dirty="0"/>
              <a:t>III. Preparing for Reception and Renewal of the Graces of Confirmation</a:t>
            </a:r>
          </a:p>
          <a:p>
            <a:r>
              <a:rPr lang="en-US" dirty="0"/>
              <a:t>Closing prayer</a:t>
            </a:r>
          </a:p>
          <a:p>
            <a:r>
              <a:rPr lang="en-US" dirty="0"/>
              <a:t>Q &amp; A</a:t>
            </a:r>
          </a:p>
        </p:txBody>
      </p:sp>
      <p:pic>
        <p:nvPicPr>
          <p:cNvPr id="1028" name="Picture 4" descr="Image result for veni creator spiritus chant notation">
            <a:extLst>
              <a:ext uri="{FF2B5EF4-FFF2-40B4-BE49-F238E27FC236}">
                <a16:creationId xmlns:a16="http://schemas.microsoft.com/office/drawing/2014/main" id="{15AFA050-F3C0-4181-D2A8-2E61C1753AF1}"/>
              </a:ext>
            </a:extLst>
          </p:cNvPr>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3CEC21-B2CB-56DB-A688-8183DB61AA73}"/>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6" name="Picture 4" descr="Image result for veni creator spiritus chant notation">
            <a:extLst>
              <a:ext uri="{FF2B5EF4-FFF2-40B4-BE49-F238E27FC236}">
                <a16:creationId xmlns:a16="http://schemas.microsoft.com/office/drawing/2014/main" id="{6038F760-4F88-38DE-D981-4A18197155EA}"/>
              </a:ext>
            </a:extLst>
          </p:cNvPr>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DE6A499-17AE-C309-002F-3CAE8BE9B63A}"/>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8" name="Picture 7">
            <a:extLst>
              <a:ext uri="{FF2B5EF4-FFF2-40B4-BE49-F238E27FC236}">
                <a16:creationId xmlns:a16="http://schemas.microsoft.com/office/drawing/2014/main" id="{284332BA-9BEA-DC4A-FBB0-E8C647771F21}"/>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9" name="Picture 8">
            <a:extLst>
              <a:ext uri="{FF2B5EF4-FFF2-40B4-BE49-F238E27FC236}">
                <a16:creationId xmlns:a16="http://schemas.microsoft.com/office/drawing/2014/main" id="{844A2B25-5952-568B-F036-8008CB5B8AD9}"/>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9240845" y="3134581"/>
            <a:ext cx="5274981" cy="627321"/>
          </a:xfrm>
          <a:prstGeom prst="rect">
            <a:avLst/>
          </a:prstGeom>
        </p:spPr>
      </p:pic>
      <p:pic>
        <p:nvPicPr>
          <p:cNvPr id="10" name="Picture 9">
            <a:extLst>
              <a:ext uri="{FF2B5EF4-FFF2-40B4-BE49-F238E27FC236}">
                <a16:creationId xmlns:a16="http://schemas.microsoft.com/office/drawing/2014/main" id="{A22254C1-A0E1-EB27-D7F8-45F9AF583621}"/>
              </a:ext>
            </a:extLst>
          </p:cNvPr>
          <p:cNvPicPr>
            <a:picLocks noChangeAspect="1"/>
          </p:cNvPicPr>
          <p:nvPr/>
        </p:nvPicPr>
        <p:blipFill>
          <a:blip r:embed="rId4"/>
          <a:srcRect l="5815" t="8174" r="6876" b="20812"/>
          <a:stretch/>
        </p:blipFill>
        <p:spPr>
          <a:xfrm>
            <a:off x="8070112" y="2470207"/>
            <a:ext cx="2711644" cy="3615525"/>
          </a:xfrm>
          <a:prstGeom prst="rect">
            <a:avLst/>
          </a:prstGeom>
        </p:spPr>
      </p:pic>
    </p:spTree>
    <p:extLst>
      <p:ext uri="{BB962C8B-B14F-4D97-AF65-F5344CB8AC3E}">
        <p14:creationId xmlns:p14="http://schemas.microsoft.com/office/powerpoint/2010/main" val="284091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1431-981F-D46F-E909-6D5CC024C7C0}"/>
              </a:ext>
            </a:extLst>
          </p:cNvPr>
          <p:cNvSpPr>
            <a:spLocks noGrp="1"/>
          </p:cNvSpPr>
          <p:nvPr>
            <p:ph type="title"/>
          </p:nvPr>
        </p:nvSpPr>
        <p:spPr/>
        <p:txBody>
          <a:bodyPr/>
          <a:lstStyle/>
          <a:p>
            <a:r>
              <a:rPr lang="en-US" dirty="0"/>
              <a:t>Opening Prayer: Prayer Before Any Work</a:t>
            </a:r>
          </a:p>
        </p:txBody>
      </p:sp>
      <p:sp>
        <p:nvSpPr>
          <p:cNvPr id="3" name="Content Placeholder 2">
            <a:extLst>
              <a:ext uri="{FF2B5EF4-FFF2-40B4-BE49-F238E27FC236}">
                <a16:creationId xmlns:a16="http://schemas.microsoft.com/office/drawing/2014/main" id="{006DDE7B-2BE4-2092-8628-86173B795CEF}"/>
              </a:ext>
            </a:extLst>
          </p:cNvPr>
          <p:cNvSpPr>
            <a:spLocks noGrp="1"/>
          </p:cNvSpPr>
          <p:nvPr>
            <p:ph idx="1"/>
          </p:nvPr>
        </p:nvSpPr>
        <p:spPr>
          <a:xfrm>
            <a:off x="848833" y="2546298"/>
            <a:ext cx="6264348" cy="3620586"/>
          </a:xfrm>
        </p:spPr>
        <p:txBody>
          <a:bodyPr/>
          <a:lstStyle/>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Come, Holy Ghost, fill the hearts of Thy faithful and kindle in them the fire of Thy love.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Send forth Thy spirit, and they shall be created.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And Thou shalt renew the face of the earth.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6000"/>
              </a:lnSpc>
              <a:spcAft>
                <a:spcPts val="800"/>
              </a:spcAft>
              <a:buNone/>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Let us pray: O God, Who hast taught the hearts of the faithful by the light of the Holy Ghost, grant that by the gift of the same Spirit we may be always truly wise and ever rejoice in His consolation. Through Christ our Lord. Amen.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0FC397CA-4B78-0F53-B4E2-B5D9ECA3B6C2}"/>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38987E7C-7B92-E61B-55F0-D61CDD4F97CA}"/>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06467F7C-8274-CF36-EA20-E974078F9247}"/>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DC55183-2362-7410-9648-AFECB589744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6F4A64E6-64C7-9106-352D-05DDD6E23A49}"/>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EED2365-CD63-CB24-E33B-7FB84AE0A19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F49A99F9-41EC-58A6-34F2-1FF4EBA14E12}"/>
              </a:ext>
            </a:extLst>
          </p:cNvPr>
          <p:cNvPicPr>
            <a:picLocks noChangeAspect="1"/>
          </p:cNvPicPr>
          <p:nvPr/>
        </p:nvPicPr>
        <p:blipFill>
          <a:blip r:embed="rId4"/>
          <a:stretch>
            <a:fillRect/>
          </a:stretch>
        </p:blipFill>
        <p:spPr>
          <a:xfrm>
            <a:off x="7505697" y="2470207"/>
            <a:ext cx="2286879" cy="3589868"/>
          </a:xfrm>
          <a:prstGeom prst="rect">
            <a:avLst/>
          </a:prstGeom>
        </p:spPr>
      </p:pic>
    </p:spTree>
    <p:extLst>
      <p:ext uri="{BB962C8B-B14F-4D97-AF65-F5344CB8AC3E}">
        <p14:creationId xmlns:p14="http://schemas.microsoft.com/office/powerpoint/2010/main" val="275627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077E-1411-DCA3-B320-CF3BC787876F}"/>
              </a:ext>
            </a:extLst>
          </p:cNvPr>
          <p:cNvSpPr>
            <a:spLocks noGrp="1"/>
          </p:cNvSpPr>
          <p:nvPr>
            <p:ph type="title"/>
          </p:nvPr>
        </p:nvSpPr>
        <p:spPr/>
        <p:txBody>
          <a:bodyPr/>
          <a:lstStyle/>
          <a:p>
            <a:r>
              <a:rPr lang="en-US" dirty="0"/>
              <a:t>What is the sacrament of Confirmation?</a:t>
            </a:r>
          </a:p>
        </p:txBody>
      </p:sp>
      <p:sp>
        <p:nvSpPr>
          <p:cNvPr id="3" name="Content Placeholder 2">
            <a:extLst>
              <a:ext uri="{FF2B5EF4-FFF2-40B4-BE49-F238E27FC236}">
                <a16:creationId xmlns:a16="http://schemas.microsoft.com/office/drawing/2014/main" id="{AEAF7127-D6FB-A416-6CC6-A6A3088FC4FC}"/>
              </a:ext>
            </a:extLst>
          </p:cNvPr>
          <p:cNvSpPr>
            <a:spLocks noGrp="1"/>
          </p:cNvSpPr>
          <p:nvPr>
            <p:ph idx="1"/>
          </p:nvPr>
        </p:nvSpPr>
        <p:spPr>
          <a:xfrm>
            <a:off x="839585" y="2556932"/>
            <a:ext cx="6987362" cy="3492994"/>
          </a:xfrm>
        </p:spPr>
        <p:txBody>
          <a:bodyPr/>
          <a:lstStyle/>
          <a:p>
            <a:r>
              <a:rPr lang="en-US" dirty="0"/>
              <a:t>Firmitas/</a:t>
            </a:r>
            <a:r>
              <a:rPr lang="en-US" dirty="0" err="1"/>
              <a:t>firmans</a:t>
            </a:r>
            <a:r>
              <a:rPr lang="en-US" dirty="0"/>
              <a:t>: strength</a:t>
            </a:r>
          </a:p>
          <a:p>
            <a:r>
              <a:rPr lang="en-US" dirty="0"/>
              <a:t>The sacrament by which we are fortified, through God’s grace, to uphold our baptismal promises</a:t>
            </a:r>
          </a:p>
          <a:p>
            <a:r>
              <a:rPr lang="en-US" dirty="0"/>
              <a:t>Commemoration of Pentecost, when the Holy Spirit descended like tongues of fire on the twelve apostles and Our Lady in the upper room</a:t>
            </a:r>
          </a:p>
          <a:p>
            <a:r>
              <a:rPr lang="en-US" dirty="0"/>
              <a:t>A fuller outpouring of the Gifts of the Holy Spirit</a:t>
            </a:r>
          </a:p>
        </p:txBody>
      </p:sp>
      <p:pic>
        <p:nvPicPr>
          <p:cNvPr id="4" name="Picture 3">
            <a:extLst>
              <a:ext uri="{FF2B5EF4-FFF2-40B4-BE49-F238E27FC236}">
                <a16:creationId xmlns:a16="http://schemas.microsoft.com/office/drawing/2014/main" id="{C6DF97DF-92C7-72CA-A890-D92C48A4429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51993742-CD47-B783-E378-62CF058F302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15B3B587-EC16-2AE1-F9B7-3B41A916924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2DA9EB7-A81B-0352-1C79-E45987C4BFFF}"/>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2E825492-4718-43A9-5CE0-D8EB332AC56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9856B54-8F53-DFCE-D67C-D0B688679B01}"/>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36202586-08FF-07F0-35D6-E4DCF263F772}"/>
              </a:ext>
            </a:extLst>
          </p:cNvPr>
          <p:cNvPicPr>
            <a:picLocks noChangeAspect="1"/>
          </p:cNvPicPr>
          <p:nvPr/>
        </p:nvPicPr>
        <p:blipFill>
          <a:blip r:embed="rId4"/>
          <a:srcRect t="27951"/>
          <a:stretch/>
        </p:blipFill>
        <p:spPr>
          <a:xfrm>
            <a:off x="7826947" y="2533956"/>
            <a:ext cx="3379769" cy="3555313"/>
          </a:xfrm>
          <a:prstGeom prst="rect">
            <a:avLst/>
          </a:prstGeom>
        </p:spPr>
      </p:pic>
    </p:spTree>
    <p:extLst>
      <p:ext uri="{BB962C8B-B14F-4D97-AF65-F5344CB8AC3E}">
        <p14:creationId xmlns:p14="http://schemas.microsoft.com/office/powerpoint/2010/main" val="2797566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625E-DACE-69AA-D10B-D2CA6E01D19F}"/>
              </a:ext>
            </a:extLst>
          </p:cNvPr>
          <p:cNvSpPr>
            <a:spLocks noGrp="1"/>
          </p:cNvSpPr>
          <p:nvPr>
            <p:ph type="title"/>
          </p:nvPr>
        </p:nvSpPr>
        <p:spPr/>
        <p:txBody>
          <a:bodyPr>
            <a:normAutofit fontScale="90000"/>
          </a:bodyPr>
          <a:lstStyle/>
          <a:p>
            <a:r>
              <a:rPr lang="en-US" dirty="0"/>
              <a:t>To which natural stage of life does Confirmation correspond?</a:t>
            </a:r>
          </a:p>
        </p:txBody>
      </p:sp>
      <p:sp>
        <p:nvSpPr>
          <p:cNvPr id="3" name="Content Placeholder 2">
            <a:extLst>
              <a:ext uri="{FF2B5EF4-FFF2-40B4-BE49-F238E27FC236}">
                <a16:creationId xmlns:a16="http://schemas.microsoft.com/office/drawing/2014/main" id="{FAAD7DD6-FF75-DA2F-8107-BD27117CC1DB}"/>
              </a:ext>
            </a:extLst>
          </p:cNvPr>
          <p:cNvSpPr>
            <a:spLocks noGrp="1"/>
          </p:cNvSpPr>
          <p:nvPr>
            <p:ph idx="1"/>
          </p:nvPr>
        </p:nvSpPr>
        <p:spPr>
          <a:xfrm>
            <a:off x="637952" y="2556931"/>
            <a:ext cx="7061791" cy="3663115"/>
          </a:xfrm>
        </p:spPr>
        <p:txBody>
          <a:bodyPr>
            <a:normAutofit lnSpcReduction="10000"/>
          </a:bodyPr>
          <a:lstStyle/>
          <a:p>
            <a:r>
              <a:rPr lang="en-US" dirty="0"/>
              <a:t>Maturation</a:t>
            </a:r>
          </a:p>
          <a:p>
            <a:pPr lvl="1"/>
            <a:r>
              <a:rPr lang="en-US" dirty="0"/>
              <a:t>Roughly corresponds to adolescence; but biological age differs from spiritual age; one may be young biologically, but spiritually advanced</a:t>
            </a:r>
          </a:p>
          <a:p>
            <a:r>
              <a:rPr lang="en-US" dirty="0"/>
              <a:t>Confirmation is the next stage in the sacramental life cycle after Holy Baptism</a:t>
            </a:r>
          </a:p>
          <a:p>
            <a:pPr lvl="1"/>
            <a:r>
              <a:rPr lang="en-US" dirty="0"/>
              <a:t>Go from birth to adulthood</a:t>
            </a:r>
          </a:p>
          <a:p>
            <a:pPr lvl="1"/>
            <a:r>
              <a:rPr lang="en-US" dirty="0"/>
              <a:t>Was traditionally received before First Holy Communion; completes Holy Baptism and prepares soul to receive Jesus in Holy Communion</a:t>
            </a:r>
          </a:p>
        </p:txBody>
      </p:sp>
      <p:pic>
        <p:nvPicPr>
          <p:cNvPr id="4" name="Picture 3">
            <a:extLst>
              <a:ext uri="{FF2B5EF4-FFF2-40B4-BE49-F238E27FC236}">
                <a16:creationId xmlns:a16="http://schemas.microsoft.com/office/drawing/2014/main" id="{8A214E7F-15E6-8F37-E219-4D5140211822}"/>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72D7B202-7439-A797-43A6-9F7E2DF2FC93}"/>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2EB59A6F-7DFF-E658-AD59-42BEBDB54A50}"/>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B455B4-475B-90A9-23AC-36B6EE8647D7}"/>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82A4B6F0-D8AC-5B25-DDFC-1963B2C3850F}"/>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0702254-6D6F-015C-1B95-DB6D19D27E7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D877E47E-E6AB-1973-DAF7-DED614892581}"/>
              </a:ext>
            </a:extLst>
          </p:cNvPr>
          <p:cNvPicPr>
            <a:picLocks noChangeAspect="1"/>
          </p:cNvPicPr>
          <p:nvPr/>
        </p:nvPicPr>
        <p:blipFill>
          <a:blip r:embed="rId4"/>
          <a:stretch>
            <a:fillRect/>
          </a:stretch>
        </p:blipFill>
        <p:spPr>
          <a:xfrm>
            <a:off x="7699743" y="2556931"/>
            <a:ext cx="3860474" cy="3318937"/>
          </a:xfrm>
          <a:prstGeom prst="rect">
            <a:avLst/>
          </a:prstGeom>
        </p:spPr>
      </p:pic>
    </p:spTree>
    <p:extLst>
      <p:ext uri="{BB962C8B-B14F-4D97-AF65-F5344CB8AC3E}">
        <p14:creationId xmlns:p14="http://schemas.microsoft.com/office/powerpoint/2010/main" val="1289493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D780-347A-71F1-9333-4CDE41CF3302}"/>
              </a:ext>
            </a:extLst>
          </p:cNvPr>
          <p:cNvSpPr>
            <a:spLocks noGrp="1"/>
          </p:cNvSpPr>
          <p:nvPr>
            <p:ph type="title"/>
          </p:nvPr>
        </p:nvSpPr>
        <p:spPr/>
        <p:txBody>
          <a:bodyPr>
            <a:normAutofit fontScale="90000"/>
          </a:bodyPr>
          <a:lstStyle/>
          <a:p>
            <a:r>
              <a:rPr lang="en-US" dirty="0"/>
              <a:t>Does Confirmation make one an “adult” in the Church?</a:t>
            </a:r>
          </a:p>
        </p:txBody>
      </p:sp>
      <p:sp>
        <p:nvSpPr>
          <p:cNvPr id="3" name="Content Placeholder 2">
            <a:extLst>
              <a:ext uri="{FF2B5EF4-FFF2-40B4-BE49-F238E27FC236}">
                <a16:creationId xmlns:a16="http://schemas.microsoft.com/office/drawing/2014/main" id="{853F1D3E-8147-8140-6A83-C946C93ACEFE}"/>
              </a:ext>
            </a:extLst>
          </p:cNvPr>
          <p:cNvSpPr>
            <a:spLocks noGrp="1"/>
          </p:cNvSpPr>
          <p:nvPr>
            <p:ph idx="1"/>
          </p:nvPr>
        </p:nvSpPr>
        <p:spPr>
          <a:xfrm>
            <a:off x="827571" y="2556931"/>
            <a:ext cx="6096002" cy="3515971"/>
          </a:xfrm>
        </p:spPr>
        <p:txBody>
          <a:bodyPr>
            <a:normAutofit fontScale="92500" lnSpcReduction="20000"/>
          </a:bodyPr>
          <a:lstStyle/>
          <a:p>
            <a:r>
              <a:rPr lang="en-US" dirty="0"/>
              <a:t>Confirmation helps one to make progress in the spiritual life, but does not confer “adulthood” in the Church</a:t>
            </a:r>
          </a:p>
          <a:p>
            <a:r>
              <a:rPr lang="en-US" dirty="0"/>
              <a:t>We are all called to be children of God, to be childlike in trusting in our heavenly Father</a:t>
            </a:r>
          </a:p>
          <a:p>
            <a:r>
              <a:rPr lang="en-US" dirty="0"/>
              <a:t>Spiritual maturation is a lifelong process</a:t>
            </a:r>
          </a:p>
          <a:p>
            <a:r>
              <a:rPr lang="en-US" dirty="0"/>
              <a:t>In the Eastern Catholic rite, babies are confirmed after Holy Baptism</a:t>
            </a:r>
          </a:p>
          <a:p>
            <a:pPr lvl="1"/>
            <a:r>
              <a:rPr lang="en-US" dirty="0"/>
              <a:t>Early church: sacraments of Holy Baptism and Confirmation received together</a:t>
            </a:r>
          </a:p>
        </p:txBody>
      </p:sp>
      <p:pic>
        <p:nvPicPr>
          <p:cNvPr id="4" name="Picture 3">
            <a:extLst>
              <a:ext uri="{FF2B5EF4-FFF2-40B4-BE49-F238E27FC236}">
                <a16:creationId xmlns:a16="http://schemas.microsoft.com/office/drawing/2014/main" id="{B4D5FFC5-2176-D857-307C-963575043F5E}"/>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B9B63A3C-3821-77C0-4F99-464EBAEA7E54}"/>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6DE9C5AC-D58E-D0EE-21A0-3117CA0AD6F6}"/>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C703F47-9465-E3F9-E593-600ACC2E6437}"/>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17CAB5EE-0613-7472-0A9B-43507B95A68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44335-CE2B-E955-9D9F-C4A6ED3D79BE}"/>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EE9F950A-EA41-B95F-0D19-752FD925D79F}"/>
              </a:ext>
            </a:extLst>
          </p:cNvPr>
          <p:cNvPicPr>
            <a:picLocks noChangeAspect="1"/>
          </p:cNvPicPr>
          <p:nvPr/>
        </p:nvPicPr>
        <p:blipFill>
          <a:blip r:embed="rId4"/>
          <a:stretch>
            <a:fillRect/>
          </a:stretch>
        </p:blipFill>
        <p:spPr>
          <a:xfrm>
            <a:off x="7391398" y="2556930"/>
            <a:ext cx="3890660" cy="3503145"/>
          </a:xfrm>
          <a:prstGeom prst="rect">
            <a:avLst/>
          </a:prstGeom>
        </p:spPr>
      </p:pic>
    </p:spTree>
    <p:extLst>
      <p:ext uri="{BB962C8B-B14F-4D97-AF65-F5344CB8AC3E}">
        <p14:creationId xmlns:p14="http://schemas.microsoft.com/office/powerpoint/2010/main" val="3378790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A002-A075-2801-D0A3-4CD16197A2EC}"/>
              </a:ext>
            </a:extLst>
          </p:cNvPr>
          <p:cNvSpPr>
            <a:spLocks noGrp="1"/>
          </p:cNvSpPr>
          <p:nvPr>
            <p:ph type="title"/>
          </p:nvPr>
        </p:nvSpPr>
        <p:spPr/>
        <p:txBody>
          <a:bodyPr>
            <a:normAutofit fontScale="90000"/>
          </a:bodyPr>
          <a:lstStyle/>
          <a:p>
            <a:r>
              <a:rPr lang="en-US" dirty="0"/>
              <a:t>What is “chrismation” in the Eastern Catholic rite?</a:t>
            </a:r>
          </a:p>
        </p:txBody>
      </p:sp>
      <p:sp>
        <p:nvSpPr>
          <p:cNvPr id="3" name="Content Placeholder 2">
            <a:extLst>
              <a:ext uri="{FF2B5EF4-FFF2-40B4-BE49-F238E27FC236}">
                <a16:creationId xmlns:a16="http://schemas.microsoft.com/office/drawing/2014/main" id="{97E822E7-0000-9550-AD25-BEA9980BA5E7}"/>
              </a:ext>
            </a:extLst>
          </p:cNvPr>
          <p:cNvSpPr>
            <a:spLocks noGrp="1"/>
          </p:cNvSpPr>
          <p:nvPr>
            <p:ph idx="1"/>
          </p:nvPr>
        </p:nvSpPr>
        <p:spPr>
          <a:xfrm>
            <a:off x="838201" y="2556931"/>
            <a:ext cx="6657752" cy="3673747"/>
          </a:xfrm>
        </p:spPr>
        <p:txBody>
          <a:bodyPr>
            <a:normAutofit lnSpcReduction="10000"/>
          </a:bodyPr>
          <a:lstStyle/>
          <a:p>
            <a:r>
              <a:rPr lang="en-US" dirty="0"/>
              <a:t>“Chrismation” is in reference to the “chrism” oil used in the Confirmation anointing of the candidates</a:t>
            </a:r>
          </a:p>
          <a:p>
            <a:r>
              <a:rPr lang="en-US" dirty="0"/>
              <a:t>Eastern Catholic Church emphasizes sacred mystery and wonder for God</a:t>
            </a:r>
          </a:p>
          <a:p>
            <a:r>
              <a:rPr lang="en-US" dirty="0"/>
              <a:t>Infants receive the sacraments of Holy Baptism and Confirmation together</a:t>
            </a:r>
          </a:p>
          <a:p>
            <a:pPr lvl="1"/>
            <a:r>
              <a:rPr lang="en-US" dirty="0"/>
              <a:t>Seamless transition between sacramental stages: fullness of the Holy Spirit’s Gifts received at once</a:t>
            </a:r>
          </a:p>
        </p:txBody>
      </p:sp>
      <p:pic>
        <p:nvPicPr>
          <p:cNvPr id="4" name="Picture 3">
            <a:extLst>
              <a:ext uri="{FF2B5EF4-FFF2-40B4-BE49-F238E27FC236}">
                <a16:creationId xmlns:a16="http://schemas.microsoft.com/office/drawing/2014/main" id="{3F646397-507E-5AE6-8572-9D493B1CE407}"/>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D8574454-EE49-A99C-0FEE-99BA047F2732}"/>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6869"/>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227C650B-9FF3-085E-A302-813C68CCFD07}"/>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E6C114C-A3C8-7550-49C1-34B2A0A9ABB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676FE0DA-F692-278E-D04E-385FBF68314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8EA248C-B130-35F1-B87B-3BFB3A206105}"/>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09722B3D-18A9-F088-E96A-D5B37DE2469A}"/>
              </a:ext>
            </a:extLst>
          </p:cNvPr>
          <p:cNvPicPr>
            <a:picLocks noChangeAspect="1"/>
          </p:cNvPicPr>
          <p:nvPr/>
        </p:nvPicPr>
        <p:blipFill>
          <a:blip r:embed="rId4"/>
          <a:stretch>
            <a:fillRect/>
          </a:stretch>
        </p:blipFill>
        <p:spPr>
          <a:xfrm>
            <a:off x="7515888" y="2556931"/>
            <a:ext cx="3714750" cy="3503144"/>
          </a:xfrm>
          <a:prstGeom prst="rect">
            <a:avLst/>
          </a:prstGeom>
        </p:spPr>
      </p:pic>
    </p:spTree>
    <p:extLst>
      <p:ext uri="{BB962C8B-B14F-4D97-AF65-F5344CB8AC3E}">
        <p14:creationId xmlns:p14="http://schemas.microsoft.com/office/powerpoint/2010/main" val="1026017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3088E-F5B2-1EC4-6EAC-83C507552643}"/>
              </a:ext>
            </a:extLst>
          </p:cNvPr>
          <p:cNvSpPr>
            <a:spLocks noGrp="1"/>
          </p:cNvSpPr>
          <p:nvPr>
            <p:ph type="title"/>
          </p:nvPr>
        </p:nvSpPr>
        <p:spPr/>
        <p:txBody>
          <a:bodyPr>
            <a:normAutofit fontScale="90000"/>
          </a:bodyPr>
          <a:lstStyle/>
          <a:p>
            <a:r>
              <a:rPr lang="en-US" dirty="0"/>
              <a:t>Who is the Holy Spirit? Why must we receive the Holy Spirit?</a:t>
            </a:r>
          </a:p>
        </p:txBody>
      </p:sp>
      <p:sp>
        <p:nvSpPr>
          <p:cNvPr id="3" name="Content Placeholder 2">
            <a:extLst>
              <a:ext uri="{FF2B5EF4-FFF2-40B4-BE49-F238E27FC236}">
                <a16:creationId xmlns:a16="http://schemas.microsoft.com/office/drawing/2014/main" id="{26B50327-B6DB-AA9B-6AD6-CF7F0C32977A}"/>
              </a:ext>
            </a:extLst>
          </p:cNvPr>
          <p:cNvSpPr>
            <a:spLocks noGrp="1"/>
          </p:cNvSpPr>
          <p:nvPr>
            <p:ph idx="1"/>
          </p:nvPr>
        </p:nvSpPr>
        <p:spPr>
          <a:xfrm>
            <a:off x="816936" y="2525034"/>
            <a:ext cx="6838506" cy="3695012"/>
          </a:xfrm>
        </p:spPr>
        <p:txBody>
          <a:bodyPr>
            <a:normAutofit fontScale="92500" lnSpcReduction="10000"/>
          </a:bodyPr>
          <a:lstStyle/>
          <a:p>
            <a:r>
              <a:rPr lang="en-US" dirty="0"/>
              <a:t>The Third Person of the Holy Trinity</a:t>
            </a:r>
          </a:p>
          <a:p>
            <a:pPr lvl="1"/>
            <a:r>
              <a:rPr lang="en-US" dirty="0"/>
              <a:t>Culmination of the love of the Father and of the Son</a:t>
            </a:r>
          </a:p>
          <a:p>
            <a:r>
              <a:rPr lang="en-US" dirty="0"/>
              <a:t>The Holy Spirit gives us His Gifts to help us to fulfill God’s plan for us</a:t>
            </a:r>
          </a:p>
          <a:p>
            <a:pPr lvl="1"/>
            <a:r>
              <a:rPr lang="en-US" dirty="0"/>
              <a:t>Inspires us to do good works</a:t>
            </a:r>
          </a:p>
          <a:p>
            <a:pPr lvl="1"/>
            <a:r>
              <a:rPr lang="en-US" dirty="0"/>
              <a:t>Inspires us to seek out Jesus</a:t>
            </a:r>
          </a:p>
          <a:p>
            <a:pPr lvl="1"/>
            <a:r>
              <a:rPr lang="en-US" dirty="0"/>
              <a:t>Helps to purify us</a:t>
            </a:r>
          </a:p>
          <a:p>
            <a:pPr lvl="1"/>
            <a:r>
              <a:rPr lang="en-US" dirty="0"/>
              <a:t>Makes us spiritually fruitful/productive</a:t>
            </a:r>
          </a:p>
          <a:p>
            <a:pPr lvl="1"/>
            <a:r>
              <a:rPr lang="en-US" dirty="0"/>
              <a:t>Is our Comforter and Advocate</a:t>
            </a:r>
          </a:p>
        </p:txBody>
      </p:sp>
      <p:pic>
        <p:nvPicPr>
          <p:cNvPr id="4" name="Picture 3">
            <a:extLst>
              <a:ext uri="{FF2B5EF4-FFF2-40B4-BE49-F238E27FC236}">
                <a16:creationId xmlns:a16="http://schemas.microsoft.com/office/drawing/2014/main" id="{8FAF9209-DFCE-7FD5-130C-721C2B18AA77}"/>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EDBD9E44-D350-90A3-A698-21FA75C028BE}"/>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94012"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BC566D4D-041F-4B12-85D7-846318D83F4E}"/>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6BF63BC-AF28-F467-6BD6-49A58BF1FC55}"/>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857C9FD4-0232-9DDD-CAB1-7407FCC94F4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3BF18D6-6D1D-B2E5-1F7A-5E8A5BC247B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5BB4B7E7-BF88-8D5E-D4B7-B09A3940DE16}"/>
              </a:ext>
            </a:extLst>
          </p:cNvPr>
          <p:cNvPicPr>
            <a:picLocks noChangeAspect="1"/>
          </p:cNvPicPr>
          <p:nvPr/>
        </p:nvPicPr>
        <p:blipFill>
          <a:blip r:embed="rId4"/>
          <a:srcRect b="17367"/>
          <a:stretch/>
        </p:blipFill>
        <p:spPr>
          <a:xfrm>
            <a:off x="7219947" y="2470207"/>
            <a:ext cx="3912341" cy="3589868"/>
          </a:xfrm>
          <a:prstGeom prst="rect">
            <a:avLst/>
          </a:prstGeom>
        </p:spPr>
      </p:pic>
    </p:spTree>
    <p:extLst>
      <p:ext uri="{BB962C8B-B14F-4D97-AF65-F5344CB8AC3E}">
        <p14:creationId xmlns:p14="http://schemas.microsoft.com/office/powerpoint/2010/main" val="346258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254A5-B1E4-4729-7C37-EF2066DFE00C}"/>
              </a:ext>
            </a:extLst>
          </p:cNvPr>
          <p:cNvSpPr>
            <a:spLocks noGrp="1"/>
          </p:cNvSpPr>
          <p:nvPr>
            <p:ph type="title"/>
          </p:nvPr>
        </p:nvSpPr>
        <p:spPr/>
        <p:txBody>
          <a:bodyPr>
            <a:normAutofit fontScale="90000"/>
          </a:bodyPr>
          <a:lstStyle/>
          <a:p>
            <a:r>
              <a:rPr lang="en-US" dirty="0"/>
              <a:t>What are the Seven Gifts of the Holy Spirit?</a:t>
            </a:r>
          </a:p>
        </p:txBody>
      </p:sp>
      <p:sp>
        <p:nvSpPr>
          <p:cNvPr id="3" name="Content Placeholder 2">
            <a:extLst>
              <a:ext uri="{FF2B5EF4-FFF2-40B4-BE49-F238E27FC236}">
                <a16:creationId xmlns:a16="http://schemas.microsoft.com/office/drawing/2014/main" id="{58A53E16-EFAE-A462-5450-5F218E9D6F2A}"/>
              </a:ext>
            </a:extLst>
          </p:cNvPr>
          <p:cNvSpPr>
            <a:spLocks noGrp="1"/>
          </p:cNvSpPr>
          <p:nvPr>
            <p:ph idx="1"/>
          </p:nvPr>
        </p:nvSpPr>
        <p:spPr>
          <a:xfrm>
            <a:off x="848834" y="2567563"/>
            <a:ext cx="6094227" cy="3514259"/>
          </a:xfrm>
        </p:spPr>
        <p:txBody>
          <a:bodyPr>
            <a:normAutofit fontScale="92500" lnSpcReduction="20000"/>
          </a:bodyPr>
          <a:lstStyle/>
          <a:p>
            <a:r>
              <a:rPr lang="en-US" dirty="0"/>
              <a:t>Fortitude: strength and courage</a:t>
            </a:r>
          </a:p>
          <a:p>
            <a:r>
              <a:rPr lang="en-US" dirty="0"/>
              <a:t>Wisdom: knowledge of how to use Gifts; see as God does</a:t>
            </a:r>
          </a:p>
          <a:p>
            <a:r>
              <a:rPr lang="en-US" dirty="0"/>
              <a:t>Knowledge: foundations of Faith</a:t>
            </a:r>
          </a:p>
          <a:p>
            <a:r>
              <a:rPr lang="en-US" dirty="0"/>
              <a:t>Counsel: right judgment</a:t>
            </a:r>
          </a:p>
          <a:p>
            <a:r>
              <a:rPr lang="en-US" dirty="0"/>
              <a:t>Understanding: deeper awareness</a:t>
            </a:r>
          </a:p>
          <a:p>
            <a:r>
              <a:rPr lang="en-US" dirty="0"/>
              <a:t>Piety: holiness/faithfulness</a:t>
            </a:r>
          </a:p>
          <a:p>
            <a:r>
              <a:rPr lang="en-US" dirty="0"/>
              <a:t>Fear of the Lord: wonder and awe for God; reverence</a:t>
            </a:r>
          </a:p>
        </p:txBody>
      </p:sp>
      <p:pic>
        <p:nvPicPr>
          <p:cNvPr id="4" name="Picture 3">
            <a:extLst>
              <a:ext uri="{FF2B5EF4-FFF2-40B4-BE49-F238E27FC236}">
                <a16:creationId xmlns:a16="http://schemas.microsoft.com/office/drawing/2014/main" id="{E901FDB7-25D5-C629-DA9B-5B69346AFC7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76AEBAA1-4301-A30A-2D25-3607BB75C9A3}"/>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BBB1515B-FA7F-D3A2-CF06-A490B27FFA7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378C553-252D-D8C9-DFC1-5C65E22A1CF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D7493ED5-4466-96EF-4B0D-C1EDF015609F}"/>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5D68FB-92E0-DBCA-DF70-9FDC6363BD0A}"/>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F51527A5-A813-F488-1B59-A6F061DD188E}"/>
              </a:ext>
            </a:extLst>
          </p:cNvPr>
          <p:cNvPicPr>
            <a:picLocks noChangeAspect="1"/>
          </p:cNvPicPr>
          <p:nvPr/>
        </p:nvPicPr>
        <p:blipFill>
          <a:blip r:embed="rId4"/>
          <a:stretch>
            <a:fillRect/>
          </a:stretch>
        </p:blipFill>
        <p:spPr>
          <a:xfrm>
            <a:off x="6713110" y="2470207"/>
            <a:ext cx="4517528" cy="3475021"/>
          </a:xfrm>
          <a:prstGeom prst="rect">
            <a:avLst/>
          </a:prstGeom>
        </p:spPr>
      </p:pic>
    </p:spTree>
    <p:extLst>
      <p:ext uri="{BB962C8B-B14F-4D97-AF65-F5344CB8AC3E}">
        <p14:creationId xmlns:p14="http://schemas.microsoft.com/office/powerpoint/2010/main" val="318796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E7CB-A96F-15B2-1C2A-95E6BFA67CA9}"/>
              </a:ext>
            </a:extLst>
          </p:cNvPr>
          <p:cNvSpPr>
            <a:spLocks noGrp="1"/>
          </p:cNvSpPr>
          <p:nvPr>
            <p:ph type="title"/>
          </p:nvPr>
        </p:nvSpPr>
        <p:spPr/>
        <p:txBody>
          <a:bodyPr/>
          <a:lstStyle/>
          <a:p>
            <a:r>
              <a:rPr lang="en-US" dirty="0"/>
              <a:t>What are the Fruits of the Holy Spirit?</a:t>
            </a:r>
          </a:p>
        </p:txBody>
      </p:sp>
      <p:sp>
        <p:nvSpPr>
          <p:cNvPr id="3" name="Content Placeholder 2">
            <a:extLst>
              <a:ext uri="{FF2B5EF4-FFF2-40B4-BE49-F238E27FC236}">
                <a16:creationId xmlns:a16="http://schemas.microsoft.com/office/drawing/2014/main" id="{0266EAFC-13EA-DA8A-2FCC-7596E61ED4BC}"/>
              </a:ext>
            </a:extLst>
          </p:cNvPr>
          <p:cNvSpPr>
            <a:spLocks noGrp="1"/>
          </p:cNvSpPr>
          <p:nvPr>
            <p:ph sz="half" idx="2"/>
          </p:nvPr>
        </p:nvSpPr>
        <p:spPr>
          <a:xfrm>
            <a:off x="782663" y="2647839"/>
            <a:ext cx="4718304" cy="3402087"/>
          </a:xfrm>
        </p:spPr>
        <p:txBody>
          <a:bodyPr>
            <a:normAutofit fontScale="92500" lnSpcReduction="10000"/>
          </a:bodyPr>
          <a:lstStyle/>
          <a:p>
            <a:r>
              <a:rPr lang="en-US" dirty="0"/>
              <a:t>Outcomes of using Gifts of the Holy Spirit for God’s glory </a:t>
            </a:r>
          </a:p>
          <a:p>
            <a:r>
              <a:rPr lang="en-US" dirty="0"/>
              <a:t>9 Fruits listed in Galatians </a:t>
            </a:r>
          </a:p>
          <a:p>
            <a:pPr lvl="1"/>
            <a:r>
              <a:rPr lang="en-US" dirty="0"/>
              <a:t>12 total</a:t>
            </a:r>
          </a:p>
          <a:p>
            <a:r>
              <a:rPr lang="en-US" dirty="0"/>
              <a:t>Peace</a:t>
            </a:r>
          </a:p>
          <a:p>
            <a:r>
              <a:rPr lang="en-US" dirty="0"/>
              <a:t>Joy</a:t>
            </a:r>
          </a:p>
          <a:p>
            <a:r>
              <a:rPr lang="en-US" dirty="0"/>
              <a:t>Kindness</a:t>
            </a:r>
          </a:p>
          <a:p>
            <a:r>
              <a:rPr lang="en-US" dirty="0"/>
              <a:t>Patience</a:t>
            </a:r>
          </a:p>
          <a:p>
            <a:endParaRPr lang="en-US" dirty="0"/>
          </a:p>
        </p:txBody>
      </p:sp>
      <p:sp>
        <p:nvSpPr>
          <p:cNvPr id="6" name="Content Placeholder 5">
            <a:extLst>
              <a:ext uri="{FF2B5EF4-FFF2-40B4-BE49-F238E27FC236}">
                <a16:creationId xmlns:a16="http://schemas.microsoft.com/office/drawing/2014/main" id="{FBCE9D24-D07C-576E-D750-9E292FD96A90}"/>
              </a:ext>
            </a:extLst>
          </p:cNvPr>
          <p:cNvSpPr>
            <a:spLocks noGrp="1"/>
          </p:cNvSpPr>
          <p:nvPr>
            <p:ph sz="quarter" idx="4"/>
          </p:nvPr>
        </p:nvSpPr>
        <p:spPr>
          <a:xfrm>
            <a:off x="5361963" y="2647839"/>
            <a:ext cx="4718304" cy="2632605"/>
          </a:xfrm>
        </p:spPr>
        <p:txBody>
          <a:bodyPr>
            <a:normAutofit fontScale="92500" lnSpcReduction="10000"/>
          </a:bodyPr>
          <a:lstStyle/>
          <a:p>
            <a:r>
              <a:rPr lang="en-US" dirty="0"/>
              <a:t>Goodness</a:t>
            </a:r>
          </a:p>
          <a:p>
            <a:r>
              <a:rPr lang="en-US" dirty="0"/>
              <a:t>Gentleness</a:t>
            </a:r>
          </a:p>
          <a:p>
            <a:r>
              <a:rPr lang="en-US" dirty="0"/>
              <a:t>Self-control</a:t>
            </a:r>
          </a:p>
          <a:p>
            <a:r>
              <a:rPr lang="en-US" dirty="0"/>
              <a:t>Love</a:t>
            </a:r>
          </a:p>
          <a:p>
            <a:r>
              <a:rPr lang="en-US" dirty="0"/>
              <a:t>Faithfulness</a:t>
            </a:r>
          </a:p>
          <a:p>
            <a:endParaRPr lang="en-US" dirty="0"/>
          </a:p>
        </p:txBody>
      </p:sp>
      <p:pic>
        <p:nvPicPr>
          <p:cNvPr id="4" name="Picture 3">
            <a:extLst>
              <a:ext uri="{FF2B5EF4-FFF2-40B4-BE49-F238E27FC236}">
                <a16:creationId xmlns:a16="http://schemas.microsoft.com/office/drawing/2014/main" id="{2CDE46B6-F672-58BF-6C74-00560D1A261F}"/>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4E4715B2-5DC2-DBA2-ADDB-DA57CA0C7117}"/>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7" name="Picture 4" descr="Image result for veni creator spiritus chant notation">
            <a:extLst>
              <a:ext uri="{FF2B5EF4-FFF2-40B4-BE49-F238E27FC236}">
                <a16:creationId xmlns:a16="http://schemas.microsoft.com/office/drawing/2014/main" id="{C38EB8A5-FB03-1DA4-DA2E-439752E3E15F}"/>
              </a:ext>
            </a:extLst>
          </p:cNvPr>
          <p:cNvPicPr>
            <a:picLocks noChangeAspect="1" noChangeArrowheads="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2948EBF-E3D7-65FD-CFE5-B037BF86DBDB}"/>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9" name="Picture 4" descr="Image result for veni creator spiritus chant notation">
            <a:extLst>
              <a:ext uri="{FF2B5EF4-FFF2-40B4-BE49-F238E27FC236}">
                <a16:creationId xmlns:a16="http://schemas.microsoft.com/office/drawing/2014/main" id="{D152BEE5-70B6-9ACF-95D6-D6D80D1F94BA}"/>
              </a:ext>
            </a:extLst>
          </p:cNvPr>
          <p:cNvPicPr>
            <a:picLocks noChangeAspect="1" noChangeArrowheads="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6642B1A-E6AB-B405-8E47-29EC143A9B2F}"/>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3ED36FCD-8B30-7842-B8C4-B05FCCC4BC42}"/>
              </a:ext>
            </a:extLst>
          </p:cNvPr>
          <p:cNvPicPr>
            <a:picLocks noChangeAspect="1"/>
          </p:cNvPicPr>
          <p:nvPr/>
        </p:nvPicPr>
        <p:blipFill>
          <a:blip r:embed="rId5"/>
          <a:stretch>
            <a:fillRect/>
          </a:stretch>
        </p:blipFill>
        <p:spPr>
          <a:xfrm>
            <a:off x="7327542" y="2527719"/>
            <a:ext cx="3953602" cy="3420806"/>
          </a:xfrm>
          <a:prstGeom prst="rect">
            <a:avLst/>
          </a:prstGeom>
        </p:spPr>
      </p:pic>
    </p:spTree>
    <p:extLst>
      <p:ext uri="{BB962C8B-B14F-4D97-AF65-F5344CB8AC3E}">
        <p14:creationId xmlns:p14="http://schemas.microsoft.com/office/powerpoint/2010/main" val="803715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D7160-2BEC-EB06-5D97-432B52872752}"/>
              </a:ext>
            </a:extLst>
          </p:cNvPr>
          <p:cNvSpPr>
            <a:spLocks noGrp="1"/>
          </p:cNvSpPr>
          <p:nvPr>
            <p:ph type="title"/>
          </p:nvPr>
        </p:nvSpPr>
        <p:spPr/>
        <p:txBody>
          <a:bodyPr>
            <a:normAutofit fontScale="90000"/>
          </a:bodyPr>
          <a:lstStyle/>
          <a:p>
            <a:r>
              <a:rPr lang="en-US" dirty="0"/>
              <a:t>What effects does Confirmation have on our souls?</a:t>
            </a:r>
          </a:p>
        </p:txBody>
      </p:sp>
      <p:sp>
        <p:nvSpPr>
          <p:cNvPr id="3" name="Content Placeholder 2">
            <a:extLst>
              <a:ext uri="{FF2B5EF4-FFF2-40B4-BE49-F238E27FC236}">
                <a16:creationId xmlns:a16="http://schemas.microsoft.com/office/drawing/2014/main" id="{CB7A7A7B-3228-B3E4-AE28-20255866F196}"/>
              </a:ext>
            </a:extLst>
          </p:cNvPr>
          <p:cNvSpPr>
            <a:spLocks noGrp="1"/>
          </p:cNvSpPr>
          <p:nvPr>
            <p:ph idx="1"/>
          </p:nvPr>
        </p:nvSpPr>
        <p:spPr>
          <a:xfrm>
            <a:off x="880732" y="2556931"/>
            <a:ext cx="5796515" cy="3524891"/>
          </a:xfrm>
        </p:spPr>
        <p:txBody>
          <a:bodyPr>
            <a:normAutofit fontScale="92500"/>
          </a:bodyPr>
          <a:lstStyle/>
          <a:p>
            <a:r>
              <a:rPr lang="en-US" dirty="0"/>
              <a:t>Have graces needed to defend/live out our Faith</a:t>
            </a:r>
          </a:p>
          <a:p>
            <a:r>
              <a:rPr lang="en-US" dirty="0"/>
              <a:t>Become better disposed to receive Holy Communion reverently</a:t>
            </a:r>
          </a:p>
          <a:p>
            <a:r>
              <a:rPr lang="en-US" dirty="0"/>
              <a:t>Prepares us to use God-given gifts to continue Christ’s mission of love</a:t>
            </a:r>
          </a:p>
          <a:p>
            <a:r>
              <a:rPr lang="en-US" dirty="0"/>
              <a:t>Brings us into a closer relationship with Holy Mother Church</a:t>
            </a:r>
          </a:p>
          <a:p>
            <a:pPr lvl="1"/>
            <a:r>
              <a:rPr lang="en-US" dirty="0"/>
              <a:t>Stronger filial devotion</a:t>
            </a:r>
          </a:p>
        </p:txBody>
      </p:sp>
      <p:pic>
        <p:nvPicPr>
          <p:cNvPr id="4" name="Picture 3">
            <a:extLst>
              <a:ext uri="{FF2B5EF4-FFF2-40B4-BE49-F238E27FC236}">
                <a16:creationId xmlns:a16="http://schemas.microsoft.com/office/drawing/2014/main" id="{ED9F0B12-0963-26E6-13C6-D6A1FB87122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9D3494C9-360A-17D6-3156-B366FC7D6C7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EBD96C99-F713-1095-4963-CAA3105135D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751581C-3498-18DE-2987-69D0B3162518}"/>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96986388-6857-30EB-3F44-97272B682DD6}"/>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A8E3E88-6B3D-73F6-2C29-69D109A9996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AC7DD06D-6AB8-651C-7A29-76361B66DFA4}"/>
              </a:ext>
            </a:extLst>
          </p:cNvPr>
          <p:cNvPicPr>
            <a:picLocks noChangeAspect="1"/>
          </p:cNvPicPr>
          <p:nvPr/>
        </p:nvPicPr>
        <p:blipFill>
          <a:blip r:embed="rId4"/>
          <a:srcRect t="33432" r="17691" b="15106"/>
          <a:stretch/>
        </p:blipFill>
        <p:spPr>
          <a:xfrm>
            <a:off x="6677248" y="2556930"/>
            <a:ext cx="4805916" cy="3245039"/>
          </a:xfrm>
          <a:prstGeom prst="rect">
            <a:avLst/>
          </a:prstGeom>
        </p:spPr>
      </p:pic>
    </p:spTree>
    <p:extLst>
      <p:ext uri="{BB962C8B-B14F-4D97-AF65-F5344CB8AC3E}">
        <p14:creationId xmlns:p14="http://schemas.microsoft.com/office/powerpoint/2010/main" val="3290331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B477-D969-F5DC-B4C3-FD3CA16DF12D}"/>
              </a:ext>
            </a:extLst>
          </p:cNvPr>
          <p:cNvSpPr>
            <a:spLocks noGrp="1"/>
          </p:cNvSpPr>
          <p:nvPr>
            <p:ph type="title"/>
          </p:nvPr>
        </p:nvSpPr>
        <p:spPr/>
        <p:txBody>
          <a:bodyPr>
            <a:normAutofit fontScale="90000"/>
          </a:bodyPr>
          <a:lstStyle/>
          <a:p>
            <a:r>
              <a:rPr lang="en-US" dirty="0"/>
              <a:t>What is the Scriptural basis for Confirmation? (1)</a:t>
            </a:r>
          </a:p>
        </p:txBody>
      </p:sp>
      <p:sp>
        <p:nvSpPr>
          <p:cNvPr id="3" name="Content Placeholder 2">
            <a:extLst>
              <a:ext uri="{FF2B5EF4-FFF2-40B4-BE49-F238E27FC236}">
                <a16:creationId xmlns:a16="http://schemas.microsoft.com/office/drawing/2014/main" id="{628C8C6A-99B2-B7D7-CFE5-80248DFF9431}"/>
              </a:ext>
            </a:extLst>
          </p:cNvPr>
          <p:cNvSpPr>
            <a:spLocks noGrp="1"/>
          </p:cNvSpPr>
          <p:nvPr>
            <p:ph idx="1"/>
          </p:nvPr>
        </p:nvSpPr>
        <p:spPr>
          <a:xfrm>
            <a:off x="827568" y="2514401"/>
            <a:ext cx="5924106" cy="3769441"/>
          </a:xfrm>
        </p:spPr>
        <p:txBody>
          <a:bodyPr>
            <a:normAutofit lnSpcReduction="10000"/>
          </a:bodyPr>
          <a:lstStyle/>
          <a:p>
            <a:r>
              <a:rPr lang="en-US" sz="2800" dirty="0"/>
              <a:t>Acts of the Apostles 2:1-11</a:t>
            </a:r>
          </a:p>
          <a:p>
            <a:pPr lvl="1"/>
            <a:r>
              <a:rPr lang="en-US" sz="2800" dirty="0"/>
              <a:t>Pentecost: Descent of the Holy Ghost</a:t>
            </a:r>
          </a:p>
          <a:p>
            <a:pPr lvl="1"/>
            <a:r>
              <a:rPr lang="en-US" sz="2800" dirty="0"/>
              <a:t>Holy Spirit comes like wind, like a dove, or tongues of flame on the apostles so that they will be equipped to build the Church, go out and baptize all nations</a:t>
            </a:r>
          </a:p>
          <a:p>
            <a:pPr marL="1371600" lvl="3" indent="0">
              <a:buNone/>
            </a:pPr>
            <a:endParaRPr lang="en-US" dirty="0"/>
          </a:p>
        </p:txBody>
      </p:sp>
      <p:pic>
        <p:nvPicPr>
          <p:cNvPr id="4" name="Picture 3">
            <a:extLst>
              <a:ext uri="{FF2B5EF4-FFF2-40B4-BE49-F238E27FC236}">
                <a16:creationId xmlns:a16="http://schemas.microsoft.com/office/drawing/2014/main" id="{43B71DF7-CBBB-8F8D-C2C1-82BF8C3616C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1C2A267C-E137-A1FC-E131-146C4907EC9C}"/>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003E4634-E73B-B44D-8F24-D7D677D07F2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F1E6FA2-6EB8-BF7B-9C38-6ACCCCF4222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484F2976-6075-C45F-B8AA-E37E464B3D67}"/>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7000B2B-BF95-8037-D85C-F98BACC07591}"/>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611E0F2E-9B7B-8FB7-4D30-778CA6EFC08F}"/>
              </a:ext>
            </a:extLst>
          </p:cNvPr>
          <p:cNvPicPr>
            <a:picLocks noChangeAspect="1"/>
          </p:cNvPicPr>
          <p:nvPr/>
        </p:nvPicPr>
        <p:blipFill>
          <a:blip r:embed="rId4"/>
          <a:stretch>
            <a:fillRect/>
          </a:stretch>
        </p:blipFill>
        <p:spPr>
          <a:xfrm>
            <a:off x="7259690" y="2515796"/>
            <a:ext cx="3456732" cy="3328704"/>
          </a:xfrm>
          <a:prstGeom prst="rect">
            <a:avLst/>
          </a:prstGeom>
        </p:spPr>
      </p:pic>
    </p:spTree>
    <p:extLst>
      <p:ext uri="{BB962C8B-B14F-4D97-AF65-F5344CB8AC3E}">
        <p14:creationId xmlns:p14="http://schemas.microsoft.com/office/powerpoint/2010/main" val="1828832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A19E-6273-86C2-7920-987B39A7DF04}"/>
              </a:ext>
            </a:extLst>
          </p:cNvPr>
          <p:cNvSpPr>
            <a:spLocks noGrp="1"/>
          </p:cNvSpPr>
          <p:nvPr>
            <p:ph type="title"/>
          </p:nvPr>
        </p:nvSpPr>
        <p:spPr/>
        <p:txBody>
          <a:bodyPr>
            <a:normAutofit fontScale="90000"/>
          </a:bodyPr>
          <a:lstStyle/>
          <a:p>
            <a:r>
              <a:rPr lang="en-US" dirty="0"/>
              <a:t>What is the Scriptural basis for Confirmation? (2)</a:t>
            </a:r>
          </a:p>
        </p:txBody>
      </p:sp>
      <p:sp>
        <p:nvSpPr>
          <p:cNvPr id="3" name="Content Placeholder 2">
            <a:extLst>
              <a:ext uri="{FF2B5EF4-FFF2-40B4-BE49-F238E27FC236}">
                <a16:creationId xmlns:a16="http://schemas.microsoft.com/office/drawing/2014/main" id="{2E7C0949-D02A-DD22-ADE8-EC7CFF236470}"/>
              </a:ext>
            </a:extLst>
          </p:cNvPr>
          <p:cNvSpPr>
            <a:spLocks noGrp="1"/>
          </p:cNvSpPr>
          <p:nvPr>
            <p:ph idx="1"/>
          </p:nvPr>
        </p:nvSpPr>
        <p:spPr>
          <a:xfrm>
            <a:off x="944527" y="2659321"/>
            <a:ext cx="5573232" cy="3216547"/>
          </a:xfrm>
        </p:spPr>
        <p:txBody>
          <a:bodyPr>
            <a:normAutofit fontScale="92500"/>
          </a:bodyPr>
          <a:lstStyle/>
          <a:p>
            <a:pPr lvl="1"/>
            <a:r>
              <a:rPr lang="en-US" sz="2800" dirty="0"/>
              <a:t>Eleven faithful apostles are present, plus Matthias, Judas Iscariot’s replacement</a:t>
            </a:r>
          </a:p>
          <a:p>
            <a:pPr lvl="1"/>
            <a:r>
              <a:rPr lang="en-US" sz="2800" dirty="0"/>
              <a:t>We are called to be faithful like the apostles, receive the Holy Spirit humbly to be filled with His grace, do His will, through God’s strength</a:t>
            </a:r>
          </a:p>
          <a:p>
            <a:endParaRPr lang="en-US" dirty="0"/>
          </a:p>
        </p:txBody>
      </p:sp>
      <p:pic>
        <p:nvPicPr>
          <p:cNvPr id="4" name="Picture 3">
            <a:extLst>
              <a:ext uri="{FF2B5EF4-FFF2-40B4-BE49-F238E27FC236}">
                <a16:creationId xmlns:a16="http://schemas.microsoft.com/office/drawing/2014/main" id="{31F85213-AB6B-B9B0-9B00-D232FDCE8331}"/>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A6B92459-CB35-1D12-13F1-4BBB9880F572}"/>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3FA279A7-01D6-72E7-5526-F4B92C537B3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4D96AEB-946F-A66A-87D5-CD569540AC63}"/>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8E190ABC-546A-7C62-89B4-C0D54AC24C6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FA2805E-5CF0-9D89-3713-7DD953B28993}"/>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D92D271F-44FE-EC5D-85DF-AAA04ECC541E}"/>
              </a:ext>
            </a:extLst>
          </p:cNvPr>
          <p:cNvPicPr>
            <a:picLocks noChangeAspect="1"/>
          </p:cNvPicPr>
          <p:nvPr/>
        </p:nvPicPr>
        <p:blipFill>
          <a:blip r:embed="rId4"/>
          <a:stretch>
            <a:fillRect/>
          </a:stretch>
        </p:blipFill>
        <p:spPr>
          <a:xfrm>
            <a:off x="7050152" y="2470207"/>
            <a:ext cx="3560373" cy="3572566"/>
          </a:xfrm>
          <a:prstGeom prst="rect">
            <a:avLst/>
          </a:prstGeom>
        </p:spPr>
      </p:pic>
    </p:spTree>
    <p:extLst>
      <p:ext uri="{BB962C8B-B14F-4D97-AF65-F5344CB8AC3E}">
        <p14:creationId xmlns:p14="http://schemas.microsoft.com/office/powerpoint/2010/main" val="3403759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EA0B-70F3-D92B-1EF9-88A05F3F62D1}"/>
              </a:ext>
            </a:extLst>
          </p:cNvPr>
          <p:cNvSpPr>
            <a:spLocks noGrp="1"/>
          </p:cNvSpPr>
          <p:nvPr>
            <p:ph type="title"/>
          </p:nvPr>
        </p:nvSpPr>
        <p:spPr/>
        <p:txBody>
          <a:bodyPr>
            <a:normAutofit fontScale="90000"/>
          </a:bodyPr>
          <a:lstStyle/>
          <a:p>
            <a:r>
              <a:rPr lang="en-US" dirty="0"/>
              <a:t>How are the sacraments of Holy Baptism and Confirmation related? (1)</a:t>
            </a:r>
          </a:p>
        </p:txBody>
      </p:sp>
      <p:sp>
        <p:nvSpPr>
          <p:cNvPr id="3" name="Content Placeholder 2">
            <a:extLst>
              <a:ext uri="{FF2B5EF4-FFF2-40B4-BE49-F238E27FC236}">
                <a16:creationId xmlns:a16="http://schemas.microsoft.com/office/drawing/2014/main" id="{71CFD45E-CFDA-4842-F41F-AB8AB4AF176C}"/>
              </a:ext>
            </a:extLst>
          </p:cNvPr>
          <p:cNvSpPr>
            <a:spLocks noGrp="1"/>
          </p:cNvSpPr>
          <p:nvPr>
            <p:ph idx="1"/>
          </p:nvPr>
        </p:nvSpPr>
        <p:spPr>
          <a:xfrm>
            <a:off x="806303" y="2556932"/>
            <a:ext cx="6764078" cy="3524892"/>
          </a:xfrm>
        </p:spPr>
        <p:txBody>
          <a:bodyPr>
            <a:normAutofit/>
          </a:bodyPr>
          <a:lstStyle/>
          <a:p>
            <a:r>
              <a:rPr lang="en-US" sz="2800" dirty="0"/>
              <a:t>Confirmation completes the sacrament of Holy Baptism</a:t>
            </a:r>
          </a:p>
          <a:p>
            <a:r>
              <a:rPr lang="en-US" sz="2800" dirty="0"/>
              <a:t>Confirmation gives us the Gifts of the Holy Spirit (first received at Holy Baptism) more fully</a:t>
            </a:r>
          </a:p>
          <a:p>
            <a:r>
              <a:rPr lang="en-US" sz="2800" dirty="0"/>
              <a:t>At Confirmation, baptismal promises are renewed</a:t>
            </a:r>
          </a:p>
        </p:txBody>
      </p:sp>
      <p:pic>
        <p:nvPicPr>
          <p:cNvPr id="4" name="Picture 3">
            <a:extLst>
              <a:ext uri="{FF2B5EF4-FFF2-40B4-BE49-F238E27FC236}">
                <a16:creationId xmlns:a16="http://schemas.microsoft.com/office/drawing/2014/main" id="{78B2DD52-4648-D43B-87E6-8828C55459BC}"/>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B27098E3-3826-40E9-C8CE-EBE607D8E90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6CFA7868-9771-6B37-D5AA-3DFCCECC427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80DAED1-0BDA-CD6F-BA20-300165FC781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17E83889-6A42-2941-0252-AB3D4C8C4C93}"/>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E7E796-D2D1-1170-D978-5AC5B88FE330}"/>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B438E607-C921-AB2C-B4BE-4E8845D25F42}"/>
              </a:ext>
            </a:extLst>
          </p:cNvPr>
          <p:cNvPicPr>
            <a:picLocks noChangeAspect="1"/>
          </p:cNvPicPr>
          <p:nvPr/>
        </p:nvPicPr>
        <p:blipFill>
          <a:blip r:embed="rId4"/>
          <a:srcRect t="12036" b="4943"/>
          <a:stretch/>
        </p:blipFill>
        <p:spPr>
          <a:xfrm>
            <a:off x="7749361" y="2470207"/>
            <a:ext cx="2830035" cy="3688201"/>
          </a:xfrm>
          <a:prstGeom prst="rect">
            <a:avLst/>
          </a:prstGeom>
        </p:spPr>
      </p:pic>
    </p:spTree>
    <p:extLst>
      <p:ext uri="{BB962C8B-B14F-4D97-AF65-F5344CB8AC3E}">
        <p14:creationId xmlns:p14="http://schemas.microsoft.com/office/powerpoint/2010/main" val="194294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1AEC-9296-5296-0FF1-584A9ACDFDF1}"/>
              </a:ext>
            </a:extLst>
          </p:cNvPr>
          <p:cNvSpPr>
            <a:spLocks noGrp="1"/>
          </p:cNvSpPr>
          <p:nvPr>
            <p:ph type="title"/>
          </p:nvPr>
        </p:nvSpPr>
        <p:spPr/>
        <p:txBody>
          <a:bodyPr>
            <a:normAutofit fontScale="90000"/>
          </a:bodyPr>
          <a:lstStyle/>
          <a:p>
            <a:r>
              <a:rPr lang="en-US" dirty="0"/>
              <a:t>How are the sacraments of Holy Baptism and Confirmation related? (2)</a:t>
            </a:r>
          </a:p>
        </p:txBody>
      </p:sp>
      <p:sp>
        <p:nvSpPr>
          <p:cNvPr id="3" name="Content Placeholder 2">
            <a:extLst>
              <a:ext uri="{FF2B5EF4-FFF2-40B4-BE49-F238E27FC236}">
                <a16:creationId xmlns:a16="http://schemas.microsoft.com/office/drawing/2014/main" id="{11D1AB65-58DC-60FC-9107-65F9EE42725B}"/>
              </a:ext>
            </a:extLst>
          </p:cNvPr>
          <p:cNvSpPr>
            <a:spLocks noGrp="1"/>
          </p:cNvSpPr>
          <p:nvPr>
            <p:ph idx="1"/>
          </p:nvPr>
        </p:nvSpPr>
        <p:spPr>
          <a:xfrm>
            <a:off x="871870" y="2556931"/>
            <a:ext cx="6028659" cy="3695013"/>
          </a:xfrm>
        </p:spPr>
        <p:txBody>
          <a:bodyPr/>
          <a:lstStyle/>
          <a:p>
            <a:r>
              <a:rPr lang="en-US" dirty="0"/>
              <a:t>Belief is affirmed at Confirmation</a:t>
            </a:r>
          </a:p>
          <a:p>
            <a:pPr lvl="1"/>
            <a:r>
              <a:rPr lang="en-US" sz="2400" dirty="0"/>
              <a:t>Candidate baptized as an infant may now make promises for themselves</a:t>
            </a:r>
          </a:p>
          <a:p>
            <a:r>
              <a:rPr lang="en-US" dirty="0"/>
              <a:t>Holy Baptism makes a person a child of God for life</a:t>
            </a:r>
          </a:p>
          <a:p>
            <a:pPr lvl="1"/>
            <a:r>
              <a:rPr lang="en-US" sz="2400" dirty="0"/>
              <a:t>Confirmation makes them a soldier for Christ who will fight the good fight for God’s glory</a:t>
            </a:r>
          </a:p>
          <a:p>
            <a:endParaRPr lang="en-US" dirty="0"/>
          </a:p>
        </p:txBody>
      </p:sp>
      <p:pic>
        <p:nvPicPr>
          <p:cNvPr id="4" name="Picture 3">
            <a:extLst>
              <a:ext uri="{FF2B5EF4-FFF2-40B4-BE49-F238E27FC236}">
                <a16:creationId xmlns:a16="http://schemas.microsoft.com/office/drawing/2014/main" id="{57668C2F-1EE4-7F01-57DD-D8256B56CD2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DC05738B-7364-BC3B-D706-7C1673AF59AC}"/>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7DD0BBD4-8921-6E32-C287-322B6BBE500E}"/>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9D3B655-D8EB-4A5E-8F99-7DAE83D410FD}"/>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DCE8BC57-9D8A-2E19-3736-8F7DEE7293DE}"/>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D7F28C6-29DB-FD06-87DC-A5183AAE134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1053668E-0732-2BE0-C739-C39104883D79}"/>
              </a:ext>
            </a:extLst>
          </p:cNvPr>
          <p:cNvPicPr>
            <a:picLocks noChangeAspect="1"/>
          </p:cNvPicPr>
          <p:nvPr/>
        </p:nvPicPr>
        <p:blipFill>
          <a:blip r:embed="rId4"/>
          <a:stretch>
            <a:fillRect/>
          </a:stretch>
        </p:blipFill>
        <p:spPr>
          <a:xfrm>
            <a:off x="6813144" y="2480325"/>
            <a:ext cx="4557120" cy="3579749"/>
          </a:xfrm>
          <a:prstGeom prst="rect">
            <a:avLst/>
          </a:prstGeom>
        </p:spPr>
      </p:pic>
    </p:spTree>
    <p:extLst>
      <p:ext uri="{BB962C8B-B14F-4D97-AF65-F5344CB8AC3E}">
        <p14:creationId xmlns:p14="http://schemas.microsoft.com/office/powerpoint/2010/main" val="223397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EED34-DEC5-24D3-A015-CAC9DC6D3DF1}"/>
              </a:ext>
            </a:extLst>
          </p:cNvPr>
          <p:cNvSpPr>
            <a:spLocks noGrp="1"/>
          </p:cNvSpPr>
          <p:nvPr>
            <p:ph type="title"/>
          </p:nvPr>
        </p:nvSpPr>
        <p:spPr/>
        <p:txBody>
          <a:bodyPr>
            <a:normAutofit fontScale="90000"/>
          </a:bodyPr>
          <a:lstStyle/>
          <a:p>
            <a:r>
              <a:rPr lang="en-US" dirty="0"/>
              <a:t>Why do we renew our baptismal promises at Confirmation?</a:t>
            </a:r>
          </a:p>
        </p:txBody>
      </p:sp>
      <p:sp>
        <p:nvSpPr>
          <p:cNvPr id="3" name="Content Placeholder 2">
            <a:extLst>
              <a:ext uri="{FF2B5EF4-FFF2-40B4-BE49-F238E27FC236}">
                <a16:creationId xmlns:a16="http://schemas.microsoft.com/office/drawing/2014/main" id="{BB81A6D9-1E73-AC34-9132-6858FF73605E}"/>
              </a:ext>
            </a:extLst>
          </p:cNvPr>
          <p:cNvSpPr>
            <a:spLocks noGrp="1"/>
          </p:cNvSpPr>
          <p:nvPr>
            <p:ph idx="1"/>
          </p:nvPr>
        </p:nvSpPr>
        <p:spPr>
          <a:xfrm>
            <a:off x="859466" y="2429340"/>
            <a:ext cx="6285613" cy="3822604"/>
          </a:xfrm>
        </p:spPr>
        <p:txBody>
          <a:bodyPr>
            <a:normAutofit fontScale="92500"/>
          </a:bodyPr>
          <a:lstStyle/>
          <a:p>
            <a:r>
              <a:rPr lang="en-US" dirty="0"/>
              <a:t>Expression of the link between Holy Baptism and Confirmation</a:t>
            </a:r>
          </a:p>
          <a:p>
            <a:pPr lvl="1"/>
            <a:r>
              <a:rPr lang="en-US" dirty="0"/>
              <a:t>Call upon the Holy Ghost to lead us away from sin, keep our souls pure, so that we may maintain baptismal innocence; trust in His power as our advocate</a:t>
            </a:r>
          </a:p>
          <a:p>
            <a:r>
              <a:rPr lang="en-US" dirty="0"/>
              <a:t>Strengthen resolve to live out commitment to God</a:t>
            </a:r>
          </a:p>
          <a:p>
            <a:pPr lvl="1"/>
            <a:r>
              <a:rPr lang="en-US" dirty="0"/>
              <a:t>Affirm beliefs as a son or daughter of God; express devotion</a:t>
            </a:r>
          </a:p>
          <a:p>
            <a:r>
              <a:rPr lang="en-US" dirty="0"/>
              <a:t>Prepare for next steps in journey of faith</a:t>
            </a:r>
          </a:p>
          <a:p>
            <a:endParaRPr lang="en-US" dirty="0"/>
          </a:p>
        </p:txBody>
      </p:sp>
      <p:pic>
        <p:nvPicPr>
          <p:cNvPr id="4" name="Picture 3">
            <a:extLst>
              <a:ext uri="{FF2B5EF4-FFF2-40B4-BE49-F238E27FC236}">
                <a16:creationId xmlns:a16="http://schemas.microsoft.com/office/drawing/2014/main" id="{959B29A7-1A59-D5E0-B818-8F42CF3A75D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0259AF84-43F1-974C-5818-F3891CF98D6C}"/>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4B054C73-2E54-CAFE-2F5E-4F6ED0287D0C}"/>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57C88F7-376B-1AA1-3B00-885C4FE5AC0D}"/>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716B3258-9349-58DE-8AE5-FA24E548C67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CF46695-E53F-BD6B-74B3-B244D3DBB033}"/>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935C8F33-3D5C-F8EA-9B80-A8E33D5794D3}"/>
              </a:ext>
            </a:extLst>
          </p:cNvPr>
          <p:cNvPicPr>
            <a:picLocks noChangeAspect="1"/>
          </p:cNvPicPr>
          <p:nvPr/>
        </p:nvPicPr>
        <p:blipFill>
          <a:blip r:embed="rId4"/>
          <a:srcRect r="47211"/>
          <a:stretch/>
        </p:blipFill>
        <p:spPr>
          <a:xfrm>
            <a:off x="7284963" y="2466553"/>
            <a:ext cx="3390125" cy="3657963"/>
          </a:xfrm>
          <a:prstGeom prst="rect">
            <a:avLst/>
          </a:prstGeom>
        </p:spPr>
      </p:pic>
    </p:spTree>
    <p:extLst>
      <p:ext uri="{BB962C8B-B14F-4D97-AF65-F5344CB8AC3E}">
        <p14:creationId xmlns:p14="http://schemas.microsoft.com/office/powerpoint/2010/main" val="540018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12E2A-F857-ACDA-868B-FA4FD556BB9C}"/>
              </a:ext>
            </a:extLst>
          </p:cNvPr>
          <p:cNvSpPr>
            <a:spLocks noGrp="1"/>
          </p:cNvSpPr>
          <p:nvPr>
            <p:ph type="title"/>
          </p:nvPr>
        </p:nvSpPr>
        <p:spPr/>
        <p:txBody>
          <a:bodyPr>
            <a:normAutofit fontScale="90000"/>
          </a:bodyPr>
          <a:lstStyle/>
          <a:p>
            <a:r>
              <a:rPr lang="en-US" dirty="0"/>
              <a:t>What are some symbols of Confirmation? How do they remind us of our Holy Baptism? (1)</a:t>
            </a:r>
          </a:p>
        </p:txBody>
      </p:sp>
      <p:sp>
        <p:nvSpPr>
          <p:cNvPr id="3" name="Content Placeholder 2">
            <a:extLst>
              <a:ext uri="{FF2B5EF4-FFF2-40B4-BE49-F238E27FC236}">
                <a16:creationId xmlns:a16="http://schemas.microsoft.com/office/drawing/2014/main" id="{FF72C9D6-87BE-B183-3F9D-204755B21FA0}"/>
              </a:ext>
            </a:extLst>
          </p:cNvPr>
          <p:cNvSpPr>
            <a:spLocks noGrp="1"/>
          </p:cNvSpPr>
          <p:nvPr>
            <p:ph idx="1"/>
          </p:nvPr>
        </p:nvSpPr>
        <p:spPr>
          <a:xfrm>
            <a:off x="827568" y="2525034"/>
            <a:ext cx="6264348" cy="3652482"/>
          </a:xfrm>
        </p:spPr>
        <p:txBody>
          <a:bodyPr>
            <a:normAutofit lnSpcReduction="10000"/>
          </a:bodyPr>
          <a:lstStyle/>
          <a:p>
            <a:r>
              <a:rPr lang="en-US" sz="2800" dirty="0"/>
              <a:t>Dove: symbol of the Holy Spirit/peace</a:t>
            </a:r>
          </a:p>
          <a:p>
            <a:pPr lvl="1"/>
            <a:r>
              <a:rPr lang="en-US" sz="2800" dirty="0"/>
              <a:t>The Holy Spirit brings peace with His loving Presence, first received at Holy  Baptism</a:t>
            </a:r>
          </a:p>
          <a:p>
            <a:r>
              <a:rPr lang="en-US" sz="2800" dirty="0"/>
              <a:t>Candle: reminder of Holy Baptism</a:t>
            </a:r>
          </a:p>
          <a:p>
            <a:pPr lvl="1"/>
            <a:r>
              <a:rPr lang="en-US" sz="2800" dirty="0"/>
              <a:t>We are called to use the Gifts received at Confirmation to shine the light of God’s love in the world</a:t>
            </a:r>
          </a:p>
        </p:txBody>
      </p:sp>
      <p:pic>
        <p:nvPicPr>
          <p:cNvPr id="4" name="Picture 3">
            <a:extLst>
              <a:ext uri="{FF2B5EF4-FFF2-40B4-BE49-F238E27FC236}">
                <a16:creationId xmlns:a16="http://schemas.microsoft.com/office/drawing/2014/main" id="{E9CEB8D6-EB99-7CB9-2457-D979C561E88F}"/>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3CB5E67F-7D7D-30FC-47CF-1598C79E72CD}"/>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56847EFB-687D-5797-26EB-A1361BB0686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C807C37-DC23-C5AF-23FD-3D3F1785141B}"/>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712AC95B-F43A-9321-DCA2-FC51B8FBAC6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42FB01D-8787-5DDD-5E9F-7F3FD5B98A8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3BC5EC9C-49B9-A64C-354A-24A6020CF61D}"/>
              </a:ext>
            </a:extLst>
          </p:cNvPr>
          <p:cNvPicPr>
            <a:picLocks noChangeAspect="1"/>
          </p:cNvPicPr>
          <p:nvPr/>
        </p:nvPicPr>
        <p:blipFill>
          <a:blip r:embed="rId4"/>
          <a:stretch>
            <a:fillRect/>
          </a:stretch>
        </p:blipFill>
        <p:spPr>
          <a:xfrm>
            <a:off x="7806945" y="2537860"/>
            <a:ext cx="2674106" cy="3535041"/>
          </a:xfrm>
          <a:prstGeom prst="rect">
            <a:avLst/>
          </a:prstGeom>
        </p:spPr>
      </p:pic>
    </p:spTree>
    <p:extLst>
      <p:ext uri="{BB962C8B-B14F-4D97-AF65-F5344CB8AC3E}">
        <p14:creationId xmlns:p14="http://schemas.microsoft.com/office/powerpoint/2010/main" val="396570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B934-FFED-A664-CEFB-E2A7F87C3B21}"/>
              </a:ext>
            </a:extLst>
          </p:cNvPr>
          <p:cNvSpPr>
            <a:spLocks noGrp="1"/>
          </p:cNvSpPr>
          <p:nvPr>
            <p:ph type="title"/>
          </p:nvPr>
        </p:nvSpPr>
        <p:spPr/>
        <p:txBody>
          <a:bodyPr>
            <a:normAutofit fontScale="90000"/>
          </a:bodyPr>
          <a:lstStyle/>
          <a:p>
            <a:r>
              <a:rPr lang="en-US" dirty="0"/>
              <a:t>What are some symbols of Confirmation? How do they remind us of our Holy Baptism? (2)</a:t>
            </a:r>
          </a:p>
        </p:txBody>
      </p:sp>
      <p:sp>
        <p:nvSpPr>
          <p:cNvPr id="3" name="Content Placeholder 2">
            <a:extLst>
              <a:ext uri="{FF2B5EF4-FFF2-40B4-BE49-F238E27FC236}">
                <a16:creationId xmlns:a16="http://schemas.microsoft.com/office/drawing/2014/main" id="{F1AADF36-1B01-6946-0EC7-32B21B46C1D6}"/>
              </a:ext>
            </a:extLst>
          </p:cNvPr>
          <p:cNvSpPr>
            <a:spLocks noGrp="1"/>
          </p:cNvSpPr>
          <p:nvPr>
            <p:ph idx="1"/>
          </p:nvPr>
        </p:nvSpPr>
        <p:spPr>
          <a:xfrm>
            <a:off x="1050853" y="2556931"/>
            <a:ext cx="5488170" cy="3641849"/>
          </a:xfrm>
        </p:spPr>
        <p:txBody>
          <a:bodyPr>
            <a:normAutofit lnSpcReduction="10000"/>
          </a:bodyPr>
          <a:lstStyle/>
          <a:p>
            <a:r>
              <a:rPr lang="en-US" dirty="0"/>
              <a:t>Flames/color red</a:t>
            </a:r>
          </a:p>
          <a:p>
            <a:pPr lvl="1"/>
            <a:r>
              <a:rPr lang="en-US" sz="2400" dirty="0"/>
              <a:t>The Holy Spirit brought the holy fire of God’s love to the apostles, enkindling in their hearts a deeper passion for their Faith, so that they would have the zeal needed to convert people</a:t>
            </a:r>
          </a:p>
          <a:p>
            <a:pPr lvl="1"/>
            <a:r>
              <a:rPr lang="en-US" sz="2400" dirty="0"/>
              <a:t>Red is the color of the Holy Spirit, and God’s love</a:t>
            </a:r>
          </a:p>
          <a:p>
            <a:endParaRPr lang="en-US" dirty="0"/>
          </a:p>
        </p:txBody>
      </p:sp>
      <p:pic>
        <p:nvPicPr>
          <p:cNvPr id="4" name="Picture 3">
            <a:extLst>
              <a:ext uri="{FF2B5EF4-FFF2-40B4-BE49-F238E27FC236}">
                <a16:creationId xmlns:a16="http://schemas.microsoft.com/office/drawing/2014/main" id="{7CCBD16C-6318-E321-8183-0A4869C35B2A}"/>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D7DCAC38-7D0A-C3E8-8571-01ACFB932D3C}"/>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B435DD64-8326-0185-7A04-0AB6FC76CA76}"/>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2C6052B-BD96-DBAA-BB88-68C11F7DB57A}"/>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BFD9DF52-5495-1A84-96EF-0001540F67D3}"/>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8D1629D-8277-2CD6-C2B0-528F73C79CC7}"/>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DECDBA90-9016-0D69-83CD-0C0B737FEC69}"/>
              </a:ext>
            </a:extLst>
          </p:cNvPr>
          <p:cNvPicPr>
            <a:picLocks noChangeAspect="1"/>
          </p:cNvPicPr>
          <p:nvPr/>
        </p:nvPicPr>
        <p:blipFill>
          <a:blip r:embed="rId4"/>
          <a:stretch>
            <a:fillRect/>
          </a:stretch>
        </p:blipFill>
        <p:spPr>
          <a:xfrm>
            <a:off x="6613505" y="2495799"/>
            <a:ext cx="4617964" cy="3636192"/>
          </a:xfrm>
          <a:prstGeom prst="rect">
            <a:avLst/>
          </a:prstGeom>
        </p:spPr>
      </p:pic>
    </p:spTree>
    <p:extLst>
      <p:ext uri="{BB962C8B-B14F-4D97-AF65-F5344CB8AC3E}">
        <p14:creationId xmlns:p14="http://schemas.microsoft.com/office/powerpoint/2010/main" val="4186144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504-E4C5-9C9D-072B-43824765A5AF}"/>
              </a:ext>
            </a:extLst>
          </p:cNvPr>
          <p:cNvSpPr>
            <a:spLocks noGrp="1"/>
          </p:cNvSpPr>
          <p:nvPr>
            <p:ph type="title"/>
          </p:nvPr>
        </p:nvSpPr>
        <p:spPr/>
        <p:txBody>
          <a:bodyPr>
            <a:normAutofit fontScale="90000"/>
          </a:bodyPr>
          <a:lstStyle/>
          <a:p>
            <a:r>
              <a:rPr lang="en-US" dirty="0"/>
              <a:t>What is the form and the matter of Confirmation?</a:t>
            </a:r>
          </a:p>
        </p:txBody>
      </p:sp>
      <p:sp>
        <p:nvSpPr>
          <p:cNvPr id="3" name="Content Placeholder 2">
            <a:extLst>
              <a:ext uri="{FF2B5EF4-FFF2-40B4-BE49-F238E27FC236}">
                <a16:creationId xmlns:a16="http://schemas.microsoft.com/office/drawing/2014/main" id="{A3EEC52D-E3BD-98A4-3670-CF93767B275B}"/>
              </a:ext>
            </a:extLst>
          </p:cNvPr>
          <p:cNvSpPr>
            <a:spLocks noGrp="1"/>
          </p:cNvSpPr>
          <p:nvPr>
            <p:ph idx="1"/>
          </p:nvPr>
        </p:nvSpPr>
        <p:spPr>
          <a:xfrm>
            <a:off x="827568" y="2540982"/>
            <a:ext cx="6902302" cy="3668431"/>
          </a:xfrm>
        </p:spPr>
        <p:txBody>
          <a:bodyPr>
            <a:normAutofit fontScale="92500" lnSpcReduction="10000"/>
          </a:bodyPr>
          <a:lstStyle/>
          <a:p>
            <a:r>
              <a:rPr lang="en-US" dirty="0"/>
              <a:t>Form and matter are not merely symbolic; confer God’s grace</a:t>
            </a:r>
          </a:p>
          <a:p>
            <a:r>
              <a:rPr lang="en-US" dirty="0"/>
              <a:t>Form: The words spoken by the celebrant (minister performing the sacrament)</a:t>
            </a:r>
          </a:p>
          <a:p>
            <a:pPr lvl="1"/>
            <a:r>
              <a:rPr lang="en-US" dirty="0"/>
              <a:t>“Be sealed with the Gifts of the Holy Spirit.”</a:t>
            </a:r>
          </a:p>
          <a:p>
            <a:r>
              <a:rPr lang="en-US" dirty="0"/>
              <a:t>Matter: Sacred chrism oil</a:t>
            </a:r>
          </a:p>
          <a:p>
            <a:pPr lvl="2"/>
            <a:r>
              <a:rPr lang="en-US" dirty="0"/>
              <a:t>Blessed at Chrism Mass (priests renew promises)</a:t>
            </a:r>
          </a:p>
          <a:p>
            <a:pPr lvl="2"/>
            <a:r>
              <a:rPr lang="en-US" dirty="0"/>
              <a:t>Holy oil is used for anointing (setting apart something/someone for God’s service)</a:t>
            </a:r>
          </a:p>
          <a:p>
            <a:pPr lvl="2"/>
            <a:r>
              <a:rPr lang="en-US" dirty="0"/>
              <a:t>Christ is the “Anointed One,” consecrated to God the Father</a:t>
            </a:r>
          </a:p>
        </p:txBody>
      </p:sp>
      <p:pic>
        <p:nvPicPr>
          <p:cNvPr id="4" name="Picture 3">
            <a:extLst>
              <a:ext uri="{FF2B5EF4-FFF2-40B4-BE49-F238E27FC236}">
                <a16:creationId xmlns:a16="http://schemas.microsoft.com/office/drawing/2014/main" id="{1837C69D-F330-3C0F-9460-282E4F865523}"/>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6EA4657D-9B83-37F8-E625-161F48F83104}"/>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FA5DAA4C-D822-6F37-2E5A-98B68CDDEF09}"/>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40532D2-AC02-9059-A85B-257C621A0A6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9" name="Picture 4" descr="Image result for veni creator spiritus chant notation">
            <a:extLst>
              <a:ext uri="{FF2B5EF4-FFF2-40B4-BE49-F238E27FC236}">
                <a16:creationId xmlns:a16="http://schemas.microsoft.com/office/drawing/2014/main" id="{9712FC6B-E210-A147-56A6-6714C3C5EB1C}"/>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7655DD9-537E-5409-7ED2-7B54D4125D9B}"/>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CBD1A691-706B-47F0-516B-F490455B5ABD}"/>
              </a:ext>
            </a:extLst>
          </p:cNvPr>
          <p:cNvPicPr>
            <a:picLocks noChangeAspect="1"/>
          </p:cNvPicPr>
          <p:nvPr/>
        </p:nvPicPr>
        <p:blipFill>
          <a:blip r:embed="rId4"/>
          <a:stretch>
            <a:fillRect/>
          </a:stretch>
        </p:blipFill>
        <p:spPr>
          <a:xfrm>
            <a:off x="7729870" y="2470207"/>
            <a:ext cx="3741870" cy="3589868"/>
          </a:xfrm>
          <a:prstGeom prst="rect">
            <a:avLst/>
          </a:prstGeom>
        </p:spPr>
      </p:pic>
    </p:spTree>
    <p:extLst>
      <p:ext uri="{BB962C8B-B14F-4D97-AF65-F5344CB8AC3E}">
        <p14:creationId xmlns:p14="http://schemas.microsoft.com/office/powerpoint/2010/main" val="349387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C949-F981-4701-6082-8D661E2781CD}"/>
              </a:ext>
            </a:extLst>
          </p:cNvPr>
          <p:cNvSpPr>
            <a:spLocks noGrp="1"/>
          </p:cNvSpPr>
          <p:nvPr>
            <p:ph type="title"/>
          </p:nvPr>
        </p:nvSpPr>
        <p:spPr/>
        <p:txBody>
          <a:bodyPr>
            <a:normAutofit fontScale="90000"/>
          </a:bodyPr>
          <a:lstStyle/>
          <a:p>
            <a:r>
              <a:rPr lang="en-US" dirty="0"/>
              <a:t>Who is the ordinary minister of Confirmation?</a:t>
            </a:r>
          </a:p>
        </p:txBody>
      </p:sp>
      <p:sp>
        <p:nvSpPr>
          <p:cNvPr id="3" name="Content Placeholder 2">
            <a:extLst>
              <a:ext uri="{FF2B5EF4-FFF2-40B4-BE49-F238E27FC236}">
                <a16:creationId xmlns:a16="http://schemas.microsoft.com/office/drawing/2014/main" id="{E2A0D539-B2BE-0E58-0380-17F3C6CD53E6}"/>
              </a:ext>
            </a:extLst>
          </p:cNvPr>
          <p:cNvSpPr>
            <a:spLocks noGrp="1"/>
          </p:cNvSpPr>
          <p:nvPr>
            <p:ph idx="1"/>
          </p:nvPr>
        </p:nvSpPr>
        <p:spPr>
          <a:xfrm>
            <a:off x="1295401" y="2556932"/>
            <a:ext cx="6094227" cy="3227180"/>
          </a:xfrm>
        </p:spPr>
        <p:txBody>
          <a:bodyPr/>
          <a:lstStyle/>
          <a:p>
            <a:r>
              <a:rPr lang="en-US" dirty="0"/>
              <a:t>The bishop</a:t>
            </a:r>
          </a:p>
          <a:p>
            <a:pPr lvl="1"/>
            <a:r>
              <a:rPr lang="en-US" dirty="0"/>
              <a:t>Bishop has the fullness of the sacrament of Holy Orders (ordains priests); is successor to the apostles</a:t>
            </a:r>
          </a:p>
          <a:p>
            <a:pPr lvl="1"/>
            <a:r>
              <a:rPr lang="en-US" dirty="0"/>
              <a:t>As spiritual father of diocese, is sending forth new soldiers for Christ to carry on Jesus’ mission in his flock</a:t>
            </a:r>
          </a:p>
          <a:p>
            <a:pPr lvl="2"/>
            <a:r>
              <a:rPr lang="en-US" dirty="0"/>
              <a:t>In special cases, bishop may grant faculty to priest to administer sacrament of Confirmation</a:t>
            </a:r>
          </a:p>
          <a:p>
            <a:endParaRPr lang="en-US" dirty="0"/>
          </a:p>
        </p:txBody>
      </p:sp>
      <p:pic>
        <p:nvPicPr>
          <p:cNvPr id="4" name="Picture 3">
            <a:extLst>
              <a:ext uri="{FF2B5EF4-FFF2-40B4-BE49-F238E27FC236}">
                <a16:creationId xmlns:a16="http://schemas.microsoft.com/office/drawing/2014/main" id="{B804522B-04FB-AE0C-369F-C11F017E0356}"/>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475603ED-BFA6-BF1D-30EA-0551ACFE6A0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F81026F5-D51A-CCA1-9B0E-3C61509B66D6}"/>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B98879D-0B80-749F-5F1B-70623A6FDC2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A49C6B07-F99B-B693-14B0-10896B77D2D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F038D37-7C65-087A-14C9-A6DCBDA7E5C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019838B2-49A4-73F1-243D-639B17448C07}"/>
              </a:ext>
            </a:extLst>
          </p:cNvPr>
          <p:cNvPicPr>
            <a:picLocks noChangeAspect="1"/>
          </p:cNvPicPr>
          <p:nvPr/>
        </p:nvPicPr>
        <p:blipFill>
          <a:blip r:embed="rId4"/>
          <a:stretch>
            <a:fillRect/>
          </a:stretch>
        </p:blipFill>
        <p:spPr>
          <a:xfrm>
            <a:off x="7487312" y="2556932"/>
            <a:ext cx="3743325" cy="3318936"/>
          </a:xfrm>
          <a:prstGeom prst="rect">
            <a:avLst/>
          </a:prstGeom>
        </p:spPr>
      </p:pic>
    </p:spTree>
    <p:extLst>
      <p:ext uri="{BB962C8B-B14F-4D97-AF65-F5344CB8AC3E}">
        <p14:creationId xmlns:p14="http://schemas.microsoft.com/office/powerpoint/2010/main" val="810793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17E0-A0CD-626F-EAAA-97DEF199CA5A}"/>
              </a:ext>
            </a:extLst>
          </p:cNvPr>
          <p:cNvSpPr>
            <a:spLocks noGrp="1"/>
          </p:cNvSpPr>
          <p:nvPr>
            <p:ph type="title"/>
          </p:nvPr>
        </p:nvSpPr>
        <p:spPr/>
        <p:txBody>
          <a:bodyPr>
            <a:normAutofit fontScale="90000"/>
          </a:bodyPr>
          <a:lstStyle/>
          <a:p>
            <a:r>
              <a:rPr lang="en-US" dirty="0"/>
              <a:t>What is the order of the ritual Mass of Confirmation in the Roman Rite? (1)</a:t>
            </a:r>
          </a:p>
        </p:txBody>
      </p:sp>
      <p:sp>
        <p:nvSpPr>
          <p:cNvPr id="3" name="Content Placeholder 2">
            <a:extLst>
              <a:ext uri="{FF2B5EF4-FFF2-40B4-BE49-F238E27FC236}">
                <a16:creationId xmlns:a16="http://schemas.microsoft.com/office/drawing/2014/main" id="{E32CE033-ED41-B44D-6B1D-9FC92301F49D}"/>
              </a:ext>
            </a:extLst>
          </p:cNvPr>
          <p:cNvSpPr>
            <a:spLocks noGrp="1"/>
          </p:cNvSpPr>
          <p:nvPr>
            <p:ph idx="1"/>
          </p:nvPr>
        </p:nvSpPr>
        <p:spPr>
          <a:xfrm>
            <a:off x="712381" y="2556932"/>
            <a:ext cx="6331401" cy="3515969"/>
          </a:xfrm>
        </p:spPr>
        <p:txBody>
          <a:bodyPr>
            <a:normAutofit lnSpcReduction="10000"/>
          </a:bodyPr>
          <a:lstStyle/>
          <a:p>
            <a:r>
              <a:rPr lang="en-US" dirty="0"/>
              <a:t>Greeting; Confiteor; Kyrie; Collect; Gloria</a:t>
            </a:r>
          </a:p>
          <a:p>
            <a:r>
              <a:rPr lang="en-US" dirty="0"/>
              <a:t>Liturgy of the Word</a:t>
            </a:r>
          </a:p>
          <a:p>
            <a:pPr lvl="1"/>
            <a:r>
              <a:rPr lang="en-US" dirty="0"/>
              <a:t>First Reading; Second Reading; Gospel; sermon, Creed</a:t>
            </a:r>
          </a:p>
          <a:p>
            <a:r>
              <a:rPr lang="en-US" dirty="0"/>
              <a:t>Renewal of baptismal promises</a:t>
            </a:r>
          </a:p>
          <a:p>
            <a:r>
              <a:rPr lang="en-US" dirty="0"/>
              <a:t>Presentation of the candidates</a:t>
            </a:r>
          </a:p>
          <a:p>
            <a:r>
              <a:rPr lang="en-US" dirty="0"/>
              <a:t>Laying on of hands</a:t>
            </a:r>
          </a:p>
          <a:p>
            <a:r>
              <a:rPr lang="en-US" dirty="0"/>
              <a:t>Anointing of the candidates</a:t>
            </a:r>
          </a:p>
        </p:txBody>
      </p:sp>
      <p:pic>
        <p:nvPicPr>
          <p:cNvPr id="4" name="Picture 3">
            <a:extLst>
              <a:ext uri="{FF2B5EF4-FFF2-40B4-BE49-F238E27FC236}">
                <a16:creationId xmlns:a16="http://schemas.microsoft.com/office/drawing/2014/main" id="{A8CD81B6-7E1E-83D4-B9CF-E99CF4263F2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F6FDC359-381C-5BF1-FC1B-1C8145C7881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727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8CAA96CE-598D-1AE5-3CCF-2219FC49048C}"/>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244BE59-D1F7-7457-8969-EA8BDCCC0E1B}"/>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7E6FDB4A-ABB6-DEBE-3AB9-954E85B0FBCE}"/>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D89A32B-BEDB-C038-9221-84C884C9AEE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865E5A4E-53F5-AEFA-0EED-D5E185830A45}"/>
              </a:ext>
            </a:extLst>
          </p:cNvPr>
          <p:cNvPicPr>
            <a:picLocks noChangeAspect="1"/>
          </p:cNvPicPr>
          <p:nvPr/>
        </p:nvPicPr>
        <p:blipFill>
          <a:blip r:embed="rId4"/>
          <a:stretch>
            <a:fillRect/>
          </a:stretch>
        </p:blipFill>
        <p:spPr>
          <a:xfrm>
            <a:off x="7075681" y="2621648"/>
            <a:ext cx="4520895" cy="3438427"/>
          </a:xfrm>
          <a:prstGeom prst="rect">
            <a:avLst/>
          </a:prstGeom>
        </p:spPr>
      </p:pic>
    </p:spTree>
    <p:extLst>
      <p:ext uri="{BB962C8B-B14F-4D97-AF65-F5344CB8AC3E}">
        <p14:creationId xmlns:p14="http://schemas.microsoft.com/office/powerpoint/2010/main" val="303906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9E4F-6EDF-C549-55AD-EDB7149E2ADE}"/>
              </a:ext>
            </a:extLst>
          </p:cNvPr>
          <p:cNvSpPr>
            <a:spLocks noGrp="1"/>
          </p:cNvSpPr>
          <p:nvPr>
            <p:ph type="title"/>
          </p:nvPr>
        </p:nvSpPr>
        <p:spPr/>
        <p:txBody>
          <a:bodyPr>
            <a:normAutofit fontScale="90000"/>
          </a:bodyPr>
          <a:lstStyle/>
          <a:p>
            <a:r>
              <a:rPr lang="en-US" dirty="0"/>
              <a:t>What is the order of the ritual Mass of Confirmation in the Roman Rite? (2)</a:t>
            </a:r>
          </a:p>
        </p:txBody>
      </p:sp>
      <p:sp>
        <p:nvSpPr>
          <p:cNvPr id="3" name="Content Placeholder 2">
            <a:extLst>
              <a:ext uri="{FF2B5EF4-FFF2-40B4-BE49-F238E27FC236}">
                <a16:creationId xmlns:a16="http://schemas.microsoft.com/office/drawing/2014/main" id="{F6679919-0FB9-8C25-50F9-81AC040CB446}"/>
              </a:ext>
            </a:extLst>
          </p:cNvPr>
          <p:cNvSpPr>
            <a:spLocks noGrp="1"/>
          </p:cNvSpPr>
          <p:nvPr>
            <p:ph idx="1"/>
          </p:nvPr>
        </p:nvSpPr>
        <p:spPr>
          <a:xfrm>
            <a:off x="901997" y="2648688"/>
            <a:ext cx="6253715" cy="3227180"/>
          </a:xfrm>
        </p:spPr>
        <p:txBody>
          <a:bodyPr/>
          <a:lstStyle/>
          <a:p>
            <a:r>
              <a:rPr lang="en-US" dirty="0"/>
              <a:t>Offertory; Canon</a:t>
            </a:r>
          </a:p>
          <a:p>
            <a:r>
              <a:rPr lang="en-US" dirty="0"/>
              <a:t>Consecration of the Host, consecration of the wine</a:t>
            </a:r>
          </a:p>
          <a:p>
            <a:r>
              <a:rPr lang="en-US" dirty="0"/>
              <a:t>Holy Communion</a:t>
            </a:r>
          </a:p>
          <a:p>
            <a:r>
              <a:rPr lang="en-US" dirty="0"/>
              <a:t>Ablutions</a:t>
            </a:r>
          </a:p>
          <a:p>
            <a:r>
              <a:rPr lang="en-US" dirty="0"/>
              <a:t>Solemn blessing and dismissal</a:t>
            </a:r>
          </a:p>
          <a:p>
            <a:endParaRPr lang="en-US" dirty="0"/>
          </a:p>
        </p:txBody>
      </p:sp>
      <p:pic>
        <p:nvPicPr>
          <p:cNvPr id="4" name="Picture 3">
            <a:extLst>
              <a:ext uri="{FF2B5EF4-FFF2-40B4-BE49-F238E27FC236}">
                <a16:creationId xmlns:a16="http://schemas.microsoft.com/office/drawing/2014/main" id="{208897B4-6BFA-3EF5-27E9-0A376F4A29AD}"/>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1DA10513-4616-DFAF-32A6-DDD693F0B41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5"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EED9A826-5617-6EA0-2C1E-FB46362B900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1CAB6A5-896D-D96E-7C98-9E0A5ECEA16D}"/>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48263B43-D543-6B5C-F01E-90E93C77676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5C73F82-A479-8D17-F763-50EE71AE3651}"/>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6626DFFB-92CF-C3CD-3241-85AD90CAC2CE}"/>
              </a:ext>
            </a:extLst>
          </p:cNvPr>
          <p:cNvPicPr>
            <a:picLocks noChangeAspect="1"/>
          </p:cNvPicPr>
          <p:nvPr/>
        </p:nvPicPr>
        <p:blipFill>
          <a:blip r:embed="rId4"/>
          <a:stretch>
            <a:fillRect/>
          </a:stretch>
        </p:blipFill>
        <p:spPr>
          <a:xfrm>
            <a:off x="6943723" y="2483033"/>
            <a:ext cx="4346280" cy="3405662"/>
          </a:xfrm>
          <a:prstGeom prst="rect">
            <a:avLst/>
          </a:prstGeom>
        </p:spPr>
      </p:pic>
    </p:spTree>
    <p:extLst>
      <p:ext uri="{BB962C8B-B14F-4D97-AF65-F5344CB8AC3E}">
        <p14:creationId xmlns:p14="http://schemas.microsoft.com/office/powerpoint/2010/main" val="3914187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3F611-19FE-CDBC-648B-F12CDB50A9DC}"/>
              </a:ext>
            </a:extLst>
          </p:cNvPr>
          <p:cNvSpPr>
            <a:spLocks noGrp="1"/>
          </p:cNvSpPr>
          <p:nvPr>
            <p:ph type="title"/>
          </p:nvPr>
        </p:nvSpPr>
        <p:spPr/>
        <p:txBody>
          <a:bodyPr>
            <a:normAutofit fontScale="90000"/>
          </a:bodyPr>
          <a:lstStyle/>
          <a:p>
            <a:r>
              <a:rPr lang="en-US" dirty="0"/>
              <a:t>How does the traditional rite of Confirmation differ from the modern rite?</a:t>
            </a:r>
          </a:p>
        </p:txBody>
      </p:sp>
      <p:sp>
        <p:nvSpPr>
          <p:cNvPr id="3" name="Content Placeholder 2">
            <a:extLst>
              <a:ext uri="{FF2B5EF4-FFF2-40B4-BE49-F238E27FC236}">
                <a16:creationId xmlns:a16="http://schemas.microsoft.com/office/drawing/2014/main" id="{78D2D79C-DCDF-1532-015C-71406DBFD316}"/>
              </a:ext>
            </a:extLst>
          </p:cNvPr>
          <p:cNvSpPr>
            <a:spLocks noGrp="1"/>
          </p:cNvSpPr>
          <p:nvPr>
            <p:ph idx="1"/>
          </p:nvPr>
        </p:nvSpPr>
        <p:spPr>
          <a:xfrm>
            <a:off x="754912" y="2556931"/>
            <a:ext cx="7038753" cy="3748176"/>
          </a:xfrm>
        </p:spPr>
        <p:txBody>
          <a:bodyPr>
            <a:normAutofit fontScale="92500" lnSpcReduction="10000"/>
          </a:bodyPr>
          <a:lstStyle/>
          <a:p>
            <a:r>
              <a:rPr lang="en-US" dirty="0"/>
              <a:t>Traditional rite</a:t>
            </a:r>
          </a:p>
          <a:p>
            <a:pPr lvl="1"/>
            <a:r>
              <a:rPr lang="en-US" dirty="0" err="1"/>
              <a:t>Colée</a:t>
            </a:r>
            <a:r>
              <a:rPr lang="en-US" dirty="0"/>
              <a:t>: blow to the cheek; at Holy Baptism, receive breath of life; now, must have fortitude to bring others to life in Christ, leading them to the Church through courageous witness </a:t>
            </a:r>
          </a:p>
          <a:p>
            <a:pPr lvl="2"/>
            <a:r>
              <a:rPr lang="en-US" dirty="0"/>
              <a:t>Mirrors dubbing ritual of knights; last “insult” one will receive; from then on, will bravely defend the Church as a soldier of Christ</a:t>
            </a:r>
          </a:p>
          <a:p>
            <a:pPr lvl="2"/>
            <a:r>
              <a:rPr lang="en-US" dirty="0"/>
              <a:t>Reminder to live with honor, suffer for Christ, like the apostles</a:t>
            </a:r>
          </a:p>
          <a:p>
            <a:r>
              <a:rPr lang="en-US" dirty="0"/>
              <a:t>Modern rite</a:t>
            </a:r>
          </a:p>
          <a:p>
            <a:pPr lvl="1"/>
            <a:r>
              <a:rPr lang="en-US" dirty="0"/>
              <a:t>1971: Blow to the cheek omitted from ritual</a:t>
            </a:r>
          </a:p>
          <a:p>
            <a:pPr lvl="2"/>
            <a:r>
              <a:rPr lang="en-US" dirty="0"/>
              <a:t>Sometimes is still included; may be a light tap</a:t>
            </a:r>
          </a:p>
          <a:p>
            <a:endParaRPr lang="en-US" dirty="0"/>
          </a:p>
          <a:p>
            <a:endParaRPr lang="en-US" dirty="0"/>
          </a:p>
        </p:txBody>
      </p:sp>
      <p:pic>
        <p:nvPicPr>
          <p:cNvPr id="4" name="Picture 3">
            <a:extLst>
              <a:ext uri="{FF2B5EF4-FFF2-40B4-BE49-F238E27FC236}">
                <a16:creationId xmlns:a16="http://schemas.microsoft.com/office/drawing/2014/main" id="{40D55660-9A95-00A7-0479-9E7078579FCD}"/>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57789E3A-2004-0BEA-FC1B-978DE061A9B6}"/>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CA455FB2-3150-1D29-302F-184BBCB12E7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542321D-0F9A-EA3F-B909-BDB336B73FB4}"/>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BA3902D1-3DFC-1D12-2C10-A09A4919253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6FF86F4-3FC2-AD50-EB72-3332D5E9DB8E}"/>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A0925DBC-9FFD-0966-65E9-E4173E86F59B}"/>
              </a:ext>
            </a:extLst>
          </p:cNvPr>
          <p:cNvPicPr>
            <a:picLocks noChangeAspect="1"/>
          </p:cNvPicPr>
          <p:nvPr/>
        </p:nvPicPr>
        <p:blipFill>
          <a:blip r:embed="rId4"/>
          <a:stretch>
            <a:fillRect/>
          </a:stretch>
        </p:blipFill>
        <p:spPr>
          <a:xfrm>
            <a:off x="7839737" y="2556931"/>
            <a:ext cx="3597351" cy="3407934"/>
          </a:xfrm>
          <a:prstGeom prst="rect">
            <a:avLst/>
          </a:prstGeom>
        </p:spPr>
      </p:pic>
    </p:spTree>
    <p:extLst>
      <p:ext uri="{BB962C8B-B14F-4D97-AF65-F5344CB8AC3E}">
        <p14:creationId xmlns:p14="http://schemas.microsoft.com/office/powerpoint/2010/main" val="3885288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532B-15F1-5436-4596-8E455508F92C}"/>
              </a:ext>
            </a:extLst>
          </p:cNvPr>
          <p:cNvSpPr>
            <a:spLocks noGrp="1"/>
          </p:cNvSpPr>
          <p:nvPr>
            <p:ph type="title"/>
          </p:nvPr>
        </p:nvSpPr>
        <p:spPr/>
        <p:txBody>
          <a:bodyPr>
            <a:normAutofit fontScale="90000"/>
          </a:bodyPr>
          <a:lstStyle/>
          <a:p>
            <a:r>
              <a:rPr lang="en-US" dirty="0"/>
              <a:t>What practices should we engage in to prepare for Confirmation? How may we renew the graces of Confirmation? (1)</a:t>
            </a:r>
          </a:p>
        </p:txBody>
      </p:sp>
      <p:sp>
        <p:nvSpPr>
          <p:cNvPr id="3" name="Content Placeholder 2">
            <a:extLst>
              <a:ext uri="{FF2B5EF4-FFF2-40B4-BE49-F238E27FC236}">
                <a16:creationId xmlns:a16="http://schemas.microsoft.com/office/drawing/2014/main" id="{91C86350-1148-1E50-0389-8FF7EBC4165D}"/>
              </a:ext>
            </a:extLst>
          </p:cNvPr>
          <p:cNvSpPr>
            <a:spLocks noGrp="1"/>
          </p:cNvSpPr>
          <p:nvPr>
            <p:ph idx="1"/>
          </p:nvPr>
        </p:nvSpPr>
        <p:spPr>
          <a:xfrm>
            <a:off x="944527" y="2673890"/>
            <a:ext cx="6434469" cy="3318936"/>
          </a:xfrm>
        </p:spPr>
        <p:txBody>
          <a:bodyPr>
            <a:normAutofit fontScale="92500" lnSpcReduction="20000"/>
          </a:bodyPr>
          <a:lstStyle/>
          <a:p>
            <a:r>
              <a:rPr lang="en-US" dirty="0"/>
              <a:t>Go to Confession</a:t>
            </a:r>
          </a:p>
          <a:p>
            <a:pPr lvl="1"/>
            <a:r>
              <a:rPr lang="en-US" dirty="0"/>
              <a:t>Be in right disposition to receive sacrament</a:t>
            </a:r>
          </a:p>
          <a:p>
            <a:pPr lvl="1"/>
            <a:r>
              <a:rPr lang="en-US" dirty="0"/>
              <a:t>Be in a state of grace to renew all of God’s graces from the sacraments</a:t>
            </a:r>
          </a:p>
          <a:p>
            <a:r>
              <a:rPr lang="en-US" dirty="0"/>
              <a:t>Regularly pray to use the Gifts of the Holy Spirit to glorify God</a:t>
            </a:r>
          </a:p>
          <a:p>
            <a:r>
              <a:rPr lang="en-US" dirty="0"/>
              <a:t>Pray for your patron saint’s intercession</a:t>
            </a:r>
          </a:p>
          <a:p>
            <a:pPr lvl="1"/>
            <a:r>
              <a:rPr lang="en-US" dirty="0"/>
              <a:t>Pray for all those preparing for the sacrament of Confirmation, and ask for the graces of this sacrament to be renewed in all who have been confirmed already</a:t>
            </a:r>
          </a:p>
        </p:txBody>
      </p:sp>
      <p:pic>
        <p:nvPicPr>
          <p:cNvPr id="4" name="Picture 3">
            <a:extLst>
              <a:ext uri="{FF2B5EF4-FFF2-40B4-BE49-F238E27FC236}">
                <a16:creationId xmlns:a16="http://schemas.microsoft.com/office/drawing/2014/main" id="{0716D904-96D5-92D1-942F-538197B68990}"/>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6EA77B98-CD12-F5B0-CFA5-585E69B0D28E}"/>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CF17313F-2C0E-9AE9-0128-44A2AC786CD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D8FDF22-6FB0-980C-8311-E954AD597D6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BEC389FC-F29B-98C5-DBAA-F672C350F02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FC94E22-5D4E-E87A-0FC0-DE2B6549659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43E4ACD2-4E05-70A3-0AA6-8DB0198354F0}"/>
              </a:ext>
            </a:extLst>
          </p:cNvPr>
          <p:cNvPicPr>
            <a:picLocks noChangeAspect="1"/>
          </p:cNvPicPr>
          <p:nvPr/>
        </p:nvPicPr>
        <p:blipFill>
          <a:blip r:embed="rId4"/>
          <a:stretch>
            <a:fillRect/>
          </a:stretch>
        </p:blipFill>
        <p:spPr>
          <a:xfrm>
            <a:off x="7378995" y="2593813"/>
            <a:ext cx="4141013" cy="3479087"/>
          </a:xfrm>
          <a:prstGeom prst="rect">
            <a:avLst/>
          </a:prstGeom>
        </p:spPr>
      </p:pic>
    </p:spTree>
    <p:extLst>
      <p:ext uri="{BB962C8B-B14F-4D97-AF65-F5344CB8AC3E}">
        <p14:creationId xmlns:p14="http://schemas.microsoft.com/office/powerpoint/2010/main" val="1114044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FEC26-E4A6-6714-F6F0-564DC7953B5C}"/>
              </a:ext>
            </a:extLst>
          </p:cNvPr>
          <p:cNvSpPr>
            <a:spLocks noGrp="1"/>
          </p:cNvSpPr>
          <p:nvPr>
            <p:ph type="title"/>
          </p:nvPr>
        </p:nvSpPr>
        <p:spPr/>
        <p:txBody>
          <a:bodyPr>
            <a:normAutofit fontScale="90000"/>
          </a:bodyPr>
          <a:lstStyle/>
          <a:p>
            <a:r>
              <a:rPr lang="en-US" dirty="0"/>
              <a:t>What practices should we engage in to prepare for Confirmation? How may we renew the graces of Confirmation? (2)</a:t>
            </a:r>
          </a:p>
        </p:txBody>
      </p:sp>
      <p:sp>
        <p:nvSpPr>
          <p:cNvPr id="3" name="Content Placeholder 2">
            <a:extLst>
              <a:ext uri="{FF2B5EF4-FFF2-40B4-BE49-F238E27FC236}">
                <a16:creationId xmlns:a16="http://schemas.microsoft.com/office/drawing/2014/main" id="{06F18E76-F168-C2B5-0A51-2A716132A3D8}"/>
              </a:ext>
            </a:extLst>
          </p:cNvPr>
          <p:cNvSpPr>
            <a:spLocks noGrp="1"/>
          </p:cNvSpPr>
          <p:nvPr>
            <p:ph idx="1"/>
          </p:nvPr>
        </p:nvSpPr>
        <p:spPr>
          <a:xfrm>
            <a:off x="848835" y="2556931"/>
            <a:ext cx="6859770" cy="3748176"/>
          </a:xfrm>
        </p:spPr>
        <p:txBody>
          <a:bodyPr>
            <a:normAutofit/>
          </a:bodyPr>
          <a:lstStyle/>
          <a:p>
            <a:r>
              <a:rPr lang="en-US" dirty="0"/>
              <a:t>Contemplate Scriptural passages relating to the Holy Spirit/Confirmation:</a:t>
            </a:r>
          </a:p>
          <a:p>
            <a:pPr lvl="1"/>
            <a:r>
              <a:rPr lang="en-US" dirty="0"/>
              <a:t>Acts 8:14-17</a:t>
            </a:r>
          </a:p>
          <a:p>
            <a:pPr lvl="1"/>
            <a:r>
              <a:rPr lang="en-US" dirty="0"/>
              <a:t>Acts 19:4-6</a:t>
            </a:r>
          </a:p>
          <a:p>
            <a:pPr lvl="1"/>
            <a:r>
              <a:rPr lang="en-US" dirty="0"/>
              <a:t>2 </a:t>
            </a:r>
            <a:r>
              <a:rPr lang="en-US"/>
              <a:t>Corinthians 1:21-22</a:t>
            </a:r>
            <a:endParaRPr lang="en-US" dirty="0"/>
          </a:p>
          <a:p>
            <a:r>
              <a:rPr lang="en-US" dirty="0"/>
              <a:t>Pray the Glorious Mysteries of the Holy Rosary</a:t>
            </a:r>
          </a:p>
          <a:p>
            <a:pPr lvl="1"/>
            <a:r>
              <a:rPr lang="en-US" dirty="0"/>
              <a:t>Meditate especially on the Third Glorious Mystery, the Descent of the Holy Ghost</a:t>
            </a:r>
          </a:p>
          <a:p>
            <a:endParaRPr lang="en-US" dirty="0"/>
          </a:p>
        </p:txBody>
      </p:sp>
      <p:pic>
        <p:nvPicPr>
          <p:cNvPr id="4" name="Picture 3">
            <a:extLst>
              <a:ext uri="{FF2B5EF4-FFF2-40B4-BE49-F238E27FC236}">
                <a16:creationId xmlns:a16="http://schemas.microsoft.com/office/drawing/2014/main" id="{A5F9AFA5-2544-F8A7-4112-73EF60C3F561}"/>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C6E55C82-97DC-0D1A-B8EA-D7FA99F0A3F7}"/>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4E0B2890-21D9-5F90-0D82-18B3F41873E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E913CB5-0242-C7A9-E2C4-2EC45022D72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CF55F8E3-7B06-92A8-2E18-ACE4177B5DA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C143073-8F92-6392-004C-E628B2DA2AA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C0BA29F0-F319-FCB3-C856-C63BB1AC1CC9}"/>
              </a:ext>
            </a:extLst>
          </p:cNvPr>
          <p:cNvPicPr>
            <a:picLocks noChangeAspect="1"/>
          </p:cNvPicPr>
          <p:nvPr/>
        </p:nvPicPr>
        <p:blipFill>
          <a:blip r:embed="rId4"/>
          <a:stretch>
            <a:fillRect/>
          </a:stretch>
        </p:blipFill>
        <p:spPr>
          <a:xfrm>
            <a:off x="7611693" y="2556930"/>
            <a:ext cx="3531228" cy="3531228"/>
          </a:xfrm>
          <a:prstGeom prst="rect">
            <a:avLst/>
          </a:prstGeom>
        </p:spPr>
      </p:pic>
    </p:spTree>
    <p:extLst>
      <p:ext uri="{BB962C8B-B14F-4D97-AF65-F5344CB8AC3E}">
        <p14:creationId xmlns:p14="http://schemas.microsoft.com/office/powerpoint/2010/main" val="151869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21E7-4F06-D22B-7F90-7A6176CB2195}"/>
              </a:ext>
            </a:extLst>
          </p:cNvPr>
          <p:cNvSpPr>
            <a:spLocks noGrp="1"/>
          </p:cNvSpPr>
          <p:nvPr>
            <p:ph type="title"/>
          </p:nvPr>
        </p:nvSpPr>
        <p:spPr/>
        <p:txBody>
          <a:bodyPr>
            <a:normAutofit fontScale="90000"/>
          </a:bodyPr>
          <a:lstStyle/>
          <a:p>
            <a:r>
              <a:rPr lang="en-US" dirty="0"/>
              <a:t>What practices should we engage in to prepare for Confirmation? How may we renew the graces of Confirmation? (3)</a:t>
            </a:r>
          </a:p>
        </p:txBody>
      </p:sp>
      <p:sp>
        <p:nvSpPr>
          <p:cNvPr id="3" name="Content Placeholder 2">
            <a:extLst>
              <a:ext uri="{FF2B5EF4-FFF2-40B4-BE49-F238E27FC236}">
                <a16:creationId xmlns:a16="http://schemas.microsoft.com/office/drawing/2014/main" id="{4898C21D-9A87-75E4-83AB-7E8CD52EBE20}"/>
              </a:ext>
            </a:extLst>
          </p:cNvPr>
          <p:cNvSpPr>
            <a:spLocks noGrp="1"/>
          </p:cNvSpPr>
          <p:nvPr>
            <p:ph idx="1"/>
          </p:nvPr>
        </p:nvSpPr>
        <p:spPr>
          <a:xfrm>
            <a:off x="1295401" y="2556932"/>
            <a:ext cx="5913473" cy="3578054"/>
          </a:xfrm>
        </p:spPr>
        <p:txBody>
          <a:bodyPr/>
          <a:lstStyle/>
          <a:p>
            <a:r>
              <a:rPr lang="en-US" dirty="0"/>
              <a:t>Listen to the “Veni, Creator Spiritus” chant and meditate on its lyrics; reflect on the Holy Spirit’s movement in your life</a:t>
            </a:r>
          </a:p>
          <a:p>
            <a:r>
              <a:rPr lang="en-US" dirty="0"/>
              <a:t>Ask the Holy Spirit to guide you in choosing your Confirmation patron saint and sponsor, according to what will most glorify God</a:t>
            </a:r>
          </a:p>
          <a:p>
            <a:pPr lvl="1"/>
            <a:r>
              <a:rPr lang="en-US" dirty="0"/>
              <a:t>If already confirmed, pray for the Holy Spirit to continue to bless your sponsor, and to draw you closer to both your patron saint and sponsor</a:t>
            </a:r>
          </a:p>
          <a:p>
            <a:endParaRPr lang="en-US" dirty="0"/>
          </a:p>
        </p:txBody>
      </p:sp>
      <p:pic>
        <p:nvPicPr>
          <p:cNvPr id="4" name="Picture 3">
            <a:extLst>
              <a:ext uri="{FF2B5EF4-FFF2-40B4-BE49-F238E27FC236}">
                <a16:creationId xmlns:a16="http://schemas.microsoft.com/office/drawing/2014/main" id="{EE4B8A25-2106-3DE1-3E23-7E94D87D30CD}"/>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630A7DE9-0333-3356-A359-EFB798D61F03}"/>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56B6AC93-2ADA-14A2-BBA4-3B60CC6E95CF}"/>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CBC747F-21EB-FA19-5143-330CE2ECC9E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94AFFBAB-2ED6-2BA7-2C53-AD797E771929}"/>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8701A20-7578-72C7-B64A-69811150BE8F}"/>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C65F3F21-B734-D6A8-D36D-93B040F9B13C}"/>
              </a:ext>
            </a:extLst>
          </p:cNvPr>
          <p:cNvPicPr>
            <a:picLocks noChangeAspect="1"/>
          </p:cNvPicPr>
          <p:nvPr/>
        </p:nvPicPr>
        <p:blipFill>
          <a:blip r:embed="rId4"/>
          <a:stretch>
            <a:fillRect/>
          </a:stretch>
        </p:blipFill>
        <p:spPr>
          <a:xfrm>
            <a:off x="7208874" y="2528888"/>
            <a:ext cx="4324350" cy="3346980"/>
          </a:xfrm>
          <a:prstGeom prst="rect">
            <a:avLst/>
          </a:prstGeom>
        </p:spPr>
      </p:pic>
    </p:spTree>
    <p:extLst>
      <p:ext uri="{BB962C8B-B14F-4D97-AF65-F5344CB8AC3E}">
        <p14:creationId xmlns:p14="http://schemas.microsoft.com/office/powerpoint/2010/main" val="2631574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6B384-66FB-C084-A87A-0D711757D89F}"/>
              </a:ext>
            </a:extLst>
          </p:cNvPr>
          <p:cNvSpPr>
            <a:spLocks noGrp="1"/>
          </p:cNvSpPr>
          <p:nvPr>
            <p:ph type="title"/>
          </p:nvPr>
        </p:nvSpPr>
        <p:spPr/>
        <p:txBody>
          <a:bodyPr>
            <a:normAutofit fontScale="90000"/>
          </a:bodyPr>
          <a:lstStyle/>
          <a:p>
            <a:r>
              <a:rPr lang="en-US" dirty="0"/>
              <a:t>Why do we choose a sponsor at Confirmation?</a:t>
            </a:r>
          </a:p>
        </p:txBody>
      </p:sp>
      <p:sp>
        <p:nvSpPr>
          <p:cNvPr id="3" name="Content Placeholder 2">
            <a:extLst>
              <a:ext uri="{FF2B5EF4-FFF2-40B4-BE49-F238E27FC236}">
                <a16:creationId xmlns:a16="http://schemas.microsoft.com/office/drawing/2014/main" id="{2BA1A7A0-EF98-4B49-E8D9-D99B52126832}"/>
              </a:ext>
            </a:extLst>
          </p:cNvPr>
          <p:cNvSpPr>
            <a:spLocks noGrp="1"/>
          </p:cNvSpPr>
          <p:nvPr>
            <p:ph idx="1"/>
          </p:nvPr>
        </p:nvSpPr>
        <p:spPr>
          <a:xfrm>
            <a:off x="763773" y="2514401"/>
            <a:ext cx="7221278" cy="3631217"/>
          </a:xfrm>
        </p:spPr>
        <p:txBody>
          <a:bodyPr>
            <a:normAutofit lnSpcReduction="10000"/>
          </a:bodyPr>
          <a:lstStyle/>
          <a:p>
            <a:r>
              <a:rPr lang="en-US" dirty="0"/>
              <a:t>Just as we have a sponsor at Holy Baptism to help us to start out on the right path, a sponsor at Confirmation helps us to continue on the path to Heaven</a:t>
            </a:r>
          </a:p>
          <a:p>
            <a:r>
              <a:rPr lang="en-US" dirty="0"/>
              <a:t>Sponsors are with us every step of the way on our faith journey</a:t>
            </a:r>
          </a:p>
          <a:p>
            <a:r>
              <a:rPr lang="en-US" dirty="0"/>
              <a:t>Sponsors are signs of the unity between the sacraments of Holy Baptism and Confirmation</a:t>
            </a:r>
          </a:p>
          <a:p>
            <a:pPr lvl="1"/>
            <a:r>
              <a:rPr lang="en-US" dirty="0"/>
              <a:t>They help to lead us to accept all of God’s grace into our hearts</a:t>
            </a:r>
          </a:p>
        </p:txBody>
      </p:sp>
      <p:pic>
        <p:nvPicPr>
          <p:cNvPr id="4" name="Picture 3">
            <a:extLst>
              <a:ext uri="{FF2B5EF4-FFF2-40B4-BE49-F238E27FC236}">
                <a16:creationId xmlns:a16="http://schemas.microsoft.com/office/drawing/2014/main" id="{FEC2AE4F-0619-AA53-4A3E-3802E4514A1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173D0F49-65C5-3F3B-6BD6-94D3A325516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585CDC9C-F71B-9D4D-0344-FB4A9E5D513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66F7AA6-B3DA-6004-B2E4-D58396470EDA}"/>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31EC97FC-1845-5250-74AD-F0A9DAD1CD0E}"/>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FA3438E-21DB-1C09-F345-2E6600629C27}"/>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D3649BF6-9BF6-479C-AD0F-FEFB7FFAD226}"/>
              </a:ext>
            </a:extLst>
          </p:cNvPr>
          <p:cNvPicPr>
            <a:picLocks noChangeAspect="1"/>
          </p:cNvPicPr>
          <p:nvPr/>
        </p:nvPicPr>
        <p:blipFill>
          <a:blip r:embed="rId4"/>
          <a:stretch>
            <a:fillRect/>
          </a:stretch>
        </p:blipFill>
        <p:spPr>
          <a:xfrm>
            <a:off x="8121501" y="2514401"/>
            <a:ext cx="2585387" cy="3545674"/>
          </a:xfrm>
          <a:prstGeom prst="rect">
            <a:avLst/>
          </a:prstGeom>
        </p:spPr>
      </p:pic>
    </p:spTree>
    <p:extLst>
      <p:ext uri="{BB962C8B-B14F-4D97-AF65-F5344CB8AC3E}">
        <p14:creationId xmlns:p14="http://schemas.microsoft.com/office/powerpoint/2010/main" val="1724444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0E818-BA57-EF73-AC24-F98B73F6152B}"/>
              </a:ext>
            </a:extLst>
          </p:cNvPr>
          <p:cNvSpPr>
            <a:spLocks noGrp="1"/>
          </p:cNvSpPr>
          <p:nvPr>
            <p:ph type="title"/>
          </p:nvPr>
        </p:nvSpPr>
        <p:spPr/>
        <p:txBody>
          <a:bodyPr>
            <a:normAutofit fontScale="90000"/>
          </a:bodyPr>
          <a:lstStyle/>
          <a:p>
            <a:r>
              <a:rPr lang="en-US" dirty="0"/>
              <a:t>What conditions must be met for a person to serve as a Confirmation sponsor?</a:t>
            </a:r>
          </a:p>
        </p:txBody>
      </p:sp>
      <p:sp>
        <p:nvSpPr>
          <p:cNvPr id="3" name="Content Placeholder 2">
            <a:extLst>
              <a:ext uri="{FF2B5EF4-FFF2-40B4-BE49-F238E27FC236}">
                <a16:creationId xmlns:a16="http://schemas.microsoft.com/office/drawing/2014/main" id="{E576CE52-BEE5-8EBC-A8D4-92132A0BE981}"/>
              </a:ext>
            </a:extLst>
          </p:cNvPr>
          <p:cNvSpPr>
            <a:spLocks noGrp="1"/>
          </p:cNvSpPr>
          <p:nvPr>
            <p:ph idx="1"/>
          </p:nvPr>
        </p:nvSpPr>
        <p:spPr>
          <a:xfrm>
            <a:off x="891364" y="2546300"/>
            <a:ext cx="5902841" cy="3535524"/>
          </a:xfrm>
        </p:spPr>
        <p:txBody>
          <a:bodyPr/>
          <a:lstStyle/>
          <a:p>
            <a:r>
              <a:rPr lang="en-US" dirty="0"/>
              <a:t>Be a practicing Catholic</a:t>
            </a:r>
          </a:p>
          <a:p>
            <a:r>
              <a:rPr lang="en-US" dirty="0"/>
              <a:t>Be at least 16 years of age</a:t>
            </a:r>
          </a:p>
          <a:p>
            <a:r>
              <a:rPr lang="en-US" dirty="0"/>
              <a:t>Have received the sacraments of initiation</a:t>
            </a:r>
          </a:p>
          <a:p>
            <a:r>
              <a:rPr lang="en-US" dirty="0"/>
              <a:t>If married, have been married in the Church</a:t>
            </a:r>
          </a:p>
          <a:p>
            <a:r>
              <a:rPr lang="en-US" dirty="0"/>
              <a:t>May not be a parent of the candidate</a:t>
            </a:r>
          </a:p>
          <a:p>
            <a:pPr lvl="1"/>
            <a:r>
              <a:rPr lang="en-US" dirty="0"/>
              <a:t>Optional, but recommended: be a godparent of the candidate</a:t>
            </a:r>
          </a:p>
        </p:txBody>
      </p:sp>
      <p:pic>
        <p:nvPicPr>
          <p:cNvPr id="4" name="Picture 3">
            <a:extLst>
              <a:ext uri="{FF2B5EF4-FFF2-40B4-BE49-F238E27FC236}">
                <a16:creationId xmlns:a16="http://schemas.microsoft.com/office/drawing/2014/main" id="{94CF9BD9-E78A-B917-92E2-C9B2D67ADE0A}"/>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89D98D75-FD5A-D0EA-26A7-06E9DB4723FF}"/>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613BCDFB-118C-05D6-CDE8-FC1BA1CA64A5}"/>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6B8D0D9-8D96-4D5C-923E-50E16D85546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574BD5E2-34C1-C9E7-1E14-9185C5741B93}"/>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5E52441-825F-436D-147A-786BA6171110}"/>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356066A3-F96C-44FD-1EFA-86238799CD60}"/>
              </a:ext>
            </a:extLst>
          </p:cNvPr>
          <p:cNvPicPr>
            <a:picLocks noChangeAspect="1"/>
          </p:cNvPicPr>
          <p:nvPr/>
        </p:nvPicPr>
        <p:blipFill>
          <a:blip r:embed="rId4"/>
          <a:stretch>
            <a:fillRect/>
          </a:stretch>
        </p:blipFill>
        <p:spPr>
          <a:xfrm>
            <a:off x="6636820" y="2714262"/>
            <a:ext cx="4663816" cy="3098339"/>
          </a:xfrm>
          <a:prstGeom prst="rect">
            <a:avLst/>
          </a:prstGeom>
        </p:spPr>
      </p:pic>
    </p:spTree>
    <p:extLst>
      <p:ext uri="{BB962C8B-B14F-4D97-AF65-F5344CB8AC3E}">
        <p14:creationId xmlns:p14="http://schemas.microsoft.com/office/powerpoint/2010/main" val="99041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5254-DCDF-BEBE-2B67-F1287CAF7555}"/>
              </a:ext>
            </a:extLst>
          </p:cNvPr>
          <p:cNvSpPr>
            <a:spLocks noGrp="1"/>
          </p:cNvSpPr>
          <p:nvPr>
            <p:ph type="title"/>
          </p:nvPr>
        </p:nvSpPr>
        <p:spPr/>
        <p:txBody>
          <a:bodyPr>
            <a:normAutofit fontScale="90000"/>
          </a:bodyPr>
          <a:lstStyle/>
          <a:p>
            <a:r>
              <a:rPr lang="en-US" dirty="0"/>
              <a:t>How does one choose a Confirmation sponsor? (1)</a:t>
            </a:r>
          </a:p>
        </p:txBody>
      </p:sp>
      <p:sp>
        <p:nvSpPr>
          <p:cNvPr id="3" name="Content Placeholder 2">
            <a:extLst>
              <a:ext uri="{FF2B5EF4-FFF2-40B4-BE49-F238E27FC236}">
                <a16:creationId xmlns:a16="http://schemas.microsoft.com/office/drawing/2014/main" id="{BC85019B-0D79-DAE5-6663-F5EAC8BB80D8}"/>
              </a:ext>
            </a:extLst>
          </p:cNvPr>
          <p:cNvSpPr>
            <a:spLocks noGrp="1"/>
          </p:cNvSpPr>
          <p:nvPr>
            <p:ph idx="1"/>
          </p:nvPr>
        </p:nvSpPr>
        <p:spPr>
          <a:xfrm>
            <a:off x="723015" y="2429341"/>
            <a:ext cx="5497032" cy="3673747"/>
          </a:xfrm>
        </p:spPr>
        <p:txBody>
          <a:bodyPr>
            <a:normAutofit/>
          </a:bodyPr>
          <a:lstStyle/>
          <a:p>
            <a:r>
              <a:rPr lang="en-US" dirty="0"/>
              <a:t>A sponsor should be a role model, example of faith</a:t>
            </a:r>
          </a:p>
          <a:p>
            <a:pPr lvl="1"/>
            <a:r>
              <a:rPr lang="en-US" sz="2400" dirty="0"/>
              <a:t>Earthly companion one may look up to, who demonstrates how to live a life consistent with Church teaching, following God’s plan</a:t>
            </a:r>
          </a:p>
          <a:p>
            <a:pPr lvl="1"/>
            <a:r>
              <a:rPr lang="en-US" sz="2400" dirty="0"/>
              <a:t>Someone candidate aspires to be like in application of virtue</a:t>
            </a:r>
          </a:p>
          <a:p>
            <a:endParaRPr lang="en-US" dirty="0"/>
          </a:p>
        </p:txBody>
      </p:sp>
      <p:pic>
        <p:nvPicPr>
          <p:cNvPr id="4" name="Picture 3">
            <a:extLst>
              <a:ext uri="{FF2B5EF4-FFF2-40B4-BE49-F238E27FC236}">
                <a16:creationId xmlns:a16="http://schemas.microsoft.com/office/drawing/2014/main" id="{C217885D-CCEF-5F30-497F-B2873861FF7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234FDA47-73B8-0EA4-8FC1-9B93875193C1}"/>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304644"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2EC280F2-A6B5-45C2-590C-8851679ED5C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6757E1F-88F9-02B3-926F-3ABB43EB97CA}"/>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0DE48459-F35E-6C36-E828-75F3F88C2736}"/>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318D9A8-FC14-9A95-F631-42B4486188E6}"/>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DC8797C2-1F51-6961-FDFA-671515048689}"/>
              </a:ext>
            </a:extLst>
          </p:cNvPr>
          <p:cNvPicPr>
            <a:picLocks noChangeAspect="1"/>
          </p:cNvPicPr>
          <p:nvPr/>
        </p:nvPicPr>
        <p:blipFill>
          <a:blip r:embed="rId4"/>
          <a:srcRect r="18160"/>
          <a:stretch/>
        </p:blipFill>
        <p:spPr>
          <a:xfrm>
            <a:off x="6479547" y="2470207"/>
            <a:ext cx="4312500" cy="3548532"/>
          </a:xfrm>
          <a:prstGeom prst="rect">
            <a:avLst/>
          </a:prstGeom>
        </p:spPr>
      </p:pic>
    </p:spTree>
    <p:extLst>
      <p:ext uri="{BB962C8B-B14F-4D97-AF65-F5344CB8AC3E}">
        <p14:creationId xmlns:p14="http://schemas.microsoft.com/office/powerpoint/2010/main" val="3819444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BE7F-472F-D1E8-7418-2B74004F3B8A}"/>
              </a:ext>
            </a:extLst>
          </p:cNvPr>
          <p:cNvSpPr>
            <a:spLocks noGrp="1"/>
          </p:cNvSpPr>
          <p:nvPr>
            <p:ph type="title"/>
          </p:nvPr>
        </p:nvSpPr>
        <p:spPr/>
        <p:txBody>
          <a:bodyPr>
            <a:normAutofit fontScale="90000"/>
          </a:bodyPr>
          <a:lstStyle/>
          <a:p>
            <a:r>
              <a:rPr lang="en-US" dirty="0"/>
              <a:t>How does one choose a Confirmation sponsor? (2)</a:t>
            </a:r>
          </a:p>
        </p:txBody>
      </p:sp>
      <p:sp>
        <p:nvSpPr>
          <p:cNvPr id="3" name="Content Placeholder 2">
            <a:extLst>
              <a:ext uri="{FF2B5EF4-FFF2-40B4-BE49-F238E27FC236}">
                <a16:creationId xmlns:a16="http://schemas.microsoft.com/office/drawing/2014/main" id="{2311007F-7836-EEE2-2267-AF0F443F8F7B}"/>
              </a:ext>
            </a:extLst>
          </p:cNvPr>
          <p:cNvSpPr>
            <a:spLocks noGrp="1"/>
          </p:cNvSpPr>
          <p:nvPr>
            <p:ph idx="1"/>
          </p:nvPr>
        </p:nvSpPr>
        <p:spPr>
          <a:xfrm>
            <a:off x="1295401" y="2556932"/>
            <a:ext cx="5690190" cy="3471728"/>
          </a:xfrm>
        </p:spPr>
        <p:txBody>
          <a:bodyPr>
            <a:normAutofit lnSpcReduction="10000"/>
          </a:bodyPr>
          <a:lstStyle/>
          <a:p>
            <a:r>
              <a:rPr lang="en-US" sz="2800" dirty="0"/>
              <a:t>Sponsors must be faithful friends who will pray for candidates</a:t>
            </a:r>
          </a:p>
          <a:p>
            <a:pPr lvl="1"/>
            <a:r>
              <a:rPr lang="en-US" sz="2800" dirty="0"/>
              <a:t>People to accompany us in journey of faith, encourage us on the road to Heaven</a:t>
            </a:r>
          </a:p>
          <a:p>
            <a:pPr lvl="2"/>
            <a:r>
              <a:rPr lang="en-US" sz="2800" dirty="0"/>
              <a:t>Accountability partners; keeping on right path to Christ</a:t>
            </a:r>
          </a:p>
          <a:p>
            <a:endParaRPr lang="en-US" dirty="0"/>
          </a:p>
        </p:txBody>
      </p:sp>
      <p:pic>
        <p:nvPicPr>
          <p:cNvPr id="4" name="Picture 3">
            <a:extLst>
              <a:ext uri="{FF2B5EF4-FFF2-40B4-BE49-F238E27FC236}">
                <a16:creationId xmlns:a16="http://schemas.microsoft.com/office/drawing/2014/main" id="{EC830D19-465C-290B-FE71-4EE3A1516B6D}"/>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A36AC0E8-4E3F-AD2F-F88F-EBBFCF601C30}"/>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36DB5E3D-DE37-74D6-C233-FA4CFBEED2A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EF876F5-1A6A-51DD-2E38-C581564795E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0AFDFBF0-E7C4-E7A7-A0F8-6A742818850A}"/>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642C661-0513-A23F-7952-AAAE4B75B6C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26DC23F7-23C2-6547-7424-DE076FA2A52B}"/>
              </a:ext>
            </a:extLst>
          </p:cNvPr>
          <p:cNvPicPr>
            <a:picLocks noChangeAspect="1"/>
          </p:cNvPicPr>
          <p:nvPr/>
        </p:nvPicPr>
        <p:blipFill>
          <a:blip r:embed="rId4"/>
          <a:stretch>
            <a:fillRect/>
          </a:stretch>
        </p:blipFill>
        <p:spPr>
          <a:xfrm>
            <a:off x="7096789" y="2556932"/>
            <a:ext cx="4307714" cy="3195282"/>
          </a:xfrm>
          <a:prstGeom prst="rect">
            <a:avLst/>
          </a:prstGeom>
        </p:spPr>
      </p:pic>
    </p:spTree>
    <p:extLst>
      <p:ext uri="{BB962C8B-B14F-4D97-AF65-F5344CB8AC3E}">
        <p14:creationId xmlns:p14="http://schemas.microsoft.com/office/powerpoint/2010/main" val="532224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6EEC-228A-4610-DB0E-A90421763AC1}"/>
              </a:ext>
            </a:extLst>
          </p:cNvPr>
          <p:cNvSpPr>
            <a:spLocks noGrp="1"/>
          </p:cNvSpPr>
          <p:nvPr>
            <p:ph type="title"/>
          </p:nvPr>
        </p:nvSpPr>
        <p:spPr/>
        <p:txBody>
          <a:bodyPr>
            <a:normAutofit fontScale="90000"/>
          </a:bodyPr>
          <a:lstStyle/>
          <a:p>
            <a:r>
              <a:rPr lang="en-US" dirty="0"/>
              <a:t>Why do we choose a patron saint at Confirmation?</a:t>
            </a:r>
          </a:p>
        </p:txBody>
      </p:sp>
      <p:sp>
        <p:nvSpPr>
          <p:cNvPr id="3" name="Content Placeholder 2">
            <a:extLst>
              <a:ext uri="{FF2B5EF4-FFF2-40B4-BE49-F238E27FC236}">
                <a16:creationId xmlns:a16="http://schemas.microsoft.com/office/drawing/2014/main" id="{D0B7F5EF-2D5B-8E16-718A-AA51AD3F0C3A}"/>
              </a:ext>
            </a:extLst>
          </p:cNvPr>
          <p:cNvSpPr>
            <a:spLocks noGrp="1"/>
          </p:cNvSpPr>
          <p:nvPr>
            <p:ph idx="1"/>
          </p:nvPr>
        </p:nvSpPr>
        <p:spPr>
          <a:xfrm>
            <a:off x="838200" y="2493136"/>
            <a:ext cx="6668385" cy="3716277"/>
          </a:xfrm>
        </p:spPr>
        <p:txBody>
          <a:bodyPr>
            <a:normAutofit fontScale="92500" lnSpcReduction="10000"/>
          </a:bodyPr>
          <a:lstStyle/>
          <a:p>
            <a:r>
              <a:rPr lang="en-US" dirty="0"/>
              <a:t>Patron saints are heavenly friends to encourage us in our path of holiness</a:t>
            </a:r>
          </a:p>
          <a:p>
            <a:r>
              <a:rPr lang="en-US" dirty="0"/>
              <a:t>They demonstrate to us how to remain faithful to God and reach Heaven</a:t>
            </a:r>
          </a:p>
          <a:p>
            <a:r>
              <a:rPr lang="en-US" dirty="0"/>
              <a:t>Saints pray for us, guising us closer to God, so that we may reach eternal glory, and meet them in Paradise</a:t>
            </a:r>
          </a:p>
          <a:p>
            <a:r>
              <a:rPr lang="en-US" dirty="0"/>
              <a:t>Patron saints are close companions we may remain connected to throughout our lives</a:t>
            </a:r>
          </a:p>
          <a:p>
            <a:pPr lvl="1"/>
            <a:r>
              <a:rPr lang="en-US" dirty="0"/>
              <a:t>They accompany us in our journeys of faith, communicating God’s love to us</a:t>
            </a:r>
          </a:p>
          <a:p>
            <a:endParaRPr lang="en-US" dirty="0"/>
          </a:p>
        </p:txBody>
      </p:sp>
      <p:pic>
        <p:nvPicPr>
          <p:cNvPr id="4" name="Picture 3">
            <a:extLst>
              <a:ext uri="{FF2B5EF4-FFF2-40B4-BE49-F238E27FC236}">
                <a16:creationId xmlns:a16="http://schemas.microsoft.com/office/drawing/2014/main" id="{DD0CC423-DF2A-A29D-D824-1A298FC98F37}"/>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9F52946D-BF3D-AFC9-8C36-A46B50652D2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DBC193B5-2099-F4B9-DD3A-E645A9448A3D}"/>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2A5BCBC-F1C3-C9F9-0006-1D5A98FCBDCC}"/>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F1A45A57-00E1-5BF6-E478-28CDD15C7E3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D156870-FB84-D3A7-71F2-2B54923BED68}"/>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C8F0D127-DACD-948B-5F35-4D0526FFD035}"/>
              </a:ext>
            </a:extLst>
          </p:cNvPr>
          <p:cNvPicPr>
            <a:picLocks noChangeAspect="1"/>
          </p:cNvPicPr>
          <p:nvPr/>
        </p:nvPicPr>
        <p:blipFill>
          <a:blip r:embed="rId4"/>
          <a:stretch>
            <a:fillRect/>
          </a:stretch>
        </p:blipFill>
        <p:spPr>
          <a:xfrm>
            <a:off x="7717462" y="2493136"/>
            <a:ext cx="2861933" cy="3574588"/>
          </a:xfrm>
          <a:prstGeom prst="rect">
            <a:avLst/>
          </a:prstGeom>
        </p:spPr>
      </p:pic>
    </p:spTree>
    <p:extLst>
      <p:ext uri="{BB962C8B-B14F-4D97-AF65-F5344CB8AC3E}">
        <p14:creationId xmlns:p14="http://schemas.microsoft.com/office/powerpoint/2010/main" val="1850248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3D4-46D5-282E-C9C5-CCC639A1EA1B}"/>
              </a:ext>
            </a:extLst>
          </p:cNvPr>
          <p:cNvSpPr>
            <a:spLocks noGrp="1"/>
          </p:cNvSpPr>
          <p:nvPr>
            <p:ph type="title"/>
          </p:nvPr>
        </p:nvSpPr>
        <p:spPr/>
        <p:txBody>
          <a:bodyPr>
            <a:normAutofit fontScale="90000"/>
          </a:bodyPr>
          <a:lstStyle/>
          <a:p>
            <a:r>
              <a:rPr lang="en-US" dirty="0"/>
              <a:t>What considerations should one make when choosing a Confirmation patron saint?</a:t>
            </a:r>
          </a:p>
        </p:txBody>
      </p:sp>
      <p:sp>
        <p:nvSpPr>
          <p:cNvPr id="3" name="Content Placeholder 2">
            <a:extLst>
              <a:ext uri="{FF2B5EF4-FFF2-40B4-BE49-F238E27FC236}">
                <a16:creationId xmlns:a16="http://schemas.microsoft.com/office/drawing/2014/main" id="{C3B242F4-F401-20F6-57DA-3034D7D899F2}"/>
              </a:ext>
            </a:extLst>
          </p:cNvPr>
          <p:cNvSpPr>
            <a:spLocks noGrp="1"/>
          </p:cNvSpPr>
          <p:nvPr>
            <p:ph idx="1"/>
          </p:nvPr>
        </p:nvSpPr>
        <p:spPr>
          <a:xfrm>
            <a:off x="795671" y="2482504"/>
            <a:ext cx="6306878" cy="3620584"/>
          </a:xfrm>
        </p:spPr>
        <p:txBody>
          <a:bodyPr>
            <a:normAutofit lnSpcReduction="10000"/>
          </a:bodyPr>
          <a:lstStyle/>
          <a:p>
            <a:r>
              <a:rPr lang="en-US" dirty="0"/>
              <a:t>A heavenly friend whose virtues you admire</a:t>
            </a:r>
          </a:p>
          <a:p>
            <a:pPr lvl="1"/>
            <a:r>
              <a:rPr lang="en-US" dirty="0"/>
              <a:t>Someone who models to you how to live a holy life, apply the Gifts of the Holy Spirit </a:t>
            </a:r>
          </a:p>
          <a:p>
            <a:r>
              <a:rPr lang="en-US" dirty="0"/>
              <a:t>Meaning of saint’s name</a:t>
            </a:r>
          </a:p>
          <a:p>
            <a:pPr lvl="1"/>
            <a:r>
              <a:rPr lang="en-US" dirty="0"/>
              <a:t>A name you seek to live up to, embody in this new chapter of your life</a:t>
            </a:r>
          </a:p>
          <a:p>
            <a:r>
              <a:rPr lang="en-US" dirty="0"/>
              <a:t>Patronage of saint</a:t>
            </a:r>
          </a:p>
          <a:p>
            <a:pPr lvl="1"/>
            <a:r>
              <a:rPr lang="en-US" dirty="0"/>
              <a:t>Someone whose intercession you may pray for in your vocation/state of life and occupation</a:t>
            </a:r>
          </a:p>
        </p:txBody>
      </p:sp>
      <p:pic>
        <p:nvPicPr>
          <p:cNvPr id="4" name="Picture 3">
            <a:extLst>
              <a:ext uri="{FF2B5EF4-FFF2-40B4-BE49-F238E27FC236}">
                <a16:creationId xmlns:a16="http://schemas.microsoft.com/office/drawing/2014/main" id="{4EB2834B-7638-7561-88BB-F5871471204B}"/>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B8CB55CC-2168-5C37-490B-0E4F17F19A06}"/>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3EFE9041-EAF1-FC06-19F5-E48D648140C2}"/>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9546D8D-2514-53F1-B5CE-AA04950446EE}"/>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ECF425E7-A035-92E1-56E2-AABEC9FE0171}"/>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3A66377-3F58-AC9D-449A-2DE3B74BCD27}"/>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3E34C4A6-868B-BD7A-A4E8-9019ECDA002D}"/>
              </a:ext>
            </a:extLst>
          </p:cNvPr>
          <p:cNvPicPr>
            <a:picLocks noChangeAspect="1"/>
          </p:cNvPicPr>
          <p:nvPr/>
        </p:nvPicPr>
        <p:blipFill>
          <a:blip r:embed="rId4"/>
          <a:stretch>
            <a:fillRect/>
          </a:stretch>
        </p:blipFill>
        <p:spPr>
          <a:xfrm>
            <a:off x="7685567" y="2482504"/>
            <a:ext cx="2415363" cy="3603028"/>
          </a:xfrm>
          <a:prstGeom prst="rect">
            <a:avLst/>
          </a:prstGeom>
        </p:spPr>
      </p:pic>
    </p:spTree>
    <p:extLst>
      <p:ext uri="{BB962C8B-B14F-4D97-AF65-F5344CB8AC3E}">
        <p14:creationId xmlns:p14="http://schemas.microsoft.com/office/powerpoint/2010/main" val="745748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04D9-2AE9-C302-D548-7CEC791FAA66}"/>
              </a:ext>
            </a:extLst>
          </p:cNvPr>
          <p:cNvSpPr>
            <a:spLocks noGrp="1"/>
          </p:cNvSpPr>
          <p:nvPr>
            <p:ph type="title"/>
          </p:nvPr>
        </p:nvSpPr>
        <p:spPr/>
        <p:txBody>
          <a:bodyPr>
            <a:noAutofit/>
          </a:bodyPr>
          <a:lstStyle/>
          <a:p>
            <a:r>
              <a:rPr lang="en-US" sz="3600" dirty="0"/>
              <a:t>Who are some additional saints (besides our personal patrons) we may ask to intercede for us in preparing for Confirmation/renewing its graces?</a:t>
            </a:r>
          </a:p>
        </p:txBody>
      </p:sp>
      <p:sp>
        <p:nvSpPr>
          <p:cNvPr id="3" name="Content Placeholder 2">
            <a:extLst>
              <a:ext uri="{FF2B5EF4-FFF2-40B4-BE49-F238E27FC236}">
                <a16:creationId xmlns:a16="http://schemas.microsoft.com/office/drawing/2014/main" id="{C9AECC86-30E4-D356-8313-D344FC4EED1B}"/>
              </a:ext>
            </a:extLst>
          </p:cNvPr>
          <p:cNvSpPr>
            <a:spLocks noGrp="1"/>
          </p:cNvSpPr>
          <p:nvPr>
            <p:ph idx="1"/>
          </p:nvPr>
        </p:nvSpPr>
        <p:spPr>
          <a:xfrm>
            <a:off x="848833" y="2556932"/>
            <a:ext cx="6381307" cy="3620584"/>
          </a:xfrm>
        </p:spPr>
        <p:txBody>
          <a:bodyPr/>
          <a:lstStyle/>
          <a:p>
            <a:r>
              <a:rPr lang="en-US" dirty="0"/>
              <a:t>St. Philip Neri</a:t>
            </a:r>
          </a:p>
          <a:p>
            <a:pPr lvl="1"/>
            <a:r>
              <a:rPr lang="en-US" dirty="0"/>
              <a:t>Patron of Confirmation</a:t>
            </a:r>
          </a:p>
          <a:p>
            <a:pPr lvl="2"/>
            <a:r>
              <a:rPr lang="en-US" dirty="0"/>
              <a:t>Experienced a personal Pentecost; received the Gifts of the Holy Spirit, had heart enlarged; felt love of God</a:t>
            </a:r>
          </a:p>
          <a:p>
            <a:pPr lvl="1"/>
            <a:r>
              <a:rPr lang="en-US" dirty="0"/>
              <a:t>Patron of joy</a:t>
            </a:r>
          </a:p>
          <a:p>
            <a:pPr lvl="2"/>
            <a:r>
              <a:rPr lang="en-US" dirty="0"/>
              <a:t>Inspired, knew how to share joy with others fully</a:t>
            </a:r>
          </a:p>
          <a:p>
            <a:r>
              <a:rPr lang="en-US" dirty="0"/>
              <a:t>Our Lady of the Cenacle</a:t>
            </a:r>
          </a:p>
          <a:p>
            <a:pPr lvl="1"/>
            <a:r>
              <a:rPr lang="en-US" dirty="0"/>
              <a:t>Title honoring Our Lady’s presence in the upper room</a:t>
            </a:r>
          </a:p>
        </p:txBody>
      </p:sp>
      <p:pic>
        <p:nvPicPr>
          <p:cNvPr id="4" name="Picture 3">
            <a:extLst>
              <a:ext uri="{FF2B5EF4-FFF2-40B4-BE49-F238E27FC236}">
                <a16:creationId xmlns:a16="http://schemas.microsoft.com/office/drawing/2014/main" id="{8C4C01A3-60C3-7DA5-6177-9865EB3FB864}"/>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8BE08840-0D99-5E7C-B2C3-0B5FB258F1C6}"/>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EAF8EF3B-601E-5A88-0BD0-84AC33BF4A6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2DEE7D4-3370-4A1B-70BC-5B43A5622B49}"/>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C90E83F7-78C8-A4B2-6DDE-61864E1B62DD}"/>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652E5D8-3CFA-BA67-5AA9-C4D0540193C0}"/>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0C15C66C-F000-7E17-C7F3-74EF3F55870F}"/>
              </a:ext>
            </a:extLst>
          </p:cNvPr>
          <p:cNvPicPr>
            <a:picLocks noChangeAspect="1"/>
          </p:cNvPicPr>
          <p:nvPr/>
        </p:nvPicPr>
        <p:blipFill>
          <a:blip r:embed="rId4"/>
          <a:stretch>
            <a:fillRect/>
          </a:stretch>
        </p:blipFill>
        <p:spPr>
          <a:xfrm>
            <a:off x="7230140" y="2470207"/>
            <a:ext cx="4101328" cy="3589868"/>
          </a:xfrm>
          <a:prstGeom prst="rect">
            <a:avLst/>
          </a:prstGeom>
        </p:spPr>
      </p:pic>
    </p:spTree>
    <p:extLst>
      <p:ext uri="{BB962C8B-B14F-4D97-AF65-F5344CB8AC3E}">
        <p14:creationId xmlns:p14="http://schemas.microsoft.com/office/powerpoint/2010/main" val="2069861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2DFE-2257-6040-EC1F-04C9CF035DFA}"/>
              </a:ext>
            </a:extLst>
          </p:cNvPr>
          <p:cNvSpPr>
            <a:spLocks noGrp="1"/>
          </p:cNvSpPr>
          <p:nvPr>
            <p:ph type="title"/>
          </p:nvPr>
        </p:nvSpPr>
        <p:spPr/>
        <p:txBody>
          <a:bodyPr>
            <a:normAutofit fontScale="90000"/>
          </a:bodyPr>
          <a:lstStyle/>
          <a:p>
            <a:r>
              <a:rPr lang="en-US" dirty="0"/>
              <a:t>What is Our Lady’s role at Confirmation? How may she support us in preparing for this sacrament? (1)</a:t>
            </a:r>
          </a:p>
        </p:txBody>
      </p:sp>
      <p:sp>
        <p:nvSpPr>
          <p:cNvPr id="3" name="Content Placeholder 2">
            <a:extLst>
              <a:ext uri="{FF2B5EF4-FFF2-40B4-BE49-F238E27FC236}">
                <a16:creationId xmlns:a16="http://schemas.microsoft.com/office/drawing/2014/main" id="{642FDA82-B468-501B-CB7A-FEE3FB4DCCC3}"/>
              </a:ext>
            </a:extLst>
          </p:cNvPr>
          <p:cNvSpPr>
            <a:spLocks noGrp="1"/>
          </p:cNvSpPr>
          <p:nvPr>
            <p:ph idx="1"/>
          </p:nvPr>
        </p:nvSpPr>
        <p:spPr>
          <a:xfrm>
            <a:off x="859467" y="2556931"/>
            <a:ext cx="6987362" cy="3769441"/>
          </a:xfrm>
        </p:spPr>
        <p:txBody>
          <a:bodyPr>
            <a:normAutofit/>
          </a:bodyPr>
          <a:lstStyle/>
          <a:p>
            <a:r>
              <a:rPr lang="en-US" dirty="0"/>
              <a:t>Our Lady was present at Pentecost, waiting with the apostles in the upper room</a:t>
            </a:r>
          </a:p>
          <a:p>
            <a:pPr lvl="1"/>
            <a:r>
              <a:rPr lang="en-US" dirty="0"/>
              <a:t>Received graces needed to be universal spiritual mother (of the Church)</a:t>
            </a:r>
          </a:p>
          <a:p>
            <a:pPr lvl="1"/>
            <a:r>
              <a:rPr lang="en-US" dirty="0"/>
              <a:t>Already was full of grace, received Holy Spirit at conception</a:t>
            </a:r>
          </a:p>
          <a:p>
            <a:r>
              <a:rPr lang="en-US" dirty="0"/>
              <a:t>Our Lady accompanies us at Confirmation</a:t>
            </a:r>
          </a:p>
          <a:p>
            <a:pPr lvl="1"/>
            <a:r>
              <a:rPr lang="en-US" dirty="0"/>
              <a:t>The Holy Spirit is her spouse</a:t>
            </a:r>
          </a:p>
        </p:txBody>
      </p:sp>
      <p:pic>
        <p:nvPicPr>
          <p:cNvPr id="4" name="Picture 3">
            <a:extLst>
              <a:ext uri="{FF2B5EF4-FFF2-40B4-BE49-F238E27FC236}">
                <a16:creationId xmlns:a16="http://schemas.microsoft.com/office/drawing/2014/main" id="{52DF30B5-275E-B605-5C79-59A0C7DB689A}"/>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3485C95C-0593-833C-AB04-2BDFB325FBB5}"/>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54B6B7AA-4EAA-4E52-5926-22E2E74FF7CB}"/>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93A0EDB-F62A-2932-E104-E867CC643F9D}"/>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8AB71F25-F89E-AFC6-CBEF-7147DFB30A38}"/>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90C9DD4-EBDE-1C01-6857-D76DCFE72470}"/>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12606521-4AFF-BF96-990B-1430961B92BB}"/>
              </a:ext>
            </a:extLst>
          </p:cNvPr>
          <p:cNvPicPr>
            <a:picLocks noChangeAspect="1"/>
          </p:cNvPicPr>
          <p:nvPr/>
        </p:nvPicPr>
        <p:blipFill>
          <a:blip r:embed="rId4"/>
          <a:stretch>
            <a:fillRect/>
          </a:stretch>
        </p:blipFill>
        <p:spPr>
          <a:xfrm>
            <a:off x="8239123" y="2470207"/>
            <a:ext cx="2657475" cy="3514725"/>
          </a:xfrm>
          <a:prstGeom prst="rect">
            <a:avLst/>
          </a:prstGeom>
        </p:spPr>
      </p:pic>
    </p:spTree>
    <p:extLst>
      <p:ext uri="{BB962C8B-B14F-4D97-AF65-F5344CB8AC3E}">
        <p14:creationId xmlns:p14="http://schemas.microsoft.com/office/powerpoint/2010/main" val="2127535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902F-E7A3-CA00-1ECC-066A1C5E58AB}"/>
              </a:ext>
            </a:extLst>
          </p:cNvPr>
          <p:cNvSpPr>
            <a:spLocks noGrp="1"/>
          </p:cNvSpPr>
          <p:nvPr>
            <p:ph type="title"/>
          </p:nvPr>
        </p:nvSpPr>
        <p:spPr/>
        <p:txBody>
          <a:bodyPr>
            <a:normAutofit fontScale="90000"/>
          </a:bodyPr>
          <a:lstStyle/>
          <a:p>
            <a:r>
              <a:rPr lang="en-US" dirty="0"/>
              <a:t>What is Our Lady’s role at Confirmation? How may she support us in preparing for this sacrament? (2)</a:t>
            </a:r>
          </a:p>
        </p:txBody>
      </p:sp>
      <p:sp>
        <p:nvSpPr>
          <p:cNvPr id="3" name="Content Placeholder 2">
            <a:extLst>
              <a:ext uri="{FF2B5EF4-FFF2-40B4-BE49-F238E27FC236}">
                <a16:creationId xmlns:a16="http://schemas.microsoft.com/office/drawing/2014/main" id="{7A8E2888-C67E-D2CA-CA4A-591CAA644EAC}"/>
              </a:ext>
            </a:extLst>
          </p:cNvPr>
          <p:cNvSpPr>
            <a:spLocks noGrp="1"/>
          </p:cNvSpPr>
          <p:nvPr>
            <p:ph idx="1"/>
          </p:nvPr>
        </p:nvSpPr>
        <p:spPr>
          <a:xfrm>
            <a:off x="870099" y="2556931"/>
            <a:ext cx="6689650" cy="3631217"/>
          </a:xfrm>
        </p:spPr>
        <p:txBody>
          <a:bodyPr/>
          <a:lstStyle/>
          <a:p>
            <a:r>
              <a:rPr lang="en-US" dirty="0"/>
              <a:t>Our Lady passes on graces to us from God</a:t>
            </a:r>
          </a:p>
          <a:p>
            <a:pPr lvl="1"/>
            <a:r>
              <a:rPr lang="en-US" dirty="0"/>
              <a:t>Mediatrix of All Graces</a:t>
            </a:r>
          </a:p>
          <a:p>
            <a:r>
              <a:rPr lang="en-US" dirty="0"/>
              <a:t>Our Lady helps to prepare us to respond lovingly to the Holy Spirit, like she did</a:t>
            </a:r>
          </a:p>
          <a:p>
            <a:r>
              <a:rPr lang="en-US" dirty="0"/>
              <a:t>Supports us in saying “yes” to God’s plan bravely, in the same way she did</a:t>
            </a:r>
          </a:p>
          <a:p>
            <a:endParaRPr lang="en-US" dirty="0"/>
          </a:p>
        </p:txBody>
      </p:sp>
      <p:pic>
        <p:nvPicPr>
          <p:cNvPr id="4" name="Picture 3">
            <a:extLst>
              <a:ext uri="{FF2B5EF4-FFF2-40B4-BE49-F238E27FC236}">
                <a16:creationId xmlns:a16="http://schemas.microsoft.com/office/drawing/2014/main" id="{4A060D79-7A36-5ACF-E32D-334ED97BA2AA}"/>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BFC932FF-B565-F98C-E1F6-CC26289A781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999FF2ED-5F28-5A5E-BEA8-045A4179AA1C}"/>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1272193-F1F1-ADA0-D96C-8C8B43D3101E}"/>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73D133E5-F71F-F16A-3C26-D8369DC89180}"/>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8D54C3F-4D86-49E9-9967-F986ACFFA6C2}"/>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A6ACF3BC-18E2-6C99-EC6B-1DFEAA54BA81}"/>
              </a:ext>
            </a:extLst>
          </p:cNvPr>
          <p:cNvPicPr>
            <a:picLocks noChangeAspect="1"/>
          </p:cNvPicPr>
          <p:nvPr/>
        </p:nvPicPr>
        <p:blipFill>
          <a:blip r:embed="rId4"/>
          <a:stretch>
            <a:fillRect/>
          </a:stretch>
        </p:blipFill>
        <p:spPr>
          <a:xfrm>
            <a:off x="7546478" y="2470207"/>
            <a:ext cx="4018201" cy="3551274"/>
          </a:xfrm>
          <a:prstGeom prst="rect">
            <a:avLst/>
          </a:prstGeom>
        </p:spPr>
      </p:pic>
    </p:spTree>
    <p:extLst>
      <p:ext uri="{BB962C8B-B14F-4D97-AF65-F5344CB8AC3E}">
        <p14:creationId xmlns:p14="http://schemas.microsoft.com/office/powerpoint/2010/main" val="2133284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F3E20-B3C8-529B-0FA1-6B1A65C25375}"/>
              </a:ext>
            </a:extLst>
          </p:cNvPr>
          <p:cNvSpPr>
            <a:spLocks noGrp="1"/>
          </p:cNvSpPr>
          <p:nvPr>
            <p:ph type="title"/>
          </p:nvPr>
        </p:nvSpPr>
        <p:spPr/>
        <p:txBody>
          <a:bodyPr>
            <a:normAutofit fontScale="90000"/>
          </a:bodyPr>
          <a:lstStyle/>
          <a:p>
            <a:r>
              <a:rPr lang="en-US" dirty="0"/>
              <a:t>How may we continue to practice devotion to the Holy Spirit, well after Confirmation? (1)</a:t>
            </a:r>
          </a:p>
        </p:txBody>
      </p:sp>
      <p:sp>
        <p:nvSpPr>
          <p:cNvPr id="3" name="Content Placeholder 2">
            <a:extLst>
              <a:ext uri="{FF2B5EF4-FFF2-40B4-BE49-F238E27FC236}">
                <a16:creationId xmlns:a16="http://schemas.microsoft.com/office/drawing/2014/main" id="{DD19CE37-DFD8-8F50-0D05-0009DE702823}"/>
              </a:ext>
            </a:extLst>
          </p:cNvPr>
          <p:cNvSpPr>
            <a:spLocks noGrp="1"/>
          </p:cNvSpPr>
          <p:nvPr>
            <p:ph idx="1"/>
          </p:nvPr>
        </p:nvSpPr>
        <p:spPr>
          <a:xfrm>
            <a:off x="806303" y="2556932"/>
            <a:ext cx="6317511" cy="3318936"/>
          </a:xfrm>
        </p:spPr>
        <p:txBody>
          <a:bodyPr>
            <a:normAutofit/>
          </a:bodyPr>
          <a:lstStyle/>
          <a:p>
            <a:r>
              <a:rPr lang="en-US" dirty="0"/>
              <a:t>Pray the Chaplet of the Holy Spirit</a:t>
            </a:r>
          </a:p>
          <a:p>
            <a:r>
              <a:rPr lang="en-US" dirty="0"/>
              <a:t>Pray the Chaplet of the Seven Gifts of the Holy Spirit</a:t>
            </a:r>
          </a:p>
          <a:p>
            <a:r>
              <a:rPr lang="en-US" dirty="0"/>
              <a:t>Pray the “Veni, Creator Spiritus,” or “Veni, </a:t>
            </a:r>
            <a:r>
              <a:rPr lang="en-US" dirty="0" err="1"/>
              <a:t>Sancte</a:t>
            </a:r>
            <a:r>
              <a:rPr lang="en-US" dirty="0"/>
              <a:t> Spiritus”</a:t>
            </a:r>
          </a:p>
          <a:p>
            <a:r>
              <a:rPr lang="en-US" dirty="0"/>
              <a:t>Pray a daily consecration prayer to the Holy Spirit</a:t>
            </a:r>
          </a:p>
        </p:txBody>
      </p:sp>
      <p:pic>
        <p:nvPicPr>
          <p:cNvPr id="4" name="Picture 3">
            <a:extLst>
              <a:ext uri="{FF2B5EF4-FFF2-40B4-BE49-F238E27FC236}">
                <a16:creationId xmlns:a16="http://schemas.microsoft.com/office/drawing/2014/main" id="{55027869-0790-E468-AD65-D026577E34CC}"/>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13533E0C-AF1D-8351-484B-327A133E6214}"/>
              </a:ext>
            </a:extLst>
          </p:cNvPr>
          <p:cNvPicPr>
            <a:picLocks noChangeAspect="1"/>
          </p:cNvPicPr>
          <p:nvPr/>
        </p:nvPicPr>
        <p:blipFill>
          <a:blip r:embed="rId3">
            <a:duotone>
              <a:schemeClr val="accent4">
                <a:shade val="45000"/>
                <a:satMod val="135000"/>
              </a:schemeClr>
              <a:prstClr val="white"/>
            </a:duotone>
          </a:blip>
          <a:srcRect t="16881" b="75518"/>
          <a:stretch/>
        </p:blipFill>
        <p:spPr>
          <a:xfrm rot="16200000">
            <a:off x="9240847"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BEF66CBA-B9E1-D63B-5B77-70C13ABA5ACE}"/>
              </a:ext>
            </a:extLst>
          </p:cNvPr>
          <p:cNvPicPr>
            <a:picLocks noChangeAspect="1" noChangeArrowheads="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3CE07AC-19FD-1987-A65D-5DD1E4566016}"/>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679EADA3-496B-4672-BE35-B5A76D957C1B}"/>
              </a:ext>
            </a:extLst>
          </p:cNvPr>
          <p:cNvPicPr>
            <a:picLocks noChangeAspect="1" noChangeArrowheads="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4A26CD2-028A-BD03-AC84-1576D7F73340}"/>
              </a:ext>
            </a:extLst>
          </p:cNvPr>
          <p:cNvPicPr>
            <a:picLocks noChangeAspect="1"/>
          </p:cNvPicPr>
          <p:nvPr/>
        </p:nvPicPr>
        <p:blipFill>
          <a:blip r:embed="rId3">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BF6CB8AD-8B91-374F-171E-17D0B95BD818}"/>
              </a:ext>
            </a:extLst>
          </p:cNvPr>
          <p:cNvPicPr>
            <a:picLocks noChangeAspect="1"/>
          </p:cNvPicPr>
          <p:nvPr/>
        </p:nvPicPr>
        <p:blipFill>
          <a:blip r:embed="rId5"/>
          <a:stretch>
            <a:fillRect/>
          </a:stretch>
        </p:blipFill>
        <p:spPr>
          <a:xfrm>
            <a:off x="7329485" y="2930525"/>
            <a:ext cx="3629025" cy="2571750"/>
          </a:xfrm>
          <a:prstGeom prst="rect">
            <a:avLst/>
          </a:prstGeom>
        </p:spPr>
      </p:pic>
    </p:spTree>
    <p:extLst>
      <p:ext uri="{BB962C8B-B14F-4D97-AF65-F5344CB8AC3E}">
        <p14:creationId xmlns:p14="http://schemas.microsoft.com/office/powerpoint/2010/main" val="3076901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649A-1CB4-0BE9-AF3C-BFBE8505C402}"/>
              </a:ext>
            </a:extLst>
          </p:cNvPr>
          <p:cNvSpPr>
            <a:spLocks noGrp="1"/>
          </p:cNvSpPr>
          <p:nvPr>
            <p:ph type="title"/>
          </p:nvPr>
        </p:nvSpPr>
        <p:spPr/>
        <p:txBody>
          <a:bodyPr>
            <a:normAutofit fontScale="90000"/>
          </a:bodyPr>
          <a:lstStyle/>
          <a:p>
            <a:r>
              <a:rPr lang="en-US" dirty="0"/>
              <a:t>How may we continue to practice devotion to the Holy Spirit, well after Confirmation? (2)</a:t>
            </a:r>
          </a:p>
        </p:txBody>
      </p:sp>
      <p:sp>
        <p:nvSpPr>
          <p:cNvPr id="3" name="Content Placeholder 2">
            <a:extLst>
              <a:ext uri="{FF2B5EF4-FFF2-40B4-BE49-F238E27FC236}">
                <a16:creationId xmlns:a16="http://schemas.microsoft.com/office/drawing/2014/main" id="{84B07FC9-C179-9E27-4414-D55A62E4CBD6}"/>
              </a:ext>
            </a:extLst>
          </p:cNvPr>
          <p:cNvSpPr>
            <a:spLocks noGrp="1"/>
          </p:cNvSpPr>
          <p:nvPr>
            <p:ph idx="1"/>
          </p:nvPr>
        </p:nvSpPr>
        <p:spPr>
          <a:xfrm>
            <a:off x="959589" y="2526746"/>
            <a:ext cx="5456273" cy="3546156"/>
          </a:xfrm>
        </p:spPr>
        <p:txBody>
          <a:bodyPr/>
          <a:lstStyle/>
          <a:p>
            <a:r>
              <a:rPr lang="en-US" dirty="0"/>
              <a:t>Pray the Litany of the Holy Ghost</a:t>
            </a:r>
          </a:p>
          <a:p>
            <a:r>
              <a:rPr lang="en-US" dirty="0"/>
              <a:t>Pray for the intercession of Our Lady and the Holy Spirit together</a:t>
            </a:r>
          </a:p>
          <a:p>
            <a:r>
              <a:rPr lang="en-US" dirty="0"/>
              <a:t>Pray St. Alphonsus Liguori’s prayer for the Seven Gifts of the Holy Spirit</a:t>
            </a:r>
          </a:p>
          <a:p>
            <a:endParaRPr lang="en-US" dirty="0"/>
          </a:p>
        </p:txBody>
      </p:sp>
      <p:pic>
        <p:nvPicPr>
          <p:cNvPr id="4" name="Picture 3">
            <a:extLst>
              <a:ext uri="{FF2B5EF4-FFF2-40B4-BE49-F238E27FC236}">
                <a16:creationId xmlns:a16="http://schemas.microsoft.com/office/drawing/2014/main" id="{267EBEBC-CB26-D611-13A0-6D783188B0C9}"/>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E7D0E7F5-A63D-8327-0DE0-E6C8D01F4D14}"/>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1752"/>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7739F0FF-41D0-BC97-BD50-EAF54558E6C9}"/>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BD15E6C-0654-F2F1-7FCD-AC89E2A50EDD}"/>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D32ADD9A-2F51-B2BC-6F2C-37B1EC55DF3C}"/>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F21AB7D-1F88-91BF-958E-C9DC7A7CCD81}"/>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0" name="Picture 9">
            <a:extLst>
              <a:ext uri="{FF2B5EF4-FFF2-40B4-BE49-F238E27FC236}">
                <a16:creationId xmlns:a16="http://schemas.microsoft.com/office/drawing/2014/main" id="{6187E889-7DA1-0765-E2F5-469349D2CD45}"/>
              </a:ext>
            </a:extLst>
          </p:cNvPr>
          <p:cNvPicPr>
            <a:picLocks noChangeAspect="1"/>
          </p:cNvPicPr>
          <p:nvPr/>
        </p:nvPicPr>
        <p:blipFill>
          <a:blip r:embed="rId4"/>
          <a:srcRect t="9021" b="15535"/>
          <a:stretch/>
        </p:blipFill>
        <p:spPr>
          <a:xfrm>
            <a:off x="6957718" y="2470207"/>
            <a:ext cx="2675379" cy="3631658"/>
          </a:xfrm>
          <a:prstGeom prst="rect">
            <a:avLst/>
          </a:prstGeom>
        </p:spPr>
      </p:pic>
    </p:spTree>
    <p:extLst>
      <p:ext uri="{BB962C8B-B14F-4D97-AF65-F5344CB8AC3E}">
        <p14:creationId xmlns:p14="http://schemas.microsoft.com/office/powerpoint/2010/main" val="2912427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D73E-1DC6-0D19-90DC-AE6B6ADAB3D7}"/>
              </a:ext>
            </a:extLst>
          </p:cNvPr>
          <p:cNvSpPr>
            <a:spLocks noGrp="1"/>
          </p:cNvSpPr>
          <p:nvPr>
            <p:ph type="title"/>
          </p:nvPr>
        </p:nvSpPr>
        <p:spPr/>
        <p:txBody>
          <a:bodyPr>
            <a:normAutofit fontScale="90000"/>
          </a:bodyPr>
          <a:lstStyle/>
          <a:p>
            <a:r>
              <a:rPr lang="en-US" dirty="0"/>
              <a:t>Closing Prayer: Petition for the Grace of the Holy Ghost </a:t>
            </a:r>
          </a:p>
        </p:txBody>
      </p:sp>
      <p:sp>
        <p:nvSpPr>
          <p:cNvPr id="3" name="Content Placeholder 2">
            <a:extLst>
              <a:ext uri="{FF2B5EF4-FFF2-40B4-BE49-F238E27FC236}">
                <a16:creationId xmlns:a16="http://schemas.microsoft.com/office/drawing/2014/main" id="{CD2240CA-1B7C-0247-C38A-730B655CA83C}"/>
              </a:ext>
            </a:extLst>
          </p:cNvPr>
          <p:cNvSpPr>
            <a:spLocks noGrp="1"/>
          </p:cNvSpPr>
          <p:nvPr>
            <p:ph idx="1"/>
          </p:nvPr>
        </p:nvSpPr>
        <p:spPr>
          <a:xfrm>
            <a:off x="785039" y="2556932"/>
            <a:ext cx="6764078" cy="3521089"/>
          </a:xfrm>
        </p:spPr>
        <p:txBody>
          <a:bodyPr/>
          <a:lstStyle/>
          <a:p>
            <a:pPr marL="0" indent="0">
              <a:buNone/>
            </a:pPr>
            <a:r>
              <a:rPr lang="en-US" dirty="0"/>
              <a:t>Come, Holy Ghost, Sanctifier all powerful, God of love, Thou Who didst fill the Virgin Mary with grace, Thou Who didst wonderfully transform the hearts of the Apostles, Thou Who didst endow all Thy martyrs with a miraculous heroism, come and sanctify us. Illumine our minds, strengthen our wills, purify our consciences, rectify our judgments, set our hearts on fire, and preserve us from the misfortune of resisting Thine inspirations. Amen. </a:t>
            </a:r>
          </a:p>
        </p:txBody>
      </p:sp>
      <p:pic>
        <p:nvPicPr>
          <p:cNvPr id="4" name="Picture 3">
            <a:extLst>
              <a:ext uri="{FF2B5EF4-FFF2-40B4-BE49-F238E27FC236}">
                <a16:creationId xmlns:a16="http://schemas.microsoft.com/office/drawing/2014/main" id="{4EDE9799-A3B3-1BC0-5C71-C4ABF641624E}"/>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2323829" y="3121752"/>
            <a:ext cx="5274981" cy="627321"/>
          </a:xfrm>
          <a:prstGeom prst="rect">
            <a:avLst/>
          </a:prstGeom>
        </p:spPr>
      </p:pic>
      <p:pic>
        <p:nvPicPr>
          <p:cNvPr id="5" name="Picture 4">
            <a:extLst>
              <a:ext uri="{FF2B5EF4-FFF2-40B4-BE49-F238E27FC236}">
                <a16:creationId xmlns:a16="http://schemas.microsoft.com/office/drawing/2014/main" id="{8682C96A-4C2A-0CFE-8E99-85972DC13C50}"/>
              </a:ext>
            </a:extLst>
          </p:cNvPr>
          <p:cNvPicPr>
            <a:picLocks noChangeAspect="1"/>
          </p:cNvPicPr>
          <p:nvPr/>
        </p:nvPicPr>
        <p:blipFill>
          <a:blip r:embed="rId2">
            <a:duotone>
              <a:schemeClr val="accent4">
                <a:shade val="45000"/>
                <a:satMod val="135000"/>
              </a:schemeClr>
              <a:prstClr val="white"/>
            </a:duotone>
          </a:blip>
          <a:srcRect t="16881" b="75518"/>
          <a:stretch/>
        </p:blipFill>
        <p:spPr>
          <a:xfrm rot="16200000">
            <a:off x="9240849" y="3126870"/>
            <a:ext cx="5274981" cy="627321"/>
          </a:xfrm>
          <a:prstGeom prst="rect">
            <a:avLst/>
          </a:prstGeom>
        </p:spPr>
      </p:pic>
      <p:pic>
        <p:nvPicPr>
          <p:cNvPr id="6" name="Picture 4" descr="Image result for veni creator spiritus chant notation">
            <a:extLst>
              <a:ext uri="{FF2B5EF4-FFF2-40B4-BE49-F238E27FC236}">
                <a16:creationId xmlns:a16="http://schemas.microsoft.com/office/drawing/2014/main" id="{03BFF5FA-453E-9C94-DB69-DF118D2B2963}"/>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2" y="-1"/>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2A20638-8FB5-A0FC-368A-A60CA25DDD30}"/>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9" y="12826"/>
            <a:ext cx="6096001" cy="785098"/>
          </a:xfrm>
          <a:prstGeom prst="rect">
            <a:avLst/>
          </a:prstGeom>
        </p:spPr>
      </p:pic>
      <p:pic>
        <p:nvPicPr>
          <p:cNvPr id="8" name="Picture 4" descr="Image result for veni creator spiritus chant notation">
            <a:extLst>
              <a:ext uri="{FF2B5EF4-FFF2-40B4-BE49-F238E27FC236}">
                <a16:creationId xmlns:a16="http://schemas.microsoft.com/office/drawing/2014/main" id="{8C2B0D8B-EDF7-617B-6FB1-64E4888C5969}"/>
              </a:ext>
            </a:extLst>
          </p:cNvPr>
          <p:cNvPicPr>
            <a:picLocks noChangeAspect="1" noChangeArrowheads="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val="0"/>
              </a:ext>
            </a:extLst>
          </a:blip>
          <a:srcRect b="91806"/>
          <a:stretch/>
        </p:blipFill>
        <p:spPr bwMode="auto">
          <a:xfrm>
            <a:off x="-4763" y="6060075"/>
            <a:ext cx="6100762" cy="7979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0680969-A2DC-E153-40B6-4A5091B9C061}"/>
              </a:ext>
            </a:extLst>
          </p:cNvPr>
          <p:cNvPicPr>
            <a:picLocks noChangeAspect="1"/>
          </p:cNvPicPr>
          <p:nvPr/>
        </p:nvPicPr>
        <p:blipFill>
          <a:blip r:embed="rId2">
            <a:duotone>
              <a:schemeClr val="accent4">
                <a:shade val="45000"/>
                <a:satMod val="135000"/>
              </a:schemeClr>
              <a:prstClr val="white"/>
            </a:duotone>
          </a:blip>
          <a:srcRect t="8411" b="83702"/>
          <a:stretch/>
        </p:blipFill>
        <p:spPr>
          <a:xfrm>
            <a:off x="6095998" y="6072902"/>
            <a:ext cx="6096001" cy="785098"/>
          </a:xfrm>
          <a:prstGeom prst="rect">
            <a:avLst/>
          </a:prstGeom>
        </p:spPr>
      </p:pic>
      <p:pic>
        <p:nvPicPr>
          <p:cNvPr id="11" name="Picture 10">
            <a:extLst>
              <a:ext uri="{FF2B5EF4-FFF2-40B4-BE49-F238E27FC236}">
                <a16:creationId xmlns:a16="http://schemas.microsoft.com/office/drawing/2014/main" id="{9BD909D6-3EE3-FB9B-0EFA-6698769FEF69}"/>
              </a:ext>
            </a:extLst>
          </p:cNvPr>
          <p:cNvPicPr>
            <a:picLocks noChangeAspect="1"/>
          </p:cNvPicPr>
          <p:nvPr/>
        </p:nvPicPr>
        <p:blipFill>
          <a:blip r:embed="rId4"/>
          <a:stretch>
            <a:fillRect/>
          </a:stretch>
        </p:blipFill>
        <p:spPr>
          <a:xfrm>
            <a:off x="7348649" y="2511401"/>
            <a:ext cx="4181464" cy="3548674"/>
          </a:xfrm>
          <a:prstGeom prst="rect">
            <a:avLst/>
          </a:prstGeom>
        </p:spPr>
      </p:pic>
    </p:spTree>
    <p:extLst>
      <p:ext uri="{BB962C8B-B14F-4D97-AF65-F5344CB8AC3E}">
        <p14:creationId xmlns:p14="http://schemas.microsoft.com/office/powerpoint/2010/main" val="41269963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1236</TotalTime>
  <Words>2567</Words>
  <Application>Microsoft Office PowerPoint</Application>
  <PresentationFormat>Widescreen</PresentationFormat>
  <Paragraphs>223</Paragraphs>
  <Slides>38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Bell MT</vt:lpstr>
      <vt:lpstr>Calibri</vt:lpstr>
      <vt:lpstr>Garamond</vt:lpstr>
      <vt:lpstr>Organic</vt:lpstr>
      <vt:lpstr>Confirmation Sacrament Learning Series Session 4</vt:lpstr>
      <vt:lpstr>Course 4 Outline</vt:lpstr>
      <vt:lpstr>Opening Prayer: Prayer Before Any Work</vt:lpstr>
      <vt:lpstr>What is the sacrament of Confirmation?</vt:lpstr>
      <vt:lpstr>To which natural stage of life does Confirmation correspond?</vt:lpstr>
      <vt:lpstr>Does Confirmation make one an “adult” in the Church?</vt:lpstr>
      <vt:lpstr>What is “chrismation” in the Eastern Catholic rite?</vt:lpstr>
      <vt:lpstr>Who is the Holy Spirit? Why must we receive the Holy Spirit?</vt:lpstr>
      <vt:lpstr>What are the Seven Gifts of the Holy Spirit?</vt:lpstr>
      <vt:lpstr>What are the Fruits of the Holy Spirit?</vt:lpstr>
      <vt:lpstr>What effects does Confirmation have on our souls?</vt:lpstr>
      <vt:lpstr>What is the Scriptural basis for Confirmation? (1)</vt:lpstr>
      <vt:lpstr>What is the Scriptural basis for Confirmation? (2)</vt:lpstr>
      <vt:lpstr>How are the sacraments of Holy Baptism and Confirmation related? (1)</vt:lpstr>
      <vt:lpstr>How are the sacraments of Holy Baptism and Confirmation related? (2)</vt:lpstr>
      <vt:lpstr>Why do we renew our baptismal promises at Confirmation?</vt:lpstr>
      <vt:lpstr>What are some symbols of Confirmation? How do they remind us of our Holy Baptism? (1)</vt:lpstr>
      <vt:lpstr>What are some symbols of Confirmation? How do they remind us of our Holy Baptism? (2)</vt:lpstr>
      <vt:lpstr>What is the form and the matter of Confirmation?</vt:lpstr>
      <vt:lpstr>Who is the ordinary minister of Confirmation?</vt:lpstr>
      <vt:lpstr>What is the order of the ritual Mass of Confirmation in the Roman Rite? (1)</vt:lpstr>
      <vt:lpstr>What is the order of the ritual Mass of Confirmation in the Roman Rite? (2)</vt:lpstr>
      <vt:lpstr>How does the traditional rite of Confirmation differ from the modern rite?</vt:lpstr>
      <vt:lpstr>What practices should we engage in to prepare for Confirmation? How may we renew the graces of Confirmation? (1)</vt:lpstr>
      <vt:lpstr>What practices should we engage in to prepare for Confirmation? How may we renew the graces of Confirmation? (2)</vt:lpstr>
      <vt:lpstr>What practices should we engage in to prepare for Confirmation? How may we renew the graces of Confirmation? (3)</vt:lpstr>
      <vt:lpstr>Why do we choose a sponsor at Confirmation?</vt:lpstr>
      <vt:lpstr>What conditions must be met for a person to serve as a Confirmation sponsor?</vt:lpstr>
      <vt:lpstr>How does one choose a Confirmation sponsor? (1)</vt:lpstr>
      <vt:lpstr>How does one choose a Confirmation sponsor? (2)</vt:lpstr>
      <vt:lpstr>Why do we choose a patron saint at Confirmation?</vt:lpstr>
      <vt:lpstr>What considerations should one make when choosing a Confirmation patron saint?</vt:lpstr>
      <vt:lpstr>Who are some additional saints (besides our personal patrons) we may ask to intercede for us in preparing for Confirmation/renewing its graces?</vt:lpstr>
      <vt:lpstr>What is Our Lady’s role at Confirmation? How may she support us in preparing for this sacrament? (1)</vt:lpstr>
      <vt:lpstr>What is Our Lady’s role at Confirmation? How may she support us in preparing for this sacrament? (2)</vt:lpstr>
      <vt:lpstr>How may we continue to practice devotion to the Holy Spirit, well after Confirmation? (1)</vt:lpstr>
      <vt:lpstr>How may we continue to practice devotion to the Holy Spirit, well after Confirmation? (2)</vt:lpstr>
      <vt:lpstr>Closing Prayer: Petition for the Grace of the Holy Ghost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129</cp:revision>
  <dcterms:created xsi:type="dcterms:W3CDTF">2025-01-15T16:44:35Z</dcterms:created>
  <dcterms:modified xsi:type="dcterms:W3CDTF">2025-02-25T00:41:14Z</dcterms:modified>
</cp:coreProperties>
</file>