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7" r:id="rId5"/>
    <p:sldId id="270" r:id="rId6"/>
    <p:sldId id="276" r:id="rId7"/>
    <p:sldId id="271" r:id="rId8"/>
    <p:sldId id="272" r:id="rId9"/>
    <p:sldId id="278" r:id="rId10"/>
    <p:sldId id="279" r:id="rId11"/>
    <p:sldId id="259" r:id="rId12"/>
    <p:sldId id="260" r:id="rId13"/>
    <p:sldId id="261" r:id="rId14"/>
    <p:sldId id="262" r:id="rId15"/>
    <p:sldId id="274" r:id="rId16"/>
    <p:sldId id="263" r:id="rId17"/>
    <p:sldId id="264" r:id="rId18"/>
    <p:sldId id="277" r:id="rId19"/>
    <p:sldId id="273" r:id="rId20"/>
    <p:sldId id="265" r:id="rId21"/>
    <p:sldId id="280" r:id="rId22"/>
    <p:sldId id="281" r:id="rId23"/>
    <p:sldId id="266" r:id="rId24"/>
    <p:sldId id="268" r:id="rId25"/>
    <p:sldId id="269" r:id="rId26"/>
    <p:sldId id="27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60" d="100"/>
          <a:sy n="60" d="100"/>
        </p:scale>
        <p:origin x="9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E2B8886-29FC-4EA3-8CF0-382440FA1984}"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162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spTree>
    <p:extLst>
      <p:ext uri="{BB962C8B-B14F-4D97-AF65-F5344CB8AC3E}">
        <p14:creationId xmlns:p14="http://schemas.microsoft.com/office/powerpoint/2010/main" val="183271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36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DB89B7-230E-4332-8CC9-6430E77220C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2B8886-29FC-4EA3-8CF0-382440FA1984}" type="slidenum">
              <a:rPr lang="en-US" smtClean="0"/>
              <a:t>‹#›</a:t>
            </a:fld>
            <a:endParaRPr lang="en-US"/>
          </a:p>
        </p:txBody>
      </p:sp>
    </p:spTree>
    <p:extLst>
      <p:ext uri="{BB962C8B-B14F-4D97-AF65-F5344CB8AC3E}">
        <p14:creationId xmlns:p14="http://schemas.microsoft.com/office/powerpoint/2010/main" val="3514227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DB89B7-230E-4332-8CC9-6430E77220C8}"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2B8886-29FC-4EA3-8CF0-382440FA1984}"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9800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DB89B7-230E-4332-8CC9-6430E77220C8}"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2B8886-29FC-4EA3-8CF0-382440FA198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16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DB89B7-230E-4332-8CC9-6430E77220C8}" type="datetimeFigureOut">
              <a:rPr lang="en-US" smtClean="0"/>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2B8886-29FC-4EA3-8CF0-382440FA1984}" type="slidenum">
              <a:rPr lang="en-US" smtClean="0"/>
              <a:t>‹#›</a:t>
            </a:fld>
            <a:endParaRPr lang="en-US"/>
          </a:p>
        </p:txBody>
      </p:sp>
    </p:spTree>
    <p:extLst>
      <p:ext uri="{BB962C8B-B14F-4D97-AF65-F5344CB8AC3E}">
        <p14:creationId xmlns:p14="http://schemas.microsoft.com/office/powerpoint/2010/main" val="2955714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DB89B7-230E-4332-8CC9-6430E77220C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2B8886-29FC-4EA3-8CF0-382440FA1984}"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0605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DB89B7-230E-4332-8CC9-6430E77220C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2B8886-29FC-4EA3-8CF0-382440FA1984}" type="slidenum">
              <a:rPr lang="en-US" smtClean="0"/>
              <a:t>‹#›</a:t>
            </a:fld>
            <a:endParaRPr lang="en-US"/>
          </a:p>
        </p:txBody>
      </p:sp>
    </p:spTree>
    <p:extLst>
      <p:ext uri="{BB962C8B-B14F-4D97-AF65-F5344CB8AC3E}">
        <p14:creationId xmlns:p14="http://schemas.microsoft.com/office/powerpoint/2010/main" val="433124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DB89B7-230E-4332-8CC9-6430E77220C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2B8886-29FC-4EA3-8CF0-382440FA1984}" type="slidenum">
              <a:rPr lang="en-US" smtClean="0"/>
              <a:t>‹#›</a:t>
            </a:fld>
            <a:endParaRPr lang="en-US"/>
          </a:p>
        </p:txBody>
      </p:sp>
    </p:spTree>
    <p:extLst>
      <p:ext uri="{BB962C8B-B14F-4D97-AF65-F5344CB8AC3E}">
        <p14:creationId xmlns:p14="http://schemas.microsoft.com/office/powerpoint/2010/main" val="140446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582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9654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spTree>
    <p:extLst>
      <p:ext uri="{BB962C8B-B14F-4D97-AF65-F5344CB8AC3E}">
        <p14:creationId xmlns:p14="http://schemas.microsoft.com/office/powerpoint/2010/main" val="1738707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8819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5990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8815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DB89B7-230E-4332-8CC9-6430E77220C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B8886-29FC-4EA3-8CF0-382440FA1984}"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8341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7DB89B7-230E-4332-8CC9-6430E77220C8}" type="datetimeFigureOut">
              <a:rPr lang="en-US" smtClean="0"/>
              <a:t>2/18/2025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E2B8886-29FC-4EA3-8CF0-382440FA1984}" type="slidenum">
              <a:rPr lang="en-US" smtClean="0"/>
              <a:t>‹#›</a:t>
            </a:fld>
            <a:endParaRPr lang="en-US"/>
          </a:p>
        </p:txBody>
      </p:sp>
    </p:spTree>
    <p:extLst>
      <p:ext uri="{BB962C8B-B14F-4D97-AF65-F5344CB8AC3E}">
        <p14:creationId xmlns:p14="http://schemas.microsoft.com/office/powerpoint/2010/main" val="663215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2.wdp"/><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2.wdp"/><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2.wdp"/><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2.wdp"/><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2.wdp"/><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2.wdp"/><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2.wdp"/><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2.wdp"/><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4.png"/><Relationship Id="rId5" Type="http://schemas.microsoft.com/office/2007/relationships/hdphoto" Target="../media/hdphoto2.wdp"/><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5.png"/><Relationship Id="rId5" Type="http://schemas.microsoft.com/office/2007/relationships/hdphoto" Target="../media/hdphoto2.wdp"/><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6.png"/><Relationship Id="rId5" Type="http://schemas.microsoft.com/office/2007/relationships/hdphoto" Target="../media/hdphoto2.wdp"/><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7.png"/><Relationship Id="rId5" Type="http://schemas.microsoft.com/office/2007/relationships/hdphoto" Target="../media/hdphoto2.wdp"/><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13D9D-66D7-805C-9890-01CE18C21879}"/>
              </a:ext>
            </a:extLst>
          </p:cNvPr>
          <p:cNvSpPr>
            <a:spLocks noGrp="1"/>
          </p:cNvSpPr>
          <p:nvPr>
            <p:ph type="ctrTitle"/>
          </p:nvPr>
        </p:nvSpPr>
        <p:spPr/>
        <p:txBody>
          <a:bodyPr/>
          <a:lstStyle/>
          <a:p>
            <a:r>
              <a:rPr lang="en-US" sz="3600" dirty="0"/>
              <a:t>“Loving the Sacred Heart of Jesus and Immaculate Heart of Mary”</a:t>
            </a:r>
          </a:p>
        </p:txBody>
      </p:sp>
      <p:sp>
        <p:nvSpPr>
          <p:cNvPr id="3" name="Subtitle 2">
            <a:extLst>
              <a:ext uri="{FF2B5EF4-FFF2-40B4-BE49-F238E27FC236}">
                <a16:creationId xmlns:a16="http://schemas.microsoft.com/office/drawing/2014/main" id="{8BBFDF64-0984-E10C-8126-452BF17D199D}"/>
              </a:ext>
            </a:extLst>
          </p:cNvPr>
          <p:cNvSpPr>
            <a:spLocks noGrp="1"/>
          </p:cNvSpPr>
          <p:nvPr>
            <p:ph type="subTitle" idx="1"/>
          </p:nvPr>
        </p:nvSpPr>
        <p:spPr/>
        <p:txBody>
          <a:bodyPr/>
          <a:lstStyle/>
          <a:p>
            <a:r>
              <a:rPr lang="en-US" dirty="0"/>
              <a:t>Tuesday, February 18, 2025</a:t>
            </a:r>
          </a:p>
          <a:p>
            <a:r>
              <a:rPr lang="en-US" dirty="0"/>
              <a:t>Katie Sadakierski</a:t>
            </a:r>
          </a:p>
        </p:txBody>
      </p:sp>
      <p:pic>
        <p:nvPicPr>
          <p:cNvPr id="9" name="Picture 8">
            <a:extLst>
              <a:ext uri="{FF2B5EF4-FFF2-40B4-BE49-F238E27FC236}">
                <a16:creationId xmlns:a16="http://schemas.microsoft.com/office/drawing/2014/main" id="{85852C67-0217-6155-E6B6-43D03510F066}"/>
              </a:ext>
            </a:extLst>
          </p:cNvPr>
          <p:cNvPicPr>
            <a:picLocks noChangeAspect="1"/>
          </p:cNvPicPr>
          <p:nvPr/>
        </p:nvPicPr>
        <p:blipFill rotWithShape="1">
          <a:blip r:embed="rId2">
            <a:duotone>
              <a:schemeClr val="accent3">
                <a:shade val="45000"/>
                <a:satMod val="135000"/>
              </a:schemeClr>
              <a:prstClr val="white"/>
            </a:duotone>
          </a:blip>
          <a:srcRect t="33679" b="33679"/>
          <a:stretch/>
        </p:blipFill>
        <p:spPr>
          <a:xfrm>
            <a:off x="2967225" y="4806342"/>
            <a:ext cx="6285469" cy="2051657"/>
          </a:xfrm>
          <a:prstGeom prst="rect">
            <a:avLst/>
          </a:prstGeom>
        </p:spPr>
      </p:pic>
      <p:pic>
        <p:nvPicPr>
          <p:cNvPr id="4" name="Picture 3">
            <a:extLst>
              <a:ext uri="{FF2B5EF4-FFF2-40B4-BE49-F238E27FC236}">
                <a16:creationId xmlns:a16="http://schemas.microsoft.com/office/drawing/2014/main" id="{488A7484-9396-B815-DE2F-09615E570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2797" y="4553771"/>
            <a:ext cx="1346406" cy="2090060"/>
          </a:xfrm>
          <a:prstGeom prst="rect">
            <a:avLst/>
          </a:prstGeom>
        </p:spPr>
      </p:pic>
      <p:pic>
        <p:nvPicPr>
          <p:cNvPr id="5" name="Picture 4">
            <a:extLst>
              <a:ext uri="{FF2B5EF4-FFF2-40B4-BE49-F238E27FC236}">
                <a16:creationId xmlns:a16="http://schemas.microsoft.com/office/drawing/2014/main" id="{26D3C76E-AF6C-BC1B-3304-1FEE79305CCA}"/>
              </a:ext>
            </a:extLst>
          </p:cNvPr>
          <p:cNvPicPr>
            <a:picLocks noChangeAspect="1"/>
          </p:cNvPicPr>
          <p:nvPr/>
        </p:nvPicPr>
        <p:blipFill rotWithShape="1">
          <a:blip r:embed="rId4"/>
          <a:srcRect l="18322" t="-65" r="62004" b="65"/>
          <a:stretch/>
        </p:blipFill>
        <p:spPr>
          <a:xfrm>
            <a:off x="0" y="-1"/>
            <a:ext cx="2967225" cy="6858001"/>
          </a:xfrm>
          <a:prstGeom prst="rect">
            <a:avLst/>
          </a:prstGeom>
        </p:spPr>
      </p:pic>
      <p:pic>
        <p:nvPicPr>
          <p:cNvPr id="6" name="Picture 5">
            <a:extLst>
              <a:ext uri="{FF2B5EF4-FFF2-40B4-BE49-F238E27FC236}">
                <a16:creationId xmlns:a16="http://schemas.microsoft.com/office/drawing/2014/main" id="{9C522938-4183-692F-3366-88966078C0EE}"/>
              </a:ext>
            </a:extLst>
          </p:cNvPr>
          <p:cNvPicPr>
            <a:picLocks noChangeAspect="1"/>
          </p:cNvPicPr>
          <p:nvPr/>
        </p:nvPicPr>
        <p:blipFill rotWithShape="1">
          <a:blip r:embed="rId4"/>
          <a:srcRect l="60445" r="19827"/>
          <a:stretch/>
        </p:blipFill>
        <p:spPr>
          <a:xfrm>
            <a:off x="9252694" y="-2"/>
            <a:ext cx="2975141" cy="6858002"/>
          </a:xfrm>
          <a:prstGeom prst="rect">
            <a:avLst/>
          </a:prstGeom>
        </p:spPr>
      </p:pic>
      <p:pic>
        <p:nvPicPr>
          <p:cNvPr id="7" name="Picture 6">
            <a:extLst>
              <a:ext uri="{FF2B5EF4-FFF2-40B4-BE49-F238E27FC236}">
                <a16:creationId xmlns:a16="http://schemas.microsoft.com/office/drawing/2014/main" id="{7C82E1D4-6F9F-F328-1E05-BEA1C8A46487}"/>
              </a:ext>
            </a:extLst>
          </p:cNvPr>
          <p:cNvPicPr>
            <a:picLocks noChangeAspect="1"/>
          </p:cNvPicPr>
          <p:nvPr/>
        </p:nvPicPr>
        <p:blipFill rotWithShape="1">
          <a:blip r:embed="rId5"/>
          <a:srcRect l="5063" t="24116" r="5958" b="24116"/>
          <a:stretch/>
        </p:blipFill>
        <p:spPr>
          <a:xfrm>
            <a:off x="2967225" y="-1"/>
            <a:ext cx="6285469" cy="2307265"/>
          </a:xfrm>
          <a:prstGeom prst="rect">
            <a:avLst/>
          </a:prstGeom>
        </p:spPr>
      </p:pic>
    </p:spTree>
    <p:extLst>
      <p:ext uri="{BB962C8B-B14F-4D97-AF65-F5344CB8AC3E}">
        <p14:creationId xmlns:p14="http://schemas.microsoft.com/office/powerpoint/2010/main" val="110688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E8A7-FCE8-022C-65ED-85160B3F4F99}"/>
              </a:ext>
            </a:extLst>
          </p:cNvPr>
          <p:cNvSpPr>
            <a:spLocks noGrp="1"/>
          </p:cNvSpPr>
          <p:nvPr>
            <p:ph type="title"/>
          </p:nvPr>
        </p:nvSpPr>
        <p:spPr/>
        <p:txBody>
          <a:bodyPr/>
          <a:lstStyle/>
          <a:p>
            <a:r>
              <a:rPr lang="en-US" dirty="0"/>
              <a:t>Seven Sisters Apostolate Event 4 Outline</a:t>
            </a:r>
          </a:p>
        </p:txBody>
      </p:sp>
      <p:sp>
        <p:nvSpPr>
          <p:cNvPr id="3" name="Content Placeholder 2">
            <a:extLst>
              <a:ext uri="{FF2B5EF4-FFF2-40B4-BE49-F238E27FC236}">
                <a16:creationId xmlns:a16="http://schemas.microsoft.com/office/drawing/2014/main" id="{7712A290-AB92-7C6D-D5A5-977F7A610926}"/>
              </a:ext>
            </a:extLst>
          </p:cNvPr>
          <p:cNvSpPr>
            <a:spLocks noGrp="1"/>
          </p:cNvSpPr>
          <p:nvPr>
            <p:ph idx="1"/>
          </p:nvPr>
        </p:nvSpPr>
        <p:spPr>
          <a:xfrm>
            <a:off x="880732" y="2535666"/>
            <a:ext cx="7476459" cy="3599319"/>
          </a:xfrm>
        </p:spPr>
        <p:txBody>
          <a:bodyPr>
            <a:normAutofit fontScale="85000" lnSpcReduction="20000"/>
          </a:bodyPr>
          <a:lstStyle/>
          <a:p>
            <a:pPr marL="342900" marR="0" lvl="0" indent="-342900">
              <a:lnSpc>
                <a:spcPct val="107000"/>
              </a:lnSpc>
              <a:buFont typeface="+mj-lt"/>
              <a:buAutoNum type="romanU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Welcome &amp; opening prayer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romanU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Presentation: The Purification of Our Lady, and Loving Jesus and Mary with Pure Hearts at Lent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Preparing to console the pierced Hearts of Jesus and Mary at Lent; having a heart like Mary’s Immaculate Heart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Prayers of reparation as a form of love; love as sacrifice; serving as a spiritual mother through prayer, and spiritually accompanying others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Being faithful to the Heart of Jesus like Our Lady of Compassion during Lent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Thanking God the Father for His gifts (Our Lady, the Holy Eucharist, and the holy priesthood) at Lent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romanU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Announcements &amp; closing prayer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Font typeface="+mj-lt"/>
              <a:buAutoNum type="romanU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Rosary spiritual bouquet cards for Fr. Sliwa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romanU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Holy Rosary recitation for the intentions of Fr. Sliwa: Sorrowful Mysteries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romanUcPeriod"/>
            </a:pPr>
            <a:r>
              <a:rPr lang="en-US" sz="1700" kern="100" dirty="0">
                <a:effectLst/>
                <a:latin typeface="Perpetua" panose="02020502060401020303" pitchFamily="18" charset="0"/>
                <a:ea typeface="Calibri" panose="020F0502020204030204" pitchFamily="34" charset="0"/>
                <a:cs typeface="Times New Roman" panose="02020603050405020304" pitchFamily="18" charset="0"/>
              </a:rPr>
              <a:t>Visit to the Blessed Sacrament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8337B1C4-6257-9E18-00E0-21B1AE74CA6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7E7645FF-400E-7595-7E79-152633CBFE3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6" name="Picture 5">
            <a:extLst>
              <a:ext uri="{FF2B5EF4-FFF2-40B4-BE49-F238E27FC236}">
                <a16:creationId xmlns:a16="http://schemas.microsoft.com/office/drawing/2014/main" id="{16AFEBFE-4F1E-28A1-0C24-76C1D55E8E5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7" name="Picture 6">
            <a:extLst>
              <a:ext uri="{FF2B5EF4-FFF2-40B4-BE49-F238E27FC236}">
                <a16:creationId xmlns:a16="http://schemas.microsoft.com/office/drawing/2014/main" id="{7A564FE5-4492-5408-50F8-D9BAB157998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8" name="Picture 7">
            <a:extLst>
              <a:ext uri="{FF2B5EF4-FFF2-40B4-BE49-F238E27FC236}">
                <a16:creationId xmlns:a16="http://schemas.microsoft.com/office/drawing/2014/main" id="{3F38124A-36A7-0F6C-2CF7-EC7853A0C0CC}"/>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87EA6C33-CCDF-951F-B6D7-5C7008E77B93}"/>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D3602ECD-785E-C2EF-63A8-2CB55D000F71}"/>
              </a:ext>
            </a:extLst>
          </p:cNvPr>
          <p:cNvPicPr>
            <a:picLocks noChangeAspect="1"/>
          </p:cNvPicPr>
          <p:nvPr/>
        </p:nvPicPr>
        <p:blipFill>
          <a:blip r:embed="rId6"/>
          <a:srcRect l="14873" r="14481"/>
          <a:stretch/>
        </p:blipFill>
        <p:spPr>
          <a:xfrm>
            <a:off x="8357191" y="2509696"/>
            <a:ext cx="2539407" cy="3594528"/>
          </a:xfrm>
          <a:prstGeom prst="rect">
            <a:avLst/>
          </a:prstGeom>
        </p:spPr>
      </p:pic>
    </p:spTree>
    <p:extLst>
      <p:ext uri="{BB962C8B-B14F-4D97-AF65-F5344CB8AC3E}">
        <p14:creationId xmlns:p14="http://schemas.microsoft.com/office/powerpoint/2010/main" val="3026859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EFBC-9803-3CF8-2809-047BB10ECFE4}"/>
              </a:ext>
            </a:extLst>
          </p:cNvPr>
          <p:cNvSpPr>
            <a:spLocks noGrp="1"/>
          </p:cNvSpPr>
          <p:nvPr>
            <p:ph type="title"/>
          </p:nvPr>
        </p:nvSpPr>
        <p:spPr/>
        <p:txBody>
          <a:bodyPr>
            <a:normAutofit fontScale="90000"/>
          </a:bodyPr>
          <a:lstStyle/>
          <a:p>
            <a:r>
              <a:rPr lang="en-US" dirty="0"/>
              <a:t>Opening Prayers:</a:t>
            </a:r>
            <a:r>
              <a:rPr lang="en-US" sz="4400" kern="100" dirty="0">
                <a:effectLst/>
                <a:ea typeface="Calibri" panose="020F0502020204030204" pitchFamily="34" charset="0"/>
                <a:cs typeface="Times New Roman" panose="02020603050405020304" pitchFamily="18" charset="0"/>
              </a:rPr>
              <a:t> Prayer to St. Bernadette and  Prayer to Our Lady of Sorrows</a:t>
            </a:r>
            <a:endParaRPr lang="en-US" dirty="0">
              <a:highlight>
                <a:srgbClr val="FFFF00"/>
              </a:highlight>
            </a:endParaRPr>
          </a:p>
        </p:txBody>
      </p:sp>
      <p:sp>
        <p:nvSpPr>
          <p:cNvPr id="3" name="Content Placeholder 2">
            <a:extLst>
              <a:ext uri="{FF2B5EF4-FFF2-40B4-BE49-F238E27FC236}">
                <a16:creationId xmlns:a16="http://schemas.microsoft.com/office/drawing/2014/main" id="{607C9469-7703-CE0C-0CF6-71F34BE951CB}"/>
              </a:ext>
            </a:extLst>
          </p:cNvPr>
          <p:cNvSpPr>
            <a:spLocks noGrp="1"/>
          </p:cNvSpPr>
          <p:nvPr>
            <p:ph idx="1"/>
          </p:nvPr>
        </p:nvSpPr>
        <p:spPr>
          <a:xfrm>
            <a:off x="935669" y="2556932"/>
            <a:ext cx="7125585" cy="3318936"/>
          </a:xfrm>
        </p:spPr>
        <p:txBody>
          <a:bodyPr>
            <a:normAutofit fontScale="85000" lnSpcReduction="20000"/>
          </a:bodyPr>
          <a:lstStyle/>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O Saint Bernadette, who, as a meek and pure child, did eighteen times at Lourdes contemplate the beauty of the Immaculate Mother of God and receive her messages, and who afterwards wished to hide yourself from the world in the convent of Nevers, and to offer thyself there as a victim for the conversion of sinners, obtain for us the grace of purity, simplicity and mortification that we also may attain to the vision of God and of Mary in Heaven. Amen.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endParaRPr lang="en-US" sz="1800" kern="100" dirty="0">
              <a:effectLst/>
              <a:latin typeface="Bell MT" panose="02020503060305020303" pitchFamily="18"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Blessed Virgin Mary, Our Lady of Compassion, I turn to you with filial confidence. You shared fully in the work of Our Lord Jesus Christ, whose Death brought life to the world. Help me now to understand the truth about the divine compassion. Teach me to accept the sufferings that come into my life as you accepted obediently your own deep sorrows. Loving Mother of the Redeemer, you consecrated yourself by submitting to the divine plan. Obtain for me the grace to make my own submission to the same wise providence, now and at the hour of my death. Amen.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C2B7E5F8-CCD9-57A7-F38B-D7A123E2004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D9834697-5FE1-26ED-C5C1-898EC62B88D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1E97AD98-EE8D-A05A-7D62-05DA7C024B2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A9C6C2D2-DC75-B6B5-DB9A-14FD00E58D9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98C7D4B4-5915-8DE8-1050-E218EE5460E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95E8A247-3644-869A-7A9E-DB4BADE29751}"/>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AE7FBCE6-CF14-7067-A5C0-9876BA48B162}"/>
              </a:ext>
            </a:extLst>
          </p:cNvPr>
          <p:cNvPicPr>
            <a:picLocks noChangeAspect="1"/>
          </p:cNvPicPr>
          <p:nvPr/>
        </p:nvPicPr>
        <p:blipFill>
          <a:blip r:embed="rId6"/>
          <a:stretch>
            <a:fillRect/>
          </a:stretch>
        </p:blipFill>
        <p:spPr>
          <a:xfrm>
            <a:off x="8578038" y="2414617"/>
            <a:ext cx="2139581" cy="3679534"/>
          </a:xfrm>
          <a:prstGeom prst="rect">
            <a:avLst/>
          </a:prstGeom>
        </p:spPr>
      </p:pic>
    </p:spTree>
    <p:extLst>
      <p:ext uri="{BB962C8B-B14F-4D97-AF65-F5344CB8AC3E}">
        <p14:creationId xmlns:p14="http://schemas.microsoft.com/office/powerpoint/2010/main" val="2068860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9EDB-F8F6-D40A-6FC6-148D7611EED9}"/>
              </a:ext>
            </a:extLst>
          </p:cNvPr>
          <p:cNvSpPr>
            <a:spLocks noGrp="1"/>
          </p:cNvSpPr>
          <p:nvPr>
            <p:ph type="title"/>
          </p:nvPr>
        </p:nvSpPr>
        <p:spPr/>
        <p:txBody>
          <a:bodyPr>
            <a:normAutofit fontScale="90000"/>
          </a:bodyPr>
          <a:lstStyle/>
          <a:p>
            <a:r>
              <a:rPr lang="en-US" dirty="0"/>
              <a:t>Which devotion(s) and feast days do we celebrate in February?</a:t>
            </a:r>
          </a:p>
        </p:txBody>
      </p:sp>
      <p:sp>
        <p:nvSpPr>
          <p:cNvPr id="3" name="Content Placeholder 2">
            <a:extLst>
              <a:ext uri="{FF2B5EF4-FFF2-40B4-BE49-F238E27FC236}">
                <a16:creationId xmlns:a16="http://schemas.microsoft.com/office/drawing/2014/main" id="{4F0FAE72-16B7-1364-49D8-3EA5329B6230}"/>
              </a:ext>
            </a:extLst>
          </p:cNvPr>
          <p:cNvSpPr>
            <a:spLocks noGrp="1"/>
          </p:cNvSpPr>
          <p:nvPr>
            <p:ph idx="1"/>
          </p:nvPr>
        </p:nvSpPr>
        <p:spPr>
          <a:xfrm>
            <a:off x="912629" y="2556932"/>
            <a:ext cx="7061790" cy="3578054"/>
          </a:xfrm>
        </p:spPr>
        <p:txBody>
          <a:bodyPr>
            <a:normAutofit fontScale="70000" lnSpcReduction="20000"/>
          </a:bodyPr>
          <a:lstStyle/>
          <a:p>
            <a:r>
              <a:rPr lang="en-US" dirty="0"/>
              <a:t>February: Month of the Holy Family</a:t>
            </a:r>
          </a:p>
          <a:p>
            <a:r>
              <a:rPr lang="en-US" dirty="0"/>
              <a:t>February 2: Feast of the Purification of Our Lady (Candlemas); World Day of Prayer for Consecrated Life</a:t>
            </a:r>
          </a:p>
          <a:p>
            <a:r>
              <a:rPr lang="en-US" dirty="0"/>
              <a:t>February 6: Feast of St. Dorothy</a:t>
            </a:r>
          </a:p>
          <a:p>
            <a:r>
              <a:rPr lang="en-US" dirty="0"/>
              <a:t>February 11: Feast of Our Lady of Lourdes</a:t>
            </a:r>
          </a:p>
          <a:p>
            <a:r>
              <a:rPr lang="en-US" dirty="0"/>
              <a:t>February 12: Feast of the Seven Holy Founders of the Servite Order</a:t>
            </a:r>
          </a:p>
          <a:p>
            <a:r>
              <a:rPr lang="en-US" dirty="0"/>
              <a:t>February 13: Feast of St. Catherine de Ricci</a:t>
            </a:r>
          </a:p>
          <a:p>
            <a:r>
              <a:rPr lang="en-US" dirty="0"/>
              <a:t>February 14: Feast of St. Valentine</a:t>
            </a:r>
          </a:p>
          <a:p>
            <a:r>
              <a:rPr lang="en-US" dirty="0"/>
              <a:t>February 15: Feast of St. Claude de la </a:t>
            </a:r>
            <a:r>
              <a:rPr lang="en-US" dirty="0" err="1"/>
              <a:t>Colombiere</a:t>
            </a:r>
            <a:endParaRPr lang="en-US" dirty="0"/>
          </a:p>
          <a:p>
            <a:r>
              <a:rPr lang="en-US" dirty="0"/>
              <a:t>February 18: Feast of St. Simeon; Feast of St. Bernadette</a:t>
            </a:r>
          </a:p>
          <a:p>
            <a:pPr lvl="1"/>
            <a:r>
              <a:rPr lang="en-US" dirty="0"/>
              <a:t>Two-year anniversary of Fr. Sliwa’s pastoral installation Mass</a:t>
            </a:r>
          </a:p>
          <a:p>
            <a:endParaRPr lang="en-US" dirty="0"/>
          </a:p>
        </p:txBody>
      </p:sp>
      <p:pic>
        <p:nvPicPr>
          <p:cNvPr id="4" name="Picture 3">
            <a:extLst>
              <a:ext uri="{FF2B5EF4-FFF2-40B4-BE49-F238E27FC236}">
                <a16:creationId xmlns:a16="http://schemas.microsoft.com/office/drawing/2014/main" id="{B0FF7B44-81CA-CC1C-2B51-49727111964B}"/>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56F87751-89D5-96FA-AEEA-0BCF7312218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E6EE0B29-1FBC-176E-9D6F-2D02569B32E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E3EEF599-8578-359F-5229-4DDF29FB7A7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98DEB5DC-5E49-12E7-A20B-C3802573593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281760E9-3D9C-1F54-9ADE-61647DB5C90A}"/>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5F6E9AA5-B653-6037-DC2E-8E95D50CB12E}"/>
              </a:ext>
            </a:extLst>
          </p:cNvPr>
          <p:cNvPicPr>
            <a:picLocks noChangeAspect="1"/>
          </p:cNvPicPr>
          <p:nvPr/>
        </p:nvPicPr>
        <p:blipFill>
          <a:blip r:embed="rId6"/>
          <a:stretch>
            <a:fillRect/>
          </a:stretch>
        </p:blipFill>
        <p:spPr>
          <a:xfrm>
            <a:off x="8068338" y="2488150"/>
            <a:ext cx="2828260" cy="3585118"/>
          </a:xfrm>
          <a:prstGeom prst="rect">
            <a:avLst/>
          </a:prstGeom>
        </p:spPr>
      </p:pic>
    </p:spTree>
    <p:extLst>
      <p:ext uri="{BB962C8B-B14F-4D97-AF65-F5344CB8AC3E}">
        <p14:creationId xmlns:p14="http://schemas.microsoft.com/office/powerpoint/2010/main" val="2219597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C6825-796B-4B23-EC57-4C032957173B}"/>
              </a:ext>
            </a:extLst>
          </p:cNvPr>
          <p:cNvSpPr>
            <a:spLocks noGrp="1"/>
          </p:cNvSpPr>
          <p:nvPr>
            <p:ph type="title"/>
          </p:nvPr>
        </p:nvSpPr>
        <p:spPr/>
        <p:txBody>
          <a:bodyPr>
            <a:noAutofit/>
          </a:bodyPr>
          <a:lstStyle/>
          <a:p>
            <a:r>
              <a:rPr lang="en-US" sz="3200" dirty="0"/>
              <a:t>What was the Presentation at the Temple? How does this sacred mystery relate to the Hearts of Jesus and Mother Mary? (1)</a:t>
            </a:r>
          </a:p>
        </p:txBody>
      </p:sp>
      <p:sp>
        <p:nvSpPr>
          <p:cNvPr id="3" name="Content Placeholder 2">
            <a:extLst>
              <a:ext uri="{FF2B5EF4-FFF2-40B4-BE49-F238E27FC236}">
                <a16:creationId xmlns:a16="http://schemas.microsoft.com/office/drawing/2014/main" id="{1E03B846-C5CE-ACFC-C43D-E0076D3FDD69}"/>
              </a:ext>
            </a:extLst>
          </p:cNvPr>
          <p:cNvSpPr>
            <a:spLocks noGrp="1"/>
          </p:cNvSpPr>
          <p:nvPr>
            <p:ph idx="1"/>
          </p:nvPr>
        </p:nvSpPr>
        <p:spPr>
          <a:xfrm>
            <a:off x="935669" y="2641992"/>
            <a:ext cx="7678478" cy="3588687"/>
          </a:xfrm>
        </p:spPr>
        <p:txBody>
          <a:bodyPr>
            <a:normAutofit fontScale="85000" lnSpcReduction="20000"/>
          </a:bodyPr>
          <a:lstStyle/>
          <a:p>
            <a:r>
              <a:rPr lang="en-US" dirty="0"/>
              <a:t>Jesus consecrated to God the Father; St. Joseph and Mother Mary brought Him to be presented at the temple as a sign of faithfulness to God</a:t>
            </a:r>
          </a:p>
          <a:p>
            <a:r>
              <a:rPr lang="en-US" dirty="0"/>
              <a:t>Prophecy of St. Simeon: first Sorrow of Our Lady</a:t>
            </a:r>
          </a:p>
          <a:p>
            <a:pPr lvl="1"/>
            <a:r>
              <a:rPr lang="en-US" dirty="0"/>
              <a:t>St. Simeon foresaw the suffering of Our Lady, her compassion for Our Lord amidst His Passion</a:t>
            </a:r>
          </a:p>
          <a:p>
            <a:pPr lvl="1"/>
            <a:r>
              <a:rPr lang="en-US" dirty="0"/>
              <a:t>Compared her suffering to the piercing of the heart with a sword</a:t>
            </a:r>
          </a:p>
          <a:p>
            <a:pPr lvl="1"/>
            <a:r>
              <a:rPr lang="en-US" dirty="0"/>
              <a:t>Said that the thoughts of many hearts would be revealed through Our Lady’s pierced Heart	</a:t>
            </a:r>
          </a:p>
          <a:p>
            <a:pPr lvl="2"/>
            <a:r>
              <a:rPr lang="en-US" dirty="0"/>
              <a:t>Suffering allows for compassion; helps us to relate to Jesus and Mother Mary, to love them better; helps us in expressing our love through our prayers for others</a:t>
            </a:r>
          </a:p>
          <a:p>
            <a:pPr lvl="2"/>
            <a:r>
              <a:rPr lang="en-US" dirty="0"/>
              <a:t>Our Lady, Queen of Martyrs: went through martyrdom of the heart</a:t>
            </a:r>
          </a:p>
        </p:txBody>
      </p:sp>
      <p:pic>
        <p:nvPicPr>
          <p:cNvPr id="4" name="Picture 3">
            <a:extLst>
              <a:ext uri="{FF2B5EF4-FFF2-40B4-BE49-F238E27FC236}">
                <a16:creationId xmlns:a16="http://schemas.microsoft.com/office/drawing/2014/main" id="{3422D204-7BD1-8153-5D6D-1D92CF5341E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DB4B338B-C76A-C949-B4BA-3CF83ED4203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C38478E2-659F-9D4B-0678-5C98A5643AC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AF004977-BC0E-57DB-C895-BC6DF6A1455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3BFBE26A-2C5C-9120-6EEB-15BCA1CC4AB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9D89B38F-95A9-BE2B-D786-AF1776913785}"/>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5A03BFE6-1633-6778-F899-636BFA4D4313}"/>
              </a:ext>
            </a:extLst>
          </p:cNvPr>
          <p:cNvPicPr>
            <a:picLocks noChangeAspect="1"/>
          </p:cNvPicPr>
          <p:nvPr/>
        </p:nvPicPr>
        <p:blipFill>
          <a:blip r:embed="rId6"/>
          <a:srcRect b="4036"/>
          <a:stretch/>
        </p:blipFill>
        <p:spPr>
          <a:xfrm>
            <a:off x="8614147" y="2528895"/>
            <a:ext cx="2520671" cy="3588688"/>
          </a:xfrm>
          <a:prstGeom prst="rect">
            <a:avLst/>
          </a:prstGeom>
        </p:spPr>
      </p:pic>
    </p:spTree>
    <p:extLst>
      <p:ext uri="{BB962C8B-B14F-4D97-AF65-F5344CB8AC3E}">
        <p14:creationId xmlns:p14="http://schemas.microsoft.com/office/powerpoint/2010/main" val="1977791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73623-DF3C-5BE6-5BC7-F8A250C8A2CF}"/>
              </a:ext>
            </a:extLst>
          </p:cNvPr>
          <p:cNvSpPr>
            <a:spLocks noGrp="1"/>
          </p:cNvSpPr>
          <p:nvPr>
            <p:ph type="title"/>
          </p:nvPr>
        </p:nvSpPr>
        <p:spPr/>
        <p:txBody>
          <a:bodyPr>
            <a:noAutofit/>
          </a:bodyPr>
          <a:lstStyle/>
          <a:p>
            <a:r>
              <a:rPr lang="en-US" sz="3200" dirty="0"/>
              <a:t>What was the Presentation at the Temple? How does this sacred mystery relate to the Hearts of Jesus and Mother Mary? (2)</a:t>
            </a:r>
          </a:p>
        </p:txBody>
      </p:sp>
      <p:sp>
        <p:nvSpPr>
          <p:cNvPr id="3" name="Content Placeholder 2">
            <a:extLst>
              <a:ext uri="{FF2B5EF4-FFF2-40B4-BE49-F238E27FC236}">
                <a16:creationId xmlns:a16="http://schemas.microsoft.com/office/drawing/2014/main" id="{B75C54B2-CF7C-E15E-CF9A-983704647614}"/>
              </a:ext>
            </a:extLst>
          </p:cNvPr>
          <p:cNvSpPr>
            <a:spLocks noGrp="1"/>
          </p:cNvSpPr>
          <p:nvPr>
            <p:ph idx="1"/>
          </p:nvPr>
        </p:nvSpPr>
        <p:spPr>
          <a:xfrm>
            <a:off x="935669" y="2526064"/>
            <a:ext cx="7742273" cy="3609952"/>
          </a:xfrm>
        </p:spPr>
        <p:txBody>
          <a:bodyPr>
            <a:normAutofit fontScale="85000" lnSpcReduction="10000"/>
          </a:bodyPr>
          <a:lstStyle/>
          <a:p>
            <a:r>
              <a:rPr lang="en-US" dirty="0"/>
              <a:t>In November, honored Our Lady’s Presentation at the Temple</a:t>
            </a:r>
          </a:p>
          <a:p>
            <a:pPr lvl="1"/>
            <a:r>
              <a:rPr lang="en-US" dirty="0"/>
              <a:t>Because she was faithful to God and consecrated herself to the heavenly Father, He gave her the graces to withstand suffering, serve as the Mother of Our Lord/our spiritual mother</a:t>
            </a:r>
          </a:p>
          <a:p>
            <a:r>
              <a:rPr lang="en-US" dirty="0"/>
              <a:t>The great love of the Hearts of Jesus and Mary are revealed in this mystery; Our Lady was willing to undergo suffering with her Son to fulfill God’s plan for our salvation</a:t>
            </a:r>
          </a:p>
          <a:p>
            <a:pPr lvl="1"/>
            <a:r>
              <a:rPr lang="en-US" dirty="0"/>
              <a:t>Experienced pain in our spiritual birth (brought about by Christ’s Death on the Cross); shared in Christ’s fruitfulness, would become the heavenly Mother of us all </a:t>
            </a:r>
          </a:p>
          <a:p>
            <a:pPr lvl="1"/>
            <a:r>
              <a:rPr lang="en-US" dirty="0"/>
              <a:t>Our Lady and Our Lord show us how to present ourselves to God the Father with love; wholeheartedly, without reserve, surrendering ourselves to God</a:t>
            </a:r>
          </a:p>
        </p:txBody>
      </p:sp>
      <p:pic>
        <p:nvPicPr>
          <p:cNvPr id="4" name="Picture 3">
            <a:extLst>
              <a:ext uri="{FF2B5EF4-FFF2-40B4-BE49-F238E27FC236}">
                <a16:creationId xmlns:a16="http://schemas.microsoft.com/office/drawing/2014/main" id="{0D0593A9-CE4A-A95E-132C-1B42C6C80F0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E7991856-5DEC-72F0-C0A3-C04CED971737}"/>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236E9769-A6B3-7E6C-7620-412D39D508AB}"/>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F4D2AB40-70FC-8AF6-622E-4054D18FCE2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615C05ED-0C46-1839-119A-E9F350A0F377}"/>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37EAD196-EB5A-BC6A-45E5-3435D5D397C8}"/>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802F4B89-C1BA-AE77-38F9-5BD72689D4AD}"/>
              </a:ext>
            </a:extLst>
          </p:cNvPr>
          <p:cNvPicPr>
            <a:picLocks noChangeAspect="1"/>
          </p:cNvPicPr>
          <p:nvPr/>
        </p:nvPicPr>
        <p:blipFill>
          <a:blip r:embed="rId6"/>
          <a:srcRect b="2500"/>
          <a:stretch/>
        </p:blipFill>
        <p:spPr>
          <a:xfrm>
            <a:off x="8865868" y="2523805"/>
            <a:ext cx="2030730" cy="3602514"/>
          </a:xfrm>
          <a:prstGeom prst="rect">
            <a:avLst/>
          </a:prstGeom>
        </p:spPr>
      </p:pic>
    </p:spTree>
    <p:extLst>
      <p:ext uri="{BB962C8B-B14F-4D97-AF65-F5344CB8AC3E}">
        <p14:creationId xmlns:p14="http://schemas.microsoft.com/office/powerpoint/2010/main" val="410803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5E3-504E-98AE-34CD-D5F6201AA99E}"/>
              </a:ext>
            </a:extLst>
          </p:cNvPr>
          <p:cNvSpPr>
            <a:spLocks noGrp="1"/>
          </p:cNvSpPr>
          <p:nvPr>
            <p:ph type="title"/>
          </p:nvPr>
        </p:nvSpPr>
        <p:spPr/>
        <p:txBody>
          <a:bodyPr>
            <a:normAutofit fontScale="90000"/>
          </a:bodyPr>
          <a:lstStyle/>
          <a:p>
            <a:r>
              <a:rPr lang="en-US" dirty="0"/>
              <a:t>How does the Purification of Our Lady relate to Lent?</a:t>
            </a:r>
          </a:p>
        </p:txBody>
      </p:sp>
      <p:sp>
        <p:nvSpPr>
          <p:cNvPr id="3" name="Content Placeholder 2">
            <a:extLst>
              <a:ext uri="{FF2B5EF4-FFF2-40B4-BE49-F238E27FC236}">
                <a16:creationId xmlns:a16="http://schemas.microsoft.com/office/drawing/2014/main" id="{4AADA3FD-8079-04EC-04E0-5F4D87CB24EA}"/>
              </a:ext>
            </a:extLst>
          </p:cNvPr>
          <p:cNvSpPr>
            <a:spLocks noGrp="1"/>
          </p:cNvSpPr>
          <p:nvPr>
            <p:ph idx="1"/>
          </p:nvPr>
        </p:nvSpPr>
        <p:spPr>
          <a:xfrm>
            <a:off x="935669" y="2536697"/>
            <a:ext cx="7923027" cy="3599319"/>
          </a:xfrm>
        </p:spPr>
        <p:txBody>
          <a:bodyPr>
            <a:normAutofit fontScale="85000" lnSpcReduction="20000"/>
          </a:bodyPr>
          <a:lstStyle/>
          <a:p>
            <a:r>
              <a:rPr lang="en-US" dirty="0"/>
              <a:t>40: number of purification; Our Lady remained away from the temple for 40 days (from Christmas Day to Candlemas)</a:t>
            </a:r>
          </a:p>
          <a:p>
            <a:r>
              <a:rPr lang="en-US" dirty="0"/>
              <a:t>40 days of Lent: Jesus’ 40 days of fasting in the desert; Israelites’ 40 years wandering in the desert</a:t>
            </a:r>
          </a:p>
          <a:p>
            <a:r>
              <a:rPr lang="en-US" dirty="0"/>
              <a:t>Season of pilgrimage and exile</a:t>
            </a:r>
          </a:p>
          <a:p>
            <a:r>
              <a:rPr lang="en-US" dirty="0"/>
              <a:t>Our Lady leads us to our true home: Heaven. Brings us to Jesus’ Heart through her Heart to guide us towards eternal life, and God’s unending love</a:t>
            </a:r>
          </a:p>
          <a:p>
            <a:r>
              <a:rPr lang="en-US" dirty="0"/>
              <a:t>Hearts purified through sacrifice; sins “shriven” away to leave room in heart only for love</a:t>
            </a:r>
          </a:p>
          <a:p>
            <a:r>
              <a:rPr lang="en-US" dirty="0"/>
              <a:t>Lent gives us hearts like Jesus’ and Mary’s: humble, generous, and faithful</a:t>
            </a:r>
          </a:p>
        </p:txBody>
      </p:sp>
      <p:pic>
        <p:nvPicPr>
          <p:cNvPr id="4" name="Picture 3">
            <a:extLst>
              <a:ext uri="{FF2B5EF4-FFF2-40B4-BE49-F238E27FC236}">
                <a16:creationId xmlns:a16="http://schemas.microsoft.com/office/drawing/2014/main" id="{AE8CA578-0D15-F408-A4FD-37DAE54D7D67}"/>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5994682E-50F4-E18B-FAF3-7AE5A1377BD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467C3AF6-1F94-DE86-7ABC-92423E4E944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1B79B3C8-6345-AE56-9D28-F743DBE5D74D}"/>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05A3AAE0-8B51-EFEB-DF4C-D34C0082AD4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261F34C6-A1BD-1CD7-7152-2BEED47C3D1B}"/>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4443CBD9-7C88-5DDF-836B-E7F5F6D10834}"/>
              </a:ext>
            </a:extLst>
          </p:cNvPr>
          <p:cNvPicPr>
            <a:picLocks noChangeAspect="1"/>
          </p:cNvPicPr>
          <p:nvPr/>
        </p:nvPicPr>
        <p:blipFill>
          <a:blip r:embed="rId6"/>
          <a:stretch>
            <a:fillRect/>
          </a:stretch>
        </p:blipFill>
        <p:spPr>
          <a:xfrm>
            <a:off x="8858695" y="2532144"/>
            <a:ext cx="2209797" cy="3509369"/>
          </a:xfrm>
          <a:prstGeom prst="rect">
            <a:avLst/>
          </a:prstGeom>
        </p:spPr>
      </p:pic>
    </p:spTree>
    <p:extLst>
      <p:ext uri="{BB962C8B-B14F-4D97-AF65-F5344CB8AC3E}">
        <p14:creationId xmlns:p14="http://schemas.microsoft.com/office/powerpoint/2010/main" val="1046788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E0F6B-CC58-F4D0-C934-81B3957657BA}"/>
              </a:ext>
            </a:extLst>
          </p:cNvPr>
          <p:cNvSpPr>
            <a:spLocks noGrp="1"/>
          </p:cNvSpPr>
          <p:nvPr>
            <p:ph type="title"/>
          </p:nvPr>
        </p:nvSpPr>
        <p:spPr/>
        <p:txBody>
          <a:bodyPr>
            <a:noAutofit/>
          </a:bodyPr>
          <a:lstStyle/>
          <a:p>
            <a:r>
              <a:rPr lang="en-US" sz="3200" dirty="0"/>
              <a:t>How may we honor the Sacred and Immaculate Hearts in the Season after Septuagesima (pre-Lent) &amp; in the season of Lent? (1)</a:t>
            </a:r>
          </a:p>
        </p:txBody>
      </p:sp>
      <p:sp>
        <p:nvSpPr>
          <p:cNvPr id="3" name="Content Placeholder 2">
            <a:extLst>
              <a:ext uri="{FF2B5EF4-FFF2-40B4-BE49-F238E27FC236}">
                <a16:creationId xmlns:a16="http://schemas.microsoft.com/office/drawing/2014/main" id="{AA1A2B74-6084-CC62-A075-203907E1A456}"/>
              </a:ext>
            </a:extLst>
          </p:cNvPr>
          <p:cNvSpPr>
            <a:spLocks noGrp="1"/>
          </p:cNvSpPr>
          <p:nvPr>
            <p:ph idx="1"/>
          </p:nvPr>
        </p:nvSpPr>
        <p:spPr>
          <a:xfrm>
            <a:off x="935669" y="2417527"/>
            <a:ext cx="6396359" cy="3586959"/>
          </a:xfrm>
        </p:spPr>
        <p:txBody>
          <a:bodyPr>
            <a:normAutofit/>
          </a:bodyPr>
          <a:lstStyle/>
          <a:p>
            <a:r>
              <a:rPr lang="en-US" sz="1200" dirty="0"/>
              <a:t>Fasting</a:t>
            </a:r>
          </a:p>
          <a:p>
            <a:pPr lvl="1"/>
            <a:r>
              <a:rPr lang="en-US" sz="1200" dirty="0"/>
              <a:t>Be strengthened against temptations; spiritual senses sharpened</a:t>
            </a:r>
          </a:p>
          <a:p>
            <a:pPr lvl="1"/>
            <a:r>
              <a:rPr lang="en-US" sz="1200" dirty="0"/>
              <a:t>Let go of sins, grow in virtue; habitual grace undoes habitual sin; persistence in prayer allows for an end to persistence in sin</a:t>
            </a:r>
          </a:p>
          <a:p>
            <a:pPr lvl="1"/>
            <a:r>
              <a:rPr lang="en-US" sz="1200" dirty="0" err="1"/>
              <a:t>Septuagesimatide</a:t>
            </a:r>
            <a:r>
              <a:rPr lang="en-US" sz="1200" dirty="0"/>
              <a:t>: three Sundays leading up to Lent’s start</a:t>
            </a:r>
          </a:p>
          <a:p>
            <a:pPr lvl="1"/>
            <a:r>
              <a:rPr lang="en-US" sz="1200" dirty="0"/>
              <a:t>Shrovetide: three days leading up to Ash Wednesday</a:t>
            </a:r>
          </a:p>
          <a:p>
            <a:pPr lvl="2"/>
            <a:r>
              <a:rPr lang="en-US" sz="1200" dirty="0"/>
              <a:t>Eat the last of dairy/meat products traditionally forbidden at Lent</a:t>
            </a:r>
          </a:p>
          <a:p>
            <a:pPr lvl="2"/>
            <a:r>
              <a:rPr lang="en-US" sz="1200" dirty="0"/>
              <a:t>Go to Confession; do away with sin; be fed by Christ’s love</a:t>
            </a:r>
          </a:p>
          <a:p>
            <a:r>
              <a:rPr lang="en-US" sz="1200" dirty="0"/>
              <a:t>Holy hour: keep Jesus in the Blessed Sacrament company</a:t>
            </a:r>
          </a:p>
          <a:p>
            <a:pPr lvl="2"/>
            <a:r>
              <a:rPr lang="en-US" sz="1200" dirty="0"/>
              <a:t>Be fed by Christ’s love in the Holy Eucharist</a:t>
            </a:r>
          </a:p>
          <a:p>
            <a:pPr lvl="3"/>
            <a:r>
              <a:rPr lang="en-US" sz="1200" dirty="0"/>
              <a:t>Treat each holy hour as a vigil with Christ in the garden, like St. Margaret Mary; prepare heart to receive Jesus in Holy Eucharist; come to appreciate sacrifice of priest in giving us the Holy Eucharist</a:t>
            </a:r>
          </a:p>
        </p:txBody>
      </p:sp>
      <p:pic>
        <p:nvPicPr>
          <p:cNvPr id="4" name="Picture 3">
            <a:extLst>
              <a:ext uri="{FF2B5EF4-FFF2-40B4-BE49-F238E27FC236}">
                <a16:creationId xmlns:a16="http://schemas.microsoft.com/office/drawing/2014/main" id="{7EE94F4A-96DD-753E-44A4-89EB6D4D59C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6FF26189-2A7F-C2E4-3B5B-F156DAE27B7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A163CBCD-C1F2-575D-79FF-76E86175E201}"/>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BB4D20D8-0BC5-4688-E50D-337086A4A07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90011A80-695F-0F56-B025-51C6494751B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145F555E-BF49-8CF2-DB63-A8083ECC468F}"/>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1" name="Picture 10">
            <a:extLst>
              <a:ext uri="{FF2B5EF4-FFF2-40B4-BE49-F238E27FC236}">
                <a16:creationId xmlns:a16="http://schemas.microsoft.com/office/drawing/2014/main" id="{CD7F379C-CD8E-2ECC-F99A-6C87CC54FE58}"/>
              </a:ext>
            </a:extLst>
          </p:cNvPr>
          <p:cNvPicPr>
            <a:picLocks noChangeAspect="1"/>
          </p:cNvPicPr>
          <p:nvPr/>
        </p:nvPicPr>
        <p:blipFill>
          <a:blip r:embed="rId6"/>
          <a:stretch>
            <a:fillRect/>
          </a:stretch>
        </p:blipFill>
        <p:spPr>
          <a:xfrm>
            <a:off x="7332031" y="2466860"/>
            <a:ext cx="3924300" cy="3274721"/>
          </a:xfrm>
          <a:prstGeom prst="rect">
            <a:avLst/>
          </a:prstGeom>
        </p:spPr>
      </p:pic>
    </p:spTree>
    <p:extLst>
      <p:ext uri="{BB962C8B-B14F-4D97-AF65-F5344CB8AC3E}">
        <p14:creationId xmlns:p14="http://schemas.microsoft.com/office/powerpoint/2010/main" val="3767015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7E85B-3B51-B1A1-1C9B-24D3A2B59C25}"/>
              </a:ext>
            </a:extLst>
          </p:cNvPr>
          <p:cNvSpPr>
            <a:spLocks noGrp="1"/>
          </p:cNvSpPr>
          <p:nvPr>
            <p:ph type="title"/>
          </p:nvPr>
        </p:nvSpPr>
        <p:spPr/>
        <p:txBody>
          <a:bodyPr>
            <a:noAutofit/>
          </a:bodyPr>
          <a:lstStyle/>
          <a:p>
            <a:r>
              <a:rPr lang="en-US" sz="3200" dirty="0"/>
              <a:t>How may we honor the Sacred and Immaculate Hearts in the Season after Septuagesima (pre-Lent) &amp; in the season of Lent? (2)</a:t>
            </a:r>
          </a:p>
        </p:txBody>
      </p:sp>
      <p:sp>
        <p:nvSpPr>
          <p:cNvPr id="3" name="Content Placeholder 2">
            <a:extLst>
              <a:ext uri="{FF2B5EF4-FFF2-40B4-BE49-F238E27FC236}">
                <a16:creationId xmlns:a16="http://schemas.microsoft.com/office/drawing/2014/main" id="{D024AC8E-ED6E-2C18-6DA9-C489A6223E9F}"/>
              </a:ext>
            </a:extLst>
          </p:cNvPr>
          <p:cNvSpPr>
            <a:spLocks noGrp="1"/>
          </p:cNvSpPr>
          <p:nvPr>
            <p:ph idx="1"/>
          </p:nvPr>
        </p:nvSpPr>
        <p:spPr>
          <a:xfrm>
            <a:off x="935669" y="2493136"/>
            <a:ext cx="6902301" cy="3726910"/>
          </a:xfrm>
        </p:spPr>
        <p:txBody>
          <a:bodyPr>
            <a:normAutofit fontScale="92500" lnSpcReduction="20000"/>
          </a:bodyPr>
          <a:lstStyle/>
          <a:p>
            <a:r>
              <a:rPr lang="en-US" dirty="0"/>
              <a:t>Listening to chants (Eucharistic hymns): “Ave, Verum Corpus”: “Hail, True Body” </a:t>
            </a:r>
          </a:p>
          <a:p>
            <a:pPr lvl="2"/>
            <a:r>
              <a:rPr lang="en-US" dirty="0"/>
              <a:t>Jesus gave His Body for us to be spiritually fed; nourishes us with His Body, Blood, Soul, and Divinity; is Truly Present in the Holy Eucharist, wants to come down to us out of love, just like He did in the Incarnation</a:t>
            </a:r>
          </a:p>
          <a:p>
            <a:pPr lvl="2"/>
            <a:r>
              <a:rPr lang="en-US" dirty="0"/>
              <a:t>Jesus is the Son of Mary; the God-Man is someone’s Son; is beloved; Body and Blood comes from her; venerate her for her sacrifices, too; giving us, God the Father the Precious Blood of her Son for the remission of sins (is not priest, but has priestly heart); stands by Cross at Holy Mass with priest</a:t>
            </a:r>
          </a:p>
          <a:p>
            <a:pPr lvl="2"/>
            <a:r>
              <a:rPr lang="en-US" dirty="0"/>
              <a:t>Priest gives himself body, mind, and soul to God to bring us Christ’s Body in the Holy Eucharist; we, too, can consecrate ourselves to God, according to our state of life</a:t>
            </a:r>
          </a:p>
          <a:p>
            <a:endParaRPr lang="en-US" dirty="0"/>
          </a:p>
        </p:txBody>
      </p:sp>
      <p:pic>
        <p:nvPicPr>
          <p:cNvPr id="4" name="Picture 3">
            <a:extLst>
              <a:ext uri="{FF2B5EF4-FFF2-40B4-BE49-F238E27FC236}">
                <a16:creationId xmlns:a16="http://schemas.microsoft.com/office/drawing/2014/main" id="{5EFE027A-65CB-3D43-DEFD-B12326DBF14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C7154F3A-E10D-58D9-8BAC-3ACE9A53778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FF89997B-778F-3852-B872-FB1554164BA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1CAF92E0-FEFF-DEF3-E764-A184299CEA01}"/>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C57B61BB-D5F4-8D60-8AF5-BD5021C1558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EF3F93CF-3B6C-D78C-9BCB-D77FCB618B1E}"/>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3" name="Picture 12">
            <a:extLst>
              <a:ext uri="{FF2B5EF4-FFF2-40B4-BE49-F238E27FC236}">
                <a16:creationId xmlns:a16="http://schemas.microsoft.com/office/drawing/2014/main" id="{D8257B6A-0703-369B-669B-239FD93D3821}"/>
              </a:ext>
            </a:extLst>
          </p:cNvPr>
          <p:cNvPicPr>
            <a:picLocks noChangeAspect="1"/>
          </p:cNvPicPr>
          <p:nvPr/>
        </p:nvPicPr>
        <p:blipFill>
          <a:blip r:embed="rId6"/>
          <a:stretch>
            <a:fillRect/>
          </a:stretch>
        </p:blipFill>
        <p:spPr>
          <a:xfrm>
            <a:off x="7837970" y="2493135"/>
            <a:ext cx="3417832" cy="3432345"/>
          </a:xfrm>
          <a:prstGeom prst="rect">
            <a:avLst/>
          </a:prstGeom>
        </p:spPr>
      </p:pic>
    </p:spTree>
    <p:extLst>
      <p:ext uri="{BB962C8B-B14F-4D97-AF65-F5344CB8AC3E}">
        <p14:creationId xmlns:p14="http://schemas.microsoft.com/office/powerpoint/2010/main" val="744876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1240-0C68-231F-C200-B2DB713DE717}"/>
              </a:ext>
            </a:extLst>
          </p:cNvPr>
          <p:cNvSpPr>
            <a:spLocks noGrp="1"/>
          </p:cNvSpPr>
          <p:nvPr>
            <p:ph type="title"/>
          </p:nvPr>
        </p:nvSpPr>
        <p:spPr/>
        <p:txBody>
          <a:bodyPr>
            <a:noAutofit/>
          </a:bodyPr>
          <a:lstStyle/>
          <a:p>
            <a:r>
              <a:rPr lang="en-US" sz="3600" dirty="0"/>
              <a:t>How may we honor the Sacred and Immaculate Hearts in the Season after Septuagesima (pre-Lent) &amp; in the season of Lent? (3)</a:t>
            </a:r>
          </a:p>
        </p:txBody>
      </p:sp>
      <p:sp>
        <p:nvSpPr>
          <p:cNvPr id="3" name="Content Placeholder 2">
            <a:extLst>
              <a:ext uri="{FF2B5EF4-FFF2-40B4-BE49-F238E27FC236}">
                <a16:creationId xmlns:a16="http://schemas.microsoft.com/office/drawing/2014/main" id="{F087D1BA-7CBF-7B8A-DA65-C3832CDB6E38}"/>
              </a:ext>
            </a:extLst>
          </p:cNvPr>
          <p:cNvSpPr>
            <a:spLocks noGrp="1"/>
          </p:cNvSpPr>
          <p:nvPr>
            <p:ph idx="1"/>
          </p:nvPr>
        </p:nvSpPr>
        <p:spPr>
          <a:xfrm>
            <a:off x="935669" y="2579227"/>
            <a:ext cx="7168115" cy="3556789"/>
          </a:xfrm>
        </p:spPr>
        <p:txBody>
          <a:bodyPr/>
          <a:lstStyle/>
          <a:p>
            <a:r>
              <a:rPr lang="en-US" dirty="0"/>
              <a:t>Compassionating with Jesus and Mother Mary</a:t>
            </a:r>
          </a:p>
          <a:p>
            <a:pPr lvl="1"/>
            <a:r>
              <a:rPr lang="en-US" dirty="0"/>
              <a:t>Empathize with them in sorrows, so as to most fully feel their joys at Easter</a:t>
            </a:r>
          </a:p>
          <a:p>
            <a:pPr lvl="3"/>
            <a:r>
              <a:rPr lang="en-US" dirty="0"/>
              <a:t>“Bury” the alleluia (literally and figuratively; “deposed,” like Christ’s Body); wait until the end of the season to sing the “Alleluia”</a:t>
            </a:r>
          </a:p>
          <a:p>
            <a:pPr lvl="3"/>
            <a:r>
              <a:rPr lang="en-US" dirty="0"/>
              <a:t>Keep eternity in view; suffering is temporary; when united with the Heart of Christ, joy will be full; “Alleluia” is what St. John heard being sung in Heaven; is cry of triumph and praise for God</a:t>
            </a:r>
          </a:p>
          <a:p>
            <a:pPr lvl="2"/>
            <a:r>
              <a:rPr lang="en-US" dirty="0"/>
              <a:t>Joy comes from obedience to God’s plan, fulfilling His will to love</a:t>
            </a:r>
          </a:p>
          <a:p>
            <a:pPr marL="0" indent="0">
              <a:buNone/>
            </a:pPr>
            <a:endParaRPr lang="en-US" dirty="0"/>
          </a:p>
        </p:txBody>
      </p:sp>
      <p:pic>
        <p:nvPicPr>
          <p:cNvPr id="4" name="Picture 3">
            <a:extLst>
              <a:ext uri="{FF2B5EF4-FFF2-40B4-BE49-F238E27FC236}">
                <a16:creationId xmlns:a16="http://schemas.microsoft.com/office/drawing/2014/main" id="{2E257FDA-CCBD-C2C0-2E2F-611D2CD7F0D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C6A1BFF4-A53F-0DD1-8E86-9BF8351928F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573A4E8C-0777-09D9-8434-3DDD69D4412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9D526F2F-F57A-DD80-B1C3-1191C6F8C6C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869C5843-F5C5-977B-421F-04BF4D0594D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3D3CFF6D-A455-1387-0B37-9F7E6575C205}"/>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1" name="Picture 10">
            <a:extLst>
              <a:ext uri="{FF2B5EF4-FFF2-40B4-BE49-F238E27FC236}">
                <a16:creationId xmlns:a16="http://schemas.microsoft.com/office/drawing/2014/main" id="{6771EE2C-021B-79F1-5E57-95FD02EDCEBE}"/>
              </a:ext>
            </a:extLst>
          </p:cNvPr>
          <p:cNvPicPr>
            <a:picLocks noChangeAspect="1"/>
          </p:cNvPicPr>
          <p:nvPr/>
        </p:nvPicPr>
        <p:blipFill>
          <a:blip r:embed="rId6"/>
          <a:stretch>
            <a:fillRect/>
          </a:stretch>
        </p:blipFill>
        <p:spPr>
          <a:xfrm>
            <a:off x="8463520" y="2515975"/>
            <a:ext cx="2299797" cy="3458341"/>
          </a:xfrm>
          <a:prstGeom prst="rect">
            <a:avLst/>
          </a:prstGeom>
        </p:spPr>
      </p:pic>
    </p:spTree>
    <p:extLst>
      <p:ext uri="{BB962C8B-B14F-4D97-AF65-F5344CB8AC3E}">
        <p14:creationId xmlns:p14="http://schemas.microsoft.com/office/powerpoint/2010/main" val="3455945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3904-ECC4-91DA-9826-56CF1692D786}"/>
              </a:ext>
            </a:extLst>
          </p:cNvPr>
          <p:cNvSpPr>
            <a:spLocks noGrp="1"/>
          </p:cNvSpPr>
          <p:nvPr>
            <p:ph type="title"/>
          </p:nvPr>
        </p:nvSpPr>
        <p:spPr/>
        <p:txBody>
          <a:bodyPr>
            <a:normAutofit fontScale="90000"/>
          </a:bodyPr>
          <a:lstStyle/>
          <a:p>
            <a:r>
              <a:rPr lang="en-US" dirty="0"/>
              <a:t>How do we express devotion to the Sacred Heart of Jesus in our Seven Sisters Apostolate?</a:t>
            </a:r>
          </a:p>
        </p:txBody>
      </p:sp>
      <p:sp>
        <p:nvSpPr>
          <p:cNvPr id="3" name="Content Placeholder 2">
            <a:extLst>
              <a:ext uri="{FF2B5EF4-FFF2-40B4-BE49-F238E27FC236}">
                <a16:creationId xmlns:a16="http://schemas.microsoft.com/office/drawing/2014/main" id="{1CDCD391-3B56-D5B4-7EC8-680F51F3DC14}"/>
              </a:ext>
            </a:extLst>
          </p:cNvPr>
          <p:cNvSpPr>
            <a:spLocks noGrp="1"/>
          </p:cNvSpPr>
          <p:nvPr>
            <p:ph idx="1"/>
          </p:nvPr>
        </p:nvSpPr>
        <p:spPr>
          <a:xfrm>
            <a:off x="944531" y="2556932"/>
            <a:ext cx="7444557" cy="3318936"/>
          </a:xfrm>
        </p:spPr>
        <p:txBody>
          <a:bodyPr>
            <a:normAutofit fontScale="85000" lnSpcReduction="20000"/>
          </a:bodyPr>
          <a:lstStyle/>
          <a:p>
            <a:r>
              <a:rPr lang="en-US" dirty="0"/>
              <a:t>Jesus makes constant intercession for us from Heaven; priests are made priests for life through the indelible mark that the sacrament of Holy Orders gives</a:t>
            </a:r>
          </a:p>
          <a:p>
            <a:pPr lvl="1"/>
            <a:r>
              <a:rPr lang="en-US" dirty="0"/>
              <a:t>They continue to make intercessions for us. Our Lady prays for her priests, and all of her spiritual children. Her prayers converted the good thief, leading him to Heaven</a:t>
            </a:r>
          </a:p>
          <a:p>
            <a:pPr lvl="1"/>
            <a:r>
              <a:rPr lang="en-US" dirty="0"/>
              <a:t>Our prayers can nurture the current vocations of priests, and future vocations. We join Our Lady in praying from our hearts for others, asking that all would come to know, love, and imitate Jesus in living virtuously</a:t>
            </a:r>
          </a:p>
          <a:p>
            <a:r>
              <a:rPr lang="en-US" dirty="0"/>
              <a:t>In praying for priests, we honor the priestly Heart of Jesus</a:t>
            </a:r>
          </a:p>
          <a:p>
            <a:pPr lvl="1"/>
            <a:r>
              <a:rPr lang="en-US" dirty="0"/>
              <a:t>Vocations come from the Heart of Jesus</a:t>
            </a:r>
          </a:p>
        </p:txBody>
      </p:sp>
      <p:pic>
        <p:nvPicPr>
          <p:cNvPr id="4" name="Picture 3">
            <a:extLst>
              <a:ext uri="{FF2B5EF4-FFF2-40B4-BE49-F238E27FC236}">
                <a16:creationId xmlns:a16="http://schemas.microsoft.com/office/drawing/2014/main" id="{905ABBCF-8A25-907C-3231-70AFDBE7CF3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391285DB-1CA9-8BCD-6787-F793EE1612D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6" name="Picture 5">
            <a:extLst>
              <a:ext uri="{FF2B5EF4-FFF2-40B4-BE49-F238E27FC236}">
                <a16:creationId xmlns:a16="http://schemas.microsoft.com/office/drawing/2014/main" id="{4E1FFD62-F468-CBE0-2D63-CCFE2072FDD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4955EFF2-57C2-C662-621F-0417B07F44C9}"/>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8" name="Picture 7">
            <a:extLst>
              <a:ext uri="{FF2B5EF4-FFF2-40B4-BE49-F238E27FC236}">
                <a16:creationId xmlns:a16="http://schemas.microsoft.com/office/drawing/2014/main" id="{D5443EEC-6956-1E84-B46B-74FA46E46D5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9" name="Picture 8">
            <a:extLst>
              <a:ext uri="{FF2B5EF4-FFF2-40B4-BE49-F238E27FC236}">
                <a16:creationId xmlns:a16="http://schemas.microsoft.com/office/drawing/2014/main" id="{2746D6D9-5A24-17D6-668A-7565A38A5B56}"/>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10" name="Picture 9">
            <a:extLst>
              <a:ext uri="{FF2B5EF4-FFF2-40B4-BE49-F238E27FC236}">
                <a16:creationId xmlns:a16="http://schemas.microsoft.com/office/drawing/2014/main" id="{19CE074F-C1E7-B263-34B0-8DBEBA272300}"/>
              </a:ext>
            </a:extLst>
          </p:cNvPr>
          <p:cNvPicPr>
            <a:picLocks noChangeAspect="1"/>
          </p:cNvPicPr>
          <p:nvPr/>
        </p:nvPicPr>
        <p:blipFill>
          <a:blip r:embed="rId6"/>
          <a:srcRect b="13506"/>
          <a:stretch/>
        </p:blipFill>
        <p:spPr>
          <a:xfrm>
            <a:off x="8598327" y="2414617"/>
            <a:ext cx="2657475" cy="3641430"/>
          </a:xfrm>
          <a:prstGeom prst="rect">
            <a:avLst/>
          </a:prstGeom>
        </p:spPr>
      </p:pic>
    </p:spTree>
    <p:extLst>
      <p:ext uri="{BB962C8B-B14F-4D97-AF65-F5344CB8AC3E}">
        <p14:creationId xmlns:p14="http://schemas.microsoft.com/office/powerpoint/2010/main" val="1643232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27F0-4EF5-527A-839D-E0B43E74A09B}"/>
              </a:ext>
            </a:extLst>
          </p:cNvPr>
          <p:cNvSpPr>
            <a:spLocks noGrp="1"/>
          </p:cNvSpPr>
          <p:nvPr>
            <p:ph type="title"/>
          </p:nvPr>
        </p:nvSpPr>
        <p:spPr/>
        <p:txBody>
          <a:bodyPr>
            <a:normAutofit/>
          </a:bodyPr>
          <a:lstStyle/>
          <a:p>
            <a:r>
              <a:rPr lang="en-US" sz="3600" dirty="0"/>
              <a:t>How do we express devotion to the Immaculate Heart of Mary in our Seven Sisters Apostolate?</a:t>
            </a:r>
          </a:p>
        </p:txBody>
      </p:sp>
      <p:sp>
        <p:nvSpPr>
          <p:cNvPr id="3" name="Content Placeholder 2">
            <a:extLst>
              <a:ext uri="{FF2B5EF4-FFF2-40B4-BE49-F238E27FC236}">
                <a16:creationId xmlns:a16="http://schemas.microsoft.com/office/drawing/2014/main" id="{878CC25B-EB0A-1915-FC32-3F0289C200E4}"/>
              </a:ext>
            </a:extLst>
          </p:cNvPr>
          <p:cNvSpPr>
            <a:spLocks noGrp="1"/>
          </p:cNvSpPr>
          <p:nvPr>
            <p:ph idx="1"/>
          </p:nvPr>
        </p:nvSpPr>
        <p:spPr>
          <a:xfrm>
            <a:off x="1072117" y="2417526"/>
            <a:ext cx="6987362" cy="3586960"/>
          </a:xfrm>
        </p:spPr>
        <p:txBody>
          <a:bodyPr>
            <a:normAutofit fontScale="85000" lnSpcReduction="20000"/>
          </a:bodyPr>
          <a:lstStyle/>
          <a:p>
            <a:r>
              <a:rPr lang="en-US" dirty="0"/>
              <a:t>Our calling: to remain loyal to God the Father; stand by the altar, the Cross, offering prayers to support the priests</a:t>
            </a:r>
          </a:p>
          <a:p>
            <a:r>
              <a:rPr lang="en-US" dirty="0"/>
              <a:t>Unite hearts with the Heart of Jesus; console His Heart to console Our Lady’s Heart; humbly receive Christ’s saving action in our hearts</a:t>
            </a:r>
          </a:p>
          <a:p>
            <a:r>
              <a:rPr lang="en-US" dirty="0"/>
              <a:t>Serve God like Our Lady by being a model of compassion and maternal love</a:t>
            </a:r>
          </a:p>
          <a:p>
            <a:pPr lvl="1"/>
            <a:r>
              <a:rPr lang="en-US" dirty="0"/>
              <a:t>Reaching out to others in need, especially through prayer</a:t>
            </a:r>
          </a:p>
          <a:p>
            <a:pPr lvl="1"/>
            <a:r>
              <a:rPr lang="en-US" dirty="0"/>
              <a:t>Praying for special intentions</a:t>
            </a:r>
          </a:p>
          <a:p>
            <a:pPr lvl="1"/>
            <a:r>
              <a:rPr lang="en-US" dirty="0"/>
              <a:t>Being spiritually present for others; sharing in the experiences of others in their spiritual lives, accompanying them with love; i.e. being present as one receives the sacraments, discerns their vocation</a:t>
            </a:r>
          </a:p>
        </p:txBody>
      </p:sp>
      <p:pic>
        <p:nvPicPr>
          <p:cNvPr id="4" name="Picture 3">
            <a:extLst>
              <a:ext uri="{FF2B5EF4-FFF2-40B4-BE49-F238E27FC236}">
                <a16:creationId xmlns:a16="http://schemas.microsoft.com/office/drawing/2014/main" id="{E08FE454-509D-7B37-A42D-F0054F4D062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5C6E852C-F20D-7623-F7FF-3D3E9E1BF9C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2775FA2B-E91D-4CF1-B6C6-2292ADC00CF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5CFD9398-A985-4119-FBF7-23E8CB991A51}"/>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17C2F658-3874-52E9-5985-992309D81AC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91725877-26CB-C55C-FF47-5CD3B51EB74B}"/>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2" name="Picture 11">
            <a:extLst>
              <a:ext uri="{FF2B5EF4-FFF2-40B4-BE49-F238E27FC236}">
                <a16:creationId xmlns:a16="http://schemas.microsoft.com/office/drawing/2014/main" id="{B611242D-D0C0-D14A-DF08-F4A155117C82}"/>
              </a:ext>
            </a:extLst>
          </p:cNvPr>
          <p:cNvPicPr>
            <a:picLocks noChangeAspect="1"/>
          </p:cNvPicPr>
          <p:nvPr/>
        </p:nvPicPr>
        <p:blipFill>
          <a:blip r:embed="rId6"/>
          <a:stretch>
            <a:fillRect/>
          </a:stretch>
        </p:blipFill>
        <p:spPr>
          <a:xfrm>
            <a:off x="8119509" y="2561073"/>
            <a:ext cx="3151888" cy="3328704"/>
          </a:xfrm>
          <a:prstGeom prst="rect">
            <a:avLst/>
          </a:prstGeom>
        </p:spPr>
      </p:pic>
    </p:spTree>
    <p:extLst>
      <p:ext uri="{BB962C8B-B14F-4D97-AF65-F5344CB8AC3E}">
        <p14:creationId xmlns:p14="http://schemas.microsoft.com/office/powerpoint/2010/main" val="3300472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50CBB-FC5F-C834-3B56-F454E9A733A0}"/>
              </a:ext>
            </a:extLst>
          </p:cNvPr>
          <p:cNvSpPr>
            <a:spLocks noGrp="1"/>
          </p:cNvSpPr>
          <p:nvPr>
            <p:ph type="title"/>
          </p:nvPr>
        </p:nvSpPr>
        <p:spPr/>
        <p:txBody>
          <a:bodyPr>
            <a:normAutofit fontScale="90000"/>
          </a:bodyPr>
          <a:lstStyle/>
          <a:p>
            <a:r>
              <a:rPr lang="en-US" dirty="0"/>
              <a:t>How do the Two Hearts complement each other? Why are they both needed?</a:t>
            </a:r>
          </a:p>
        </p:txBody>
      </p:sp>
      <p:sp>
        <p:nvSpPr>
          <p:cNvPr id="3" name="Content Placeholder 2">
            <a:extLst>
              <a:ext uri="{FF2B5EF4-FFF2-40B4-BE49-F238E27FC236}">
                <a16:creationId xmlns:a16="http://schemas.microsoft.com/office/drawing/2014/main" id="{C522D130-34B1-EBC7-E618-0AEF08003181}"/>
              </a:ext>
            </a:extLst>
          </p:cNvPr>
          <p:cNvSpPr>
            <a:spLocks noGrp="1"/>
          </p:cNvSpPr>
          <p:nvPr>
            <p:ph idx="1"/>
          </p:nvPr>
        </p:nvSpPr>
        <p:spPr>
          <a:xfrm>
            <a:off x="944531" y="2556932"/>
            <a:ext cx="7221278" cy="3318936"/>
          </a:xfrm>
        </p:spPr>
        <p:txBody>
          <a:bodyPr>
            <a:normAutofit fontScale="85000" lnSpcReduction="20000"/>
          </a:bodyPr>
          <a:lstStyle/>
          <a:p>
            <a:r>
              <a:rPr lang="en-US" dirty="0"/>
              <a:t>Joys and sorrows are braided together: glory comes from balance in the spiritual life</a:t>
            </a:r>
          </a:p>
          <a:p>
            <a:r>
              <a:rPr lang="en-US" dirty="0"/>
              <a:t>Men and women have different talents, reflect different aspects of God’s love</a:t>
            </a:r>
          </a:p>
          <a:p>
            <a:r>
              <a:rPr lang="en-US" dirty="0"/>
              <a:t>A spiritual father and a spiritual mother are needed to experience fullness of God’s love</a:t>
            </a:r>
          </a:p>
          <a:p>
            <a:r>
              <a:rPr lang="en-US" dirty="0"/>
              <a:t>The Hearts of Jesus and Mother Mary are united in love of God the Father, and of us</a:t>
            </a:r>
          </a:p>
          <a:p>
            <a:pPr lvl="1"/>
            <a:r>
              <a:rPr lang="en-US" dirty="0"/>
              <a:t>Twin flames of love burn in the Hearts; they are connected by pure love</a:t>
            </a:r>
          </a:p>
          <a:p>
            <a:pPr lvl="1"/>
            <a:r>
              <a:rPr lang="en-US" dirty="0"/>
              <a:t>Jesus and Mother Mary teach us how to live out our unique vocations</a:t>
            </a:r>
          </a:p>
        </p:txBody>
      </p:sp>
      <p:pic>
        <p:nvPicPr>
          <p:cNvPr id="4" name="Picture 3">
            <a:extLst>
              <a:ext uri="{FF2B5EF4-FFF2-40B4-BE49-F238E27FC236}">
                <a16:creationId xmlns:a16="http://schemas.microsoft.com/office/drawing/2014/main" id="{D54CC232-4708-C477-A864-67D3B322FA5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8AD4503A-922A-D689-A86F-7734EFD644B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E46B8472-D9C3-89CB-60F2-3B43E92E476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591C49D0-F471-FBF5-F6F1-5A4DCC7C51A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FC667006-6722-6F1D-2239-50C0C6EF670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D41E6854-986C-42AE-B748-FA24EE157873}"/>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F1A52CA7-D86D-7064-8E52-29B6E604A0E9}"/>
              </a:ext>
            </a:extLst>
          </p:cNvPr>
          <p:cNvPicPr>
            <a:picLocks noChangeAspect="1"/>
          </p:cNvPicPr>
          <p:nvPr/>
        </p:nvPicPr>
        <p:blipFill>
          <a:blip r:embed="rId6"/>
          <a:stretch>
            <a:fillRect/>
          </a:stretch>
        </p:blipFill>
        <p:spPr>
          <a:xfrm>
            <a:off x="8165809" y="2556931"/>
            <a:ext cx="3243353" cy="3426249"/>
          </a:xfrm>
          <a:prstGeom prst="rect">
            <a:avLst/>
          </a:prstGeom>
        </p:spPr>
      </p:pic>
    </p:spTree>
    <p:extLst>
      <p:ext uri="{BB962C8B-B14F-4D97-AF65-F5344CB8AC3E}">
        <p14:creationId xmlns:p14="http://schemas.microsoft.com/office/powerpoint/2010/main" val="115577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602E-2500-AA2A-C9D6-D77CBBE41EC8}"/>
              </a:ext>
            </a:extLst>
          </p:cNvPr>
          <p:cNvSpPr>
            <a:spLocks noGrp="1"/>
          </p:cNvSpPr>
          <p:nvPr>
            <p:ph type="title"/>
          </p:nvPr>
        </p:nvSpPr>
        <p:spPr/>
        <p:txBody>
          <a:bodyPr>
            <a:normAutofit/>
          </a:bodyPr>
          <a:lstStyle/>
          <a:p>
            <a:r>
              <a:rPr lang="en-US" sz="3600" dirty="0"/>
              <a:t>Who was St. Catherine of Siena, and how did she influence/practice devotion to the Sacred Heart? (1)</a:t>
            </a:r>
          </a:p>
        </p:txBody>
      </p:sp>
      <p:sp>
        <p:nvSpPr>
          <p:cNvPr id="3" name="Content Placeholder 2">
            <a:extLst>
              <a:ext uri="{FF2B5EF4-FFF2-40B4-BE49-F238E27FC236}">
                <a16:creationId xmlns:a16="http://schemas.microsoft.com/office/drawing/2014/main" id="{929F2C5E-0353-0E7C-7F7E-1EDADE5BAF72}"/>
              </a:ext>
            </a:extLst>
          </p:cNvPr>
          <p:cNvSpPr>
            <a:spLocks noGrp="1"/>
          </p:cNvSpPr>
          <p:nvPr>
            <p:ph idx="1"/>
          </p:nvPr>
        </p:nvSpPr>
        <p:spPr>
          <a:xfrm>
            <a:off x="935669" y="2441004"/>
            <a:ext cx="7231911" cy="3695012"/>
          </a:xfrm>
        </p:spPr>
        <p:txBody>
          <a:bodyPr>
            <a:normAutofit fontScale="85000" lnSpcReduction="10000"/>
          </a:bodyPr>
          <a:lstStyle/>
          <a:p>
            <a:r>
              <a:rPr lang="en-US" dirty="0"/>
              <a:t>Family life: treated father and mother as Jesus and Mother Mary</a:t>
            </a:r>
          </a:p>
          <a:p>
            <a:r>
              <a:rPr lang="en-US" dirty="0"/>
              <a:t>Mystical union with Christ; consecrated virginity to God at age seven</a:t>
            </a:r>
          </a:p>
          <a:p>
            <a:pPr lvl="1"/>
            <a:r>
              <a:rPr lang="en-US" dirty="0"/>
              <a:t>Bride of Christ: was given His ring to wear</a:t>
            </a:r>
          </a:p>
          <a:p>
            <a:pPr lvl="1"/>
            <a:r>
              <a:rPr lang="en-US" dirty="0"/>
              <a:t>Had invisible wounds of Christ</a:t>
            </a:r>
          </a:p>
          <a:p>
            <a:pPr lvl="2"/>
            <a:r>
              <a:rPr lang="en-US" dirty="0"/>
              <a:t>Died at age 33; had lived on the Holy Eucharist alone during illness</a:t>
            </a:r>
          </a:p>
          <a:p>
            <a:r>
              <a:rPr lang="en-US" dirty="0"/>
              <a:t>Devotion to the Sacred Heart predated that of St. Margaret Mary </a:t>
            </a:r>
            <a:r>
              <a:rPr lang="en-US" dirty="0" err="1"/>
              <a:t>Alacoque</a:t>
            </a:r>
            <a:endParaRPr lang="en-US" dirty="0"/>
          </a:p>
          <a:p>
            <a:r>
              <a:rPr lang="en-US" dirty="0"/>
              <a:t>Was called to be a tertiary Dominican out in the world, not a nun</a:t>
            </a:r>
          </a:p>
          <a:p>
            <a:pPr lvl="1"/>
            <a:r>
              <a:rPr lang="en-US" dirty="0"/>
              <a:t>Served the poor and the sick</a:t>
            </a:r>
          </a:p>
        </p:txBody>
      </p:sp>
      <p:pic>
        <p:nvPicPr>
          <p:cNvPr id="4" name="Picture 3">
            <a:extLst>
              <a:ext uri="{FF2B5EF4-FFF2-40B4-BE49-F238E27FC236}">
                <a16:creationId xmlns:a16="http://schemas.microsoft.com/office/drawing/2014/main" id="{ECD09466-D07E-DEAC-37FA-452D8105EB17}"/>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311FC3A8-5F37-05CD-CEE7-FD01F88EF85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56256358-8655-BCA9-8F50-804D22B0054C}"/>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0886124F-11FF-2DC4-320A-9F33913D85EC}"/>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4F98CD35-F2E9-1BB1-3653-5F010CA7D70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A8B26C8D-92BC-CE06-A0BF-F76447947305}"/>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984AD86C-D963-2434-7395-43CE43919809}"/>
              </a:ext>
            </a:extLst>
          </p:cNvPr>
          <p:cNvPicPr>
            <a:picLocks noChangeAspect="1"/>
          </p:cNvPicPr>
          <p:nvPr/>
        </p:nvPicPr>
        <p:blipFill>
          <a:blip r:embed="rId6"/>
          <a:srcRect t="3452" b="3018"/>
          <a:stretch/>
        </p:blipFill>
        <p:spPr>
          <a:xfrm>
            <a:off x="8378455" y="2506768"/>
            <a:ext cx="2667000" cy="3563484"/>
          </a:xfrm>
          <a:prstGeom prst="rect">
            <a:avLst/>
          </a:prstGeom>
        </p:spPr>
      </p:pic>
    </p:spTree>
    <p:extLst>
      <p:ext uri="{BB962C8B-B14F-4D97-AF65-F5344CB8AC3E}">
        <p14:creationId xmlns:p14="http://schemas.microsoft.com/office/powerpoint/2010/main" val="4202032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8F409-ACC8-1DA2-A923-AA85BC212BA1}"/>
              </a:ext>
            </a:extLst>
          </p:cNvPr>
          <p:cNvSpPr>
            <a:spLocks noGrp="1"/>
          </p:cNvSpPr>
          <p:nvPr>
            <p:ph type="title"/>
          </p:nvPr>
        </p:nvSpPr>
        <p:spPr/>
        <p:txBody>
          <a:bodyPr>
            <a:normAutofit/>
          </a:bodyPr>
          <a:lstStyle/>
          <a:p>
            <a:r>
              <a:rPr lang="en-US" sz="3600" dirty="0"/>
              <a:t>Who was St. Catherine of Siena, and how did she influence/practice devotion to the Sacred Heart? (2)</a:t>
            </a:r>
          </a:p>
        </p:txBody>
      </p:sp>
      <p:sp>
        <p:nvSpPr>
          <p:cNvPr id="3" name="Content Placeholder 2">
            <a:extLst>
              <a:ext uri="{FF2B5EF4-FFF2-40B4-BE49-F238E27FC236}">
                <a16:creationId xmlns:a16="http://schemas.microsoft.com/office/drawing/2014/main" id="{2EBBF721-9F94-7DDC-55E5-EA0DA5FE1343}"/>
              </a:ext>
            </a:extLst>
          </p:cNvPr>
          <p:cNvSpPr>
            <a:spLocks noGrp="1"/>
          </p:cNvSpPr>
          <p:nvPr>
            <p:ph idx="1"/>
          </p:nvPr>
        </p:nvSpPr>
        <p:spPr>
          <a:xfrm>
            <a:off x="935670" y="2451636"/>
            <a:ext cx="7235893" cy="3684380"/>
          </a:xfrm>
        </p:spPr>
        <p:txBody>
          <a:bodyPr>
            <a:normAutofit fontScale="85000" lnSpcReduction="20000"/>
          </a:bodyPr>
          <a:lstStyle/>
          <a:p>
            <a:r>
              <a:rPr lang="en-US" dirty="0"/>
              <a:t>Drew upon love of Jesus, the Sacred Heart to bring people together in time of division</a:t>
            </a:r>
          </a:p>
          <a:p>
            <a:pPr lvl="1"/>
            <a:r>
              <a:rPr lang="en-US" dirty="0"/>
              <a:t>Healed conflict between anti-popes through writings angling for peace; convinced pope to return to Rome amidst Avignon papacy </a:t>
            </a:r>
          </a:p>
          <a:p>
            <a:r>
              <a:rPr lang="en-US" dirty="0"/>
              <a:t>Wrote about the secret of the Sacred Heart revealed to her</a:t>
            </a:r>
          </a:p>
          <a:p>
            <a:pPr lvl="1"/>
            <a:r>
              <a:rPr lang="en-US" dirty="0"/>
              <a:t>Asked Jesus about why His Sacred Side was opened; He was showing the boundlessness of His love, its breadth and depth that could not be contained</a:t>
            </a:r>
          </a:p>
          <a:p>
            <a:pPr lvl="1"/>
            <a:r>
              <a:rPr lang="en-US" dirty="0"/>
              <a:t>Layered imagery: Christ’s Heart as wine cellar, classroom, library; Christ’s Body as bridge, staircase to Heaven</a:t>
            </a:r>
          </a:p>
          <a:p>
            <a:pPr lvl="1"/>
            <a:r>
              <a:rPr lang="en-US" dirty="0"/>
              <a:t>Demonstrates what it means to appreciate the gifts in the treasury of the Sacred Heart, and to make a total self-gift out of love for Jesus</a:t>
            </a:r>
          </a:p>
          <a:p>
            <a:endParaRPr lang="en-US" dirty="0"/>
          </a:p>
        </p:txBody>
      </p:sp>
      <p:pic>
        <p:nvPicPr>
          <p:cNvPr id="4" name="Picture 3">
            <a:extLst>
              <a:ext uri="{FF2B5EF4-FFF2-40B4-BE49-F238E27FC236}">
                <a16:creationId xmlns:a16="http://schemas.microsoft.com/office/drawing/2014/main" id="{7E40117A-8838-C85E-9B07-22DD0CC42D5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3CA17917-570D-9188-20E2-FB4412AB76B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E129A203-7A55-0AB4-D198-76A433A35886}"/>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00F0B318-A45F-38A3-A847-538681D35267}"/>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9CB6CBF5-8F3A-D839-0959-99AB07DC8C5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0529A94B-971C-7F86-4802-7ED6266454DB}"/>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D4FDE1A9-6BC8-9D98-C24D-72E505DA641A}"/>
              </a:ext>
            </a:extLst>
          </p:cNvPr>
          <p:cNvPicPr>
            <a:picLocks noChangeAspect="1"/>
          </p:cNvPicPr>
          <p:nvPr/>
        </p:nvPicPr>
        <p:blipFill>
          <a:blip r:embed="rId6"/>
          <a:stretch>
            <a:fillRect/>
          </a:stretch>
        </p:blipFill>
        <p:spPr>
          <a:xfrm>
            <a:off x="8171564" y="2451634"/>
            <a:ext cx="3238500" cy="3552851"/>
          </a:xfrm>
          <a:prstGeom prst="rect">
            <a:avLst/>
          </a:prstGeom>
        </p:spPr>
      </p:pic>
    </p:spTree>
    <p:extLst>
      <p:ext uri="{BB962C8B-B14F-4D97-AF65-F5344CB8AC3E}">
        <p14:creationId xmlns:p14="http://schemas.microsoft.com/office/powerpoint/2010/main" val="439892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224CE-CD9D-F550-05B6-7231B2E09527}"/>
              </a:ext>
            </a:extLst>
          </p:cNvPr>
          <p:cNvSpPr>
            <a:spLocks noGrp="1"/>
          </p:cNvSpPr>
          <p:nvPr>
            <p:ph type="title"/>
          </p:nvPr>
        </p:nvSpPr>
        <p:spPr/>
        <p:txBody>
          <a:bodyPr>
            <a:noAutofit/>
          </a:bodyPr>
          <a:lstStyle/>
          <a:p>
            <a:r>
              <a:rPr lang="en-US" sz="3200" dirty="0"/>
              <a:t>How do St. Francis de Sales &amp; St. Jane Frances de Chantal exemplify how to practice devotion to the Hearts of Jesus and Mary?</a:t>
            </a:r>
          </a:p>
        </p:txBody>
      </p:sp>
      <p:sp>
        <p:nvSpPr>
          <p:cNvPr id="3" name="Content Placeholder 2">
            <a:extLst>
              <a:ext uri="{FF2B5EF4-FFF2-40B4-BE49-F238E27FC236}">
                <a16:creationId xmlns:a16="http://schemas.microsoft.com/office/drawing/2014/main" id="{4D5791AA-8095-2361-8886-4C04A17B6496}"/>
              </a:ext>
            </a:extLst>
          </p:cNvPr>
          <p:cNvSpPr>
            <a:spLocks noGrp="1"/>
          </p:cNvSpPr>
          <p:nvPr>
            <p:ph idx="1"/>
          </p:nvPr>
        </p:nvSpPr>
        <p:spPr>
          <a:xfrm>
            <a:off x="859466" y="2578196"/>
            <a:ext cx="6625855" cy="3482361"/>
          </a:xfrm>
        </p:spPr>
        <p:txBody>
          <a:bodyPr>
            <a:normAutofit/>
          </a:bodyPr>
          <a:lstStyle/>
          <a:p>
            <a:r>
              <a:rPr lang="en-US" dirty="0"/>
              <a:t>St. Francis de Sales: chosen to serve as bishop</a:t>
            </a:r>
          </a:p>
          <a:p>
            <a:pPr lvl="1"/>
            <a:r>
              <a:rPr lang="en-US" dirty="0"/>
              <a:t>Chosen to found the Visitation order with aid of St. Jane Frances de Chantal</a:t>
            </a:r>
          </a:p>
          <a:p>
            <a:r>
              <a:rPr lang="en-US" dirty="0"/>
              <a:t>St. Jane Frances de Chantal: chosen to serve as nun after being widowed, living a married state of life</a:t>
            </a:r>
          </a:p>
          <a:p>
            <a:pPr lvl="1"/>
            <a:r>
              <a:rPr lang="en-US" dirty="0"/>
              <a:t>Chosen to help found the Visitation order; support St. Francis de Sales</a:t>
            </a:r>
          </a:p>
          <a:p>
            <a:r>
              <a:rPr lang="en-US" dirty="0"/>
              <a:t>Both chosen to spread devotion to the Two Hearts</a:t>
            </a:r>
          </a:p>
          <a:p>
            <a:pPr lvl="1"/>
            <a:endParaRPr lang="en-US" dirty="0"/>
          </a:p>
        </p:txBody>
      </p:sp>
      <p:pic>
        <p:nvPicPr>
          <p:cNvPr id="4" name="Picture 3">
            <a:extLst>
              <a:ext uri="{FF2B5EF4-FFF2-40B4-BE49-F238E27FC236}">
                <a16:creationId xmlns:a16="http://schemas.microsoft.com/office/drawing/2014/main" id="{2B42D238-78BC-06AD-45E8-72FD0007682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C0B331CD-D3CA-5161-E760-01C48D10EBBF}"/>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02F3A5EE-4924-9265-5948-29660C372DB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CEC857A7-1637-A44B-A883-2D84154E622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9A3B7233-CD21-D907-7D5F-ADD36AF4192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950E5140-F929-3E03-3880-25699FAB0141}"/>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CEC196D1-46E0-BDA7-6F0B-12B8AAF29E5B}"/>
              </a:ext>
            </a:extLst>
          </p:cNvPr>
          <p:cNvPicPr>
            <a:picLocks noChangeAspect="1"/>
          </p:cNvPicPr>
          <p:nvPr/>
        </p:nvPicPr>
        <p:blipFill>
          <a:blip r:embed="rId6"/>
          <a:stretch>
            <a:fillRect/>
          </a:stretch>
        </p:blipFill>
        <p:spPr>
          <a:xfrm>
            <a:off x="7697329" y="2578196"/>
            <a:ext cx="3346994" cy="3523793"/>
          </a:xfrm>
          <a:prstGeom prst="rect">
            <a:avLst/>
          </a:prstGeom>
        </p:spPr>
      </p:pic>
    </p:spTree>
    <p:extLst>
      <p:ext uri="{BB962C8B-B14F-4D97-AF65-F5344CB8AC3E}">
        <p14:creationId xmlns:p14="http://schemas.microsoft.com/office/powerpoint/2010/main" val="4224081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0E8C-7C55-E982-5A02-D2D066505C8F}"/>
              </a:ext>
            </a:extLst>
          </p:cNvPr>
          <p:cNvSpPr>
            <a:spLocks noGrp="1"/>
          </p:cNvSpPr>
          <p:nvPr>
            <p:ph type="title"/>
          </p:nvPr>
        </p:nvSpPr>
        <p:spPr/>
        <p:txBody>
          <a:bodyPr>
            <a:noAutofit/>
          </a:bodyPr>
          <a:lstStyle/>
          <a:p>
            <a:r>
              <a:rPr lang="en-US" sz="3200" dirty="0"/>
              <a:t>How do St. Margaret Mary </a:t>
            </a:r>
            <a:r>
              <a:rPr lang="en-US" sz="3200" dirty="0" err="1"/>
              <a:t>Alacoque</a:t>
            </a:r>
            <a:r>
              <a:rPr lang="en-US" sz="3200" dirty="0"/>
              <a:t> &amp; St. Claude de la </a:t>
            </a:r>
            <a:r>
              <a:rPr lang="en-US" sz="3200" dirty="0" err="1"/>
              <a:t>Colombiere</a:t>
            </a:r>
            <a:r>
              <a:rPr lang="en-US" sz="3200" dirty="0"/>
              <a:t> exemplify how to practice devotion to the Hearts of Jesus and Mary?</a:t>
            </a:r>
          </a:p>
        </p:txBody>
      </p:sp>
      <p:sp>
        <p:nvSpPr>
          <p:cNvPr id="3" name="Content Placeholder 2">
            <a:extLst>
              <a:ext uri="{FF2B5EF4-FFF2-40B4-BE49-F238E27FC236}">
                <a16:creationId xmlns:a16="http://schemas.microsoft.com/office/drawing/2014/main" id="{B23D3F82-3C5E-6BED-9A14-143E9D89450C}"/>
              </a:ext>
            </a:extLst>
          </p:cNvPr>
          <p:cNvSpPr>
            <a:spLocks noGrp="1"/>
          </p:cNvSpPr>
          <p:nvPr>
            <p:ph idx="1"/>
          </p:nvPr>
        </p:nvSpPr>
        <p:spPr>
          <a:xfrm>
            <a:off x="935669" y="2490229"/>
            <a:ext cx="7061790" cy="3514259"/>
          </a:xfrm>
        </p:spPr>
        <p:txBody>
          <a:bodyPr>
            <a:normAutofit fontScale="77500" lnSpcReduction="20000"/>
          </a:bodyPr>
          <a:lstStyle/>
          <a:p>
            <a:r>
              <a:rPr lang="en-US" dirty="0"/>
              <a:t>St. Margaret Mary: nun chosen to spread devotion to the Sacred Heart</a:t>
            </a:r>
          </a:p>
          <a:p>
            <a:pPr lvl="1"/>
            <a:r>
              <a:rPr lang="en-US" dirty="0"/>
              <a:t>Rested head on the Heart of Christ</a:t>
            </a:r>
          </a:p>
          <a:p>
            <a:pPr lvl="2"/>
            <a:r>
              <a:rPr lang="en-US" dirty="0"/>
              <a:t>Led to Jesus’ Heart by St. John the Evangelist (feast day: December 27), who loved the Sacred Heart</a:t>
            </a:r>
          </a:p>
          <a:p>
            <a:pPr lvl="2"/>
            <a:r>
              <a:rPr lang="en-US" dirty="0"/>
              <a:t>Like Our Lady in loving Christ’s Heart</a:t>
            </a:r>
          </a:p>
          <a:p>
            <a:pPr lvl="2"/>
            <a:r>
              <a:rPr lang="en-US" dirty="0"/>
              <a:t>Was in Presence of Eucharistic Heart at Adoration when Christ appeared to her</a:t>
            </a:r>
          </a:p>
          <a:p>
            <a:r>
              <a:rPr lang="en-US" dirty="0"/>
              <a:t>St. Claude de la </a:t>
            </a:r>
            <a:r>
              <a:rPr lang="en-US" dirty="0" err="1"/>
              <a:t>Colombiere</a:t>
            </a:r>
            <a:r>
              <a:rPr lang="en-US" dirty="0"/>
              <a:t>: priest chosen to support the spread of devotion to the Sacred Heart</a:t>
            </a:r>
          </a:p>
          <a:p>
            <a:pPr lvl="1"/>
            <a:r>
              <a:rPr lang="en-US" dirty="0"/>
              <a:t>A St. Joseph-like figure to St. Margaret Mary </a:t>
            </a:r>
            <a:r>
              <a:rPr lang="en-US" dirty="0" err="1"/>
              <a:t>Alacoque</a:t>
            </a:r>
            <a:r>
              <a:rPr lang="en-US" dirty="0"/>
              <a:t>; a guardian of her soul; also like St. John in having the Hearts of Jesus and Mary entrusted to him in a special way, through being chosen for spreading devotion to them</a:t>
            </a:r>
          </a:p>
          <a:p>
            <a:pPr lvl="1"/>
            <a:r>
              <a:rPr lang="en-US" dirty="0"/>
              <a:t>Confessor and spiritual director; wisdom of the heart</a:t>
            </a:r>
          </a:p>
        </p:txBody>
      </p:sp>
      <p:pic>
        <p:nvPicPr>
          <p:cNvPr id="4" name="Picture 3">
            <a:extLst>
              <a:ext uri="{FF2B5EF4-FFF2-40B4-BE49-F238E27FC236}">
                <a16:creationId xmlns:a16="http://schemas.microsoft.com/office/drawing/2014/main" id="{0FA295F6-D38A-3A4B-7BCE-02E728F9BF2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4F230CB7-7C9E-D282-C07D-C5E2AFF12D1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775F6332-1CAE-FFA9-13D9-40A12AB9997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25210BB3-627B-4184-FB25-B0F1B5CEF31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689CFF6C-F705-E073-849C-3A56BDB4B34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958F09EB-F27A-EBA2-1951-5A257C28D7D1}"/>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1" name="Picture 10">
            <a:extLst>
              <a:ext uri="{FF2B5EF4-FFF2-40B4-BE49-F238E27FC236}">
                <a16:creationId xmlns:a16="http://schemas.microsoft.com/office/drawing/2014/main" id="{314830EB-5C4D-6D85-D198-1DB48398E4BD}"/>
              </a:ext>
            </a:extLst>
          </p:cNvPr>
          <p:cNvPicPr>
            <a:picLocks noChangeAspect="1"/>
          </p:cNvPicPr>
          <p:nvPr/>
        </p:nvPicPr>
        <p:blipFill>
          <a:blip r:embed="rId6"/>
          <a:stretch>
            <a:fillRect/>
          </a:stretch>
        </p:blipFill>
        <p:spPr>
          <a:xfrm>
            <a:off x="7997459" y="2487321"/>
            <a:ext cx="3347481" cy="3514257"/>
          </a:xfrm>
          <a:prstGeom prst="rect">
            <a:avLst/>
          </a:prstGeom>
        </p:spPr>
      </p:pic>
    </p:spTree>
    <p:extLst>
      <p:ext uri="{BB962C8B-B14F-4D97-AF65-F5344CB8AC3E}">
        <p14:creationId xmlns:p14="http://schemas.microsoft.com/office/powerpoint/2010/main" val="2374121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DE9B-A474-39EA-CDED-7C12E27FDC76}"/>
              </a:ext>
            </a:extLst>
          </p:cNvPr>
          <p:cNvSpPr>
            <a:spLocks noGrp="1"/>
          </p:cNvSpPr>
          <p:nvPr>
            <p:ph type="title"/>
          </p:nvPr>
        </p:nvSpPr>
        <p:spPr/>
        <p:txBody>
          <a:bodyPr>
            <a:normAutofit fontScale="90000"/>
          </a:bodyPr>
          <a:lstStyle/>
          <a:p>
            <a:r>
              <a:rPr lang="en-US" dirty="0"/>
              <a:t>How may we express thanksgiving for our priests in this holy season?</a:t>
            </a:r>
          </a:p>
        </p:txBody>
      </p:sp>
      <p:sp>
        <p:nvSpPr>
          <p:cNvPr id="3" name="Content Placeholder 2">
            <a:extLst>
              <a:ext uri="{FF2B5EF4-FFF2-40B4-BE49-F238E27FC236}">
                <a16:creationId xmlns:a16="http://schemas.microsoft.com/office/drawing/2014/main" id="{2DA63ADF-2355-B135-5628-34B109EE343B}"/>
              </a:ext>
            </a:extLst>
          </p:cNvPr>
          <p:cNvSpPr>
            <a:spLocks noGrp="1"/>
          </p:cNvSpPr>
          <p:nvPr>
            <p:ph idx="1"/>
          </p:nvPr>
        </p:nvSpPr>
        <p:spPr>
          <a:xfrm>
            <a:off x="935669" y="2543392"/>
            <a:ext cx="7699743" cy="3461096"/>
          </a:xfrm>
        </p:spPr>
        <p:txBody>
          <a:bodyPr>
            <a:normAutofit fontScale="92500" lnSpcReduction="20000"/>
          </a:bodyPr>
          <a:lstStyle/>
          <a:p>
            <a:r>
              <a:rPr lang="en-US" dirty="0"/>
              <a:t>Offer the Holy Rosary for the intentions of priests; meditate on the Sorrowful Mysteries; thank God for the sacrifices they make, and for offering their sufferings in union with those of Jesus</a:t>
            </a:r>
          </a:p>
          <a:p>
            <a:r>
              <a:rPr lang="en-US" dirty="0"/>
              <a:t>Pray the Servite Rosary, invoking Mary, Mother of the Clergy and Our Lady of Compassion, asking her to respond to the prayers of her priests with mercy; thank God for Our Lady, our Mother of Mercy who helps us all to love each other</a:t>
            </a:r>
          </a:p>
          <a:p>
            <a:pPr lvl="1"/>
            <a:r>
              <a:rPr lang="en-US" dirty="0"/>
              <a:t>Mater Misericordiae: Mary, Mother of Mercy (corde= heart; to be compassionate means that your heart goes out to someone in their times of need)</a:t>
            </a:r>
          </a:p>
          <a:p>
            <a:pPr lvl="2"/>
            <a:r>
              <a:rPr lang="en-US" dirty="0"/>
              <a:t>This is what it means to be like Our Lady</a:t>
            </a:r>
          </a:p>
        </p:txBody>
      </p:sp>
      <p:pic>
        <p:nvPicPr>
          <p:cNvPr id="4" name="Picture 3">
            <a:extLst>
              <a:ext uri="{FF2B5EF4-FFF2-40B4-BE49-F238E27FC236}">
                <a16:creationId xmlns:a16="http://schemas.microsoft.com/office/drawing/2014/main" id="{6F991716-13B8-5FE2-71CB-D6BCA9D7659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5CCB077A-67A4-81AD-1B8C-25059AC25F9B}"/>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2C2B674D-E54A-E021-6A8F-40A36F2ECFC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BD21E4F8-1B80-48CB-26AA-9C05FAEC99BC}"/>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3E43BBE7-EDCE-A804-6A37-F9D8DCA6374C}"/>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B29CF914-225B-1100-5422-A054F8FCD811}"/>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AE8CE5C5-F535-DF74-6AB1-A7D00F77C634}"/>
              </a:ext>
            </a:extLst>
          </p:cNvPr>
          <p:cNvPicPr>
            <a:picLocks noChangeAspect="1"/>
          </p:cNvPicPr>
          <p:nvPr/>
        </p:nvPicPr>
        <p:blipFill>
          <a:blip r:embed="rId6"/>
          <a:stretch>
            <a:fillRect/>
          </a:stretch>
        </p:blipFill>
        <p:spPr>
          <a:xfrm>
            <a:off x="8730355" y="2543392"/>
            <a:ext cx="2346111" cy="3579633"/>
          </a:xfrm>
          <a:prstGeom prst="rect">
            <a:avLst/>
          </a:prstGeom>
        </p:spPr>
      </p:pic>
    </p:spTree>
    <p:extLst>
      <p:ext uri="{BB962C8B-B14F-4D97-AF65-F5344CB8AC3E}">
        <p14:creationId xmlns:p14="http://schemas.microsoft.com/office/powerpoint/2010/main" val="3807854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DD804-8A5F-642A-65F1-DC0BD7A8EB4E}"/>
              </a:ext>
            </a:extLst>
          </p:cNvPr>
          <p:cNvSpPr>
            <a:spLocks noGrp="1"/>
          </p:cNvSpPr>
          <p:nvPr>
            <p:ph type="title"/>
          </p:nvPr>
        </p:nvSpPr>
        <p:spPr/>
        <p:txBody>
          <a:bodyPr>
            <a:normAutofit fontScale="90000"/>
          </a:bodyPr>
          <a:lstStyle/>
          <a:p>
            <a:r>
              <a:rPr lang="en-US" dirty="0"/>
              <a:t>What is the Servite Rosary? How does it promote deeper devotion to the Two Hearts?</a:t>
            </a:r>
          </a:p>
        </p:txBody>
      </p:sp>
      <p:sp>
        <p:nvSpPr>
          <p:cNvPr id="3" name="Content Placeholder 2">
            <a:extLst>
              <a:ext uri="{FF2B5EF4-FFF2-40B4-BE49-F238E27FC236}">
                <a16:creationId xmlns:a16="http://schemas.microsoft.com/office/drawing/2014/main" id="{63D5AF48-216F-EA10-3422-B728F9962FF0}"/>
              </a:ext>
            </a:extLst>
          </p:cNvPr>
          <p:cNvSpPr>
            <a:spLocks noGrp="1"/>
          </p:cNvSpPr>
          <p:nvPr>
            <p:ph idx="1"/>
          </p:nvPr>
        </p:nvSpPr>
        <p:spPr>
          <a:xfrm>
            <a:off x="935669" y="2515432"/>
            <a:ext cx="8093148" cy="3620584"/>
          </a:xfrm>
        </p:spPr>
        <p:txBody>
          <a:bodyPr>
            <a:normAutofit fontScale="70000" lnSpcReduction="20000"/>
          </a:bodyPr>
          <a:lstStyle/>
          <a:p>
            <a:r>
              <a:rPr lang="en-US" dirty="0"/>
              <a:t>Servite order: devotion to Our Lady of Sorrows; promote devotions that console the Immaculate Heart</a:t>
            </a:r>
          </a:p>
          <a:p>
            <a:r>
              <a:rPr lang="en-US" dirty="0"/>
              <a:t>Meditate on the Sorrows of Our Lady</a:t>
            </a:r>
          </a:p>
          <a:p>
            <a:pPr lvl="1"/>
            <a:r>
              <a:rPr lang="en-US" dirty="0"/>
              <a:t>(1) Prophecy of Simeon; (2) Flight into Egypt; (3) Loss of Jesus at the Temple; (4) Mary Meets Jesus on the Way to Calvary; (5) The Crucifixion of Our Lord; (6) Deposition of Our Lord’s Body from the Cross; (7) Burial of Jesus’ Body in the Tomb</a:t>
            </a:r>
          </a:p>
          <a:p>
            <a:pPr lvl="1"/>
            <a:r>
              <a:rPr lang="en-US" dirty="0"/>
              <a:t>Understand Mary’s sorrow as flowing from love of Jesus, suffering when He suffers; see all that Our Lord endured out of love for us; love as sacrifice</a:t>
            </a:r>
          </a:p>
          <a:p>
            <a:r>
              <a:rPr lang="en-US" dirty="0"/>
              <a:t>Pray seven “Hail Mary” prayers for each of the seven Sorrows</a:t>
            </a:r>
          </a:p>
          <a:p>
            <a:pPr lvl="1"/>
            <a:r>
              <a:rPr lang="en-US" dirty="0"/>
              <a:t>49 “Hail Mary” prayers total; express contrition for sin, ask Our Lady to “pray for us sinners”</a:t>
            </a:r>
          </a:p>
          <a:p>
            <a:pPr lvl="1"/>
            <a:r>
              <a:rPr lang="en-US" dirty="0"/>
              <a:t>7 “Our Father” prayers</a:t>
            </a:r>
          </a:p>
          <a:p>
            <a:pPr lvl="1"/>
            <a:r>
              <a:rPr lang="en-US" dirty="0"/>
              <a:t>3 “Hail Mary” and “Virgin Most Sorrowful, pray for us” invocations for Our Lady’s tears; one “Our Father,” “Hail Mary,” and “Glory Be”</a:t>
            </a:r>
          </a:p>
        </p:txBody>
      </p:sp>
      <p:pic>
        <p:nvPicPr>
          <p:cNvPr id="4" name="Picture 3">
            <a:extLst>
              <a:ext uri="{FF2B5EF4-FFF2-40B4-BE49-F238E27FC236}">
                <a16:creationId xmlns:a16="http://schemas.microsoft.com/office/drawing/2014/main" id="{DB891ED1-275A-0804-9034-F2F79FE51E5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880F6282-57F8-14B6-FC55-3E5876DA2E47}"/>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28D2FBB8-47A2-8D19-A64C-549DBE490C51}"/>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6B3B9464-F548-CCF4-C710-D288F364250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05EC08C0-2B78-7FC9-F78A-1F239E9073A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8CEFD728-B3D3-884D-8AD4-16077906E64C}"/>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94B1A9AD-56EE-0497-F7AA-2150B00DA79F}"/>
              </a:ext>
            </a:extLst>
          </p:cNvPr>
          <p:cNvPicPr>
            <a:picLocks noChangeAspect="1"/>
          </p:cNvPicPr>
          <p:nvPr/>
        </p:nvPicPr>
        <p:blipFill>
          <a:blip r:embed="rId6"/>
          <a:srcRect l="15316" r="18827"/>
          <a:stretch/>
        </p:blipFill>
        <p:spPr>
          <a:xfrm>
            <a:off x="9028817" y="2472627"/>
            <a:ext cx="2126511" cy="3531859"/>
          </a:xfrm>
          <a:prstGeom prst="rect">
            <a:avLst/>
          </a:prstGeom>
        </p:spPr>
      </p:pic>
    </p:spTree>
    <p:extLst>
      <p:ext uri="{BB962C8B-B14F-4D97-AF65-F5344CB8AC3E}">
        <p14:creationId xmlns:p14="http://schemas.microsoft.com/office/powerpoint/2010/main" val="1302576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97518-FFA8-64CC-BE59-F2EB377250E6}"/>
              </a:ext>
            </a:extLst>
          </p:cNvPr>
          <p:cNvSpPr>
            <a:spLocks noGrp="1"/>
          </p:cNvSpPr>
          <p:nvPr>
            <p:ph type="title"/>
          </p:nvPr>
        </p:nvSpPr>
        <p:spPr/>
        <p:txBody>
          <a:bodyPr>
            <a:normAutofit fontScale="90000"/>
          </a:bodyPr>
          <a:lstStyle/>
          <a:p>
            <a:r>
              <a:rPr lang="en-US" dirty="0"/>
              <a:t>How do we pray the Sorrowful Mysteries of the Holy Rosary for Priests? (1)</a:t>
            </a:r>
          </a:p>
        </p:txBody>
      </p:sp>
      <p:sp>
        <p:nvSpPr>
          <p:cNvPr id="3" name="Content Placeholder 2">
            <a:extLst>
              <a:ext uri="{FF2B5EF4-FFF2-40B4-BE49-F238E27FC236}">
                <a16:creationId xmlns:a16="http://schemas.microsoft.com/office/drawing/2014/main" id="{9E261B80-9737-18A4-B31B-DC36F490D891}"/>
              </a:ext>
            </a:extLst>
          </p:cNvPr>
          <p:cNvSpPr>
            <a:spLocks noGrp="1"/>
          </p:cNvSpPr>
          <p:nvPr>
            <p:ph idx="1"/>
          </p:nvPr>
        </p:nvSpPr>
        <p:spPr>
          <a:xfrm>
            <a:off x="935669" y="2494165"/>
            <a:ext cx="6985587" cy="3641851"/>
          </a:xfrm>
        </p:spPr>
        <p:txBody>
          <a:bodyPr>
            <a:normAutofit fontScale="85000" lnSpcReduction="20000"/>
          </a:bodyPr>
          <a:lstStyle/>
          <a:p>
            <a:r>
              <a:rPr lang="en-US" dirty="0"/>
              <a:t>Meditate on how the Sorrowful Mysteries of Our Lord relate to the experiences of priests; how are the lives of priests lived in union with the life of Christ, the Eternal High Priest, the Man of Sorrows?</a:t>
            </a:r>
          </a:p>
          <a:p>
            <a:pPr lvl="1"/>
            <a:r>
              <a:rPr lang="en-US" dirty="0"/>
              <a:t>Offer thanksgiving to God for how priests console the Heart of Jesus with their life; offer your prayers and acts of reparation to console Jesus’ and Mother Mary’s Hearts, too</a:t>
            </a:r>
          </a:p>
          <a:p>
            <a:pPr lvl="2"/>
            <a:r>
              <a:rPr lang="en-US" dirty="0"/>
              <a:t>Pray a Mystery for each of Christ’s holy wounds: share your love for Him as you reflect on how Jesus took on His wounds for you out of love, and modeled to all priests, laity how to do the same</a:t>
            </a:r>
          </a:p>
          <a:p>
            <a:pPr lvl="2"/>
            <a:r>
              <a:rPr lang="en-US" dirty="0"/>
              <a:t>Reflect on how priests have supported you in your times of suffering, showing you Christ’s love and mercy while you carried your crosses; think about how you can be their spiritual friend and support them in prayer</a:t>
            </a:r>
          </a:p>
          <a:p>
            <a:pPr lvl="2"/>
            <a:r>
              <a:rPr lang="en-US" dirty="0"/>
              <a:t>View guide (printout available)</a:t>
            </a:r>
          </a:p>
        </p:txBody>
      </p:sp>
      <p:pic>
        <p:nvPicPr>
          <p:cNvPr id="4" name="Picture 3">
            <a:extLst>
              <a:ext uri="{FF2B5EF4-FFF2-40B4-BE49-F238E27FC236}">
                <a16:creationId xmlns:a16="http://schemas.microsoft.com/office/drawing/2014/main" id="{6D8CB420-E91B-688C-40B0-F3522EE58771}"/>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6977B320-4B39-1A30-234B-68383724BC9D}"/>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FD65A154-2C77-4516-2087-02A715C04F76}"/>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14BD922C-1A49-5FC7-70B8-EBB1E7299CC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8B788853-22FE-BEC0-E34D-83A0D3D7650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CBEEC8D3-8C2D-A349-F5DA-4FE41B158F9E}"/>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28CB7D06-BB9A-A19C-3CA6-BF75D566201C}"/>
              </a:ext>
            </a:extLst>
          </p:cNvPr>
          <p:cNvPicPr>
            <a:picLocks noChangeAspect="1"/>
          </p:cNvPicPr>
          <p:nvPr/>
        </p:nvPicPr>
        <p:blipFill>
          <a:blip r:embed="rId6"/>
          <a:stretch>
            <a:fillRect/>
          </a:stretch>
        </p:blipFill>
        <p:spPr>
          <a:xfrm>
            <a:off x="7828364" y="2466720"/>
            <a:ext cx="3520859" cy="3641851"/>
          </a:xfrm>
          <a:prstGeom prst="rect">
            <a:avLst/>
          </a:prstGeom>
        </p:spPr>
      </p:pic>
    </p:spTree>
    <p:extLst>
      <p:ext uri="{BB962C8B-B14F-4D97-AF65-F5344CB8AC3E}">
        <p14:creationId xmlns:p14="http://schemas.microsoft.com/office/powerpoint/2010/main" val="708763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F3C19-C0B2-8948-CE89-B95CB22E7621}"/>
              </a:ext>
            </a:extLst>
          </p:cNvPr>
          <p:cNvSpPr>
            <a:spLocks noGrp="1"/>
          </p:cNvSpPr>
          <p:nvPr>
            <p:ph type="title"/>
          </p:nvPr>
        </p:nvSpPr>
        <p:spPr/>
        <p:txBody>
          <a:bodyPr>
            <a:normAutofit fontScale="90000"/>
          </a:bodyPr>
          <a:lstStyle/>
          <a:p>
            <a:r>
              <a:rPr lang="en-US" dirty="0"/>
              <a:t>How do we pray the Sorrowful Mysteries of the Holy Rosary for Priests? (2)</a:t>
            </a:r>
          </a:p>
        </p:txBody>
      </p:sp>
      <p:sp>
        <p:nvSpPr>
          <p:cNvPr id="3" name="Content Placeholder 2">
            <a:extLst>
              <a:ext uri="{FF2B5EF4-FFF2-40B4-BE49-F238E27FC236}">
                <a16:creationId xmlns:a16="http://schemas.microsoft.com/office/drawing/2014/main" id="{443978BE-4A78-C89C-55DD-91CF55E1346F}"/>
              </a:ext>
            </a:extLst>
          </p:cNvPr>
          <p:cNvSpPr>
            <a:spLocks noGrp="1"/>
          </p:cNvSpPr>
          <p:nvPr>
            <p:ph idx="1"/>
          </p:nvPr>
        </p:nvSpPr>
        <p:spPr>
          <a:xfrm>
            <a:off x="935669" y="2417527"/>
            <a:ext cx="7836190" cy="3748175"/>
          </a:xfrm>
        </p:spPr>
        <p:txBody>
          <a:bodyPr>
            <a:normAutofit fontScale="85000" lnSpcReduction="10000"/>
          </a:bodyPr>
          <a:lstStyle/>
          <a:p>
            <a:r>
              <a:rPr lang="en-US" dirty="0"/>
              <a:t>First Sorrowful Mystery: Our Lord’s Agony in the Garden</a:t>
            </a:r>
          </a:p>
          <a:p>
            <a:pPr lvl="1"/>
            <a:r>
              <a:rPr lang="en-US" dirty="0"/>
              <a:t>The priest patiently waits with Jesus; he offers up times of anxiety to Christ, remaining with Him in prayer; he prepares to offer Holy Mass to relive the Passion of Our Lord</a:t>
            </a:r>
          </a:p>
          <a:p>
            <a:r>
              <a:rPr lang="en-US" dirty="0"/>
              <a:t>Second Sorrowful Mystery: The Scourging of Our Lord at the Pillar</a:t>
            </a:r>
          </a:p>
          <a:p>
            <a:pPr lvl="1"/>
            <a:r>
              <a:rPr lang="en-US" dirty="0"/>
              <a:t>The priest takes on suffering for Christ; he receives adversities with patience, responding calmly with words of love to hurts that cut; in his woundedness, he relates to others, and draws upon his steadfast faith to heal others’ wounds</a:t>
            </a:r>
          </a:p>
          <a:p>
            <a:r>
              <a:rPr lang="en-US" dirty="0"/>
              <a:t>Third Sorrowful Mystery: Our Lord’s Crowning with Thorns</a:t>
            </a:r>
          </a:p>
          <a:p>
            <a:pPr lvl="1"/>
            <a:r>
              <a:rPr lang="en-US" dirty="0"/>
              <a:t>The priest accepts humiliations for God’s glory, and joyfully serves Him, even when his ministry is misunderstood by others; he endures suffering to lead others to their heavenly crowns</a:t>
            </a:r>
          </a:p>
          <a:p>
            <a:pPr lvl="1"/>
            <a:endParaRPr lang="en-US" dirty="0"/>
          </a:p>
          <a:p>
            <a:endParaRPr lang="en-US" dirty="0"/>
          </a:p>
        </p:txBody>
      </p:sp>
      <p:pic>
        <p:nvPicPr>
          <p:cNvPr id="4" name="Picture 3">
            <a:extLst>
              <a:ext uri="{FF2B5EF4-FFF2-40B4-BE49-F238E27FC236}">
                <a16:creationId xmlns:a16="http://schemas.microsoft.com/office/drawing/2014/main" id="{A387D37F-1D82-E501-8BE6-3D12C70EBCC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EC8B894C-A36F-3204-A70A-355B16125A0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B9061DD4-39FC-818C-F680-E7AEE8E34FC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E7DE68B1-CFCB-4F4B-5DD9-FA61939DFD3D}"/>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301D6536-3DC9-ACBC-4AA1-2592BBCCB15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C2769E5A-43A7-D900-7A92-CC7B3F334942}"/>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9CEF87AB-EAEA-96C1-C4E9-B51A25715BA6}"/>
              </a:ext>
            </a:extLst>
          </p:cNvPr>
          <p:cNvPicPr>
            <a:picLocks noChangeAspect="1"/>
          </p:cNvPicPr>
          <p:nvPr/>
        </p:nvPicPr>
        <p:blipFill rotWithShape="1">
          <a:blip r:embed="rId6"/>
          <a:srcRect l="7237" r="37625"/>
          <a:stretch/>
        </p:blipFill>
        <p:spPr>
          <a:xfrm>
            <a:off x="8771860" y="2417526"/>
            <a:ext cx="2546612" cy="3586960"/>
          </a:xfrm>
          <a:prstGeom prst="rect">
            <a:avLst/>
          </a:prstGeom>
        </p:spPr>
      </p:pic>
    </p:spTree>
    <p:extLst>
      <p:ext uri="{BB962C8B-B14F-4D97-AF65-F5344CB8AC3E}">
        <p14:creationId xmlns:p14="http://schemas.microsoft.com/office/powerpoint/2010/main" val="3808686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8B77A-59DE-C364-E224-3B97C284F00B}"/>
              </a:ext>
            </a:extLst>
          </p:cNvPr>
          <p:cNvSpPr>
            <a:spLocks noGrp="1"/>
          </p:cNvSpPr>
          <p:nvPr>
            <p:ph type="title"/>
          </p:nvPr>
        </p:nvSpPr>
        <p:spPr/>
        <p:txBody>
          <a:bodyPr>
            <a:normAutofit fontScale="90000"/>
          </a:bodyPr>
          <a:lstStyle/>
          <a:p>
            <a:r>
              <a:rPr lang="en-US" dirty="0"/>
              <a:t>How do we pray the Sorrowful Mysteries of the Holy Rosary for Priests? (3)</a:t>
            </a:r>
          </a:p>
        </p:txBody>
      </p:sp>
      <p:sp>
        <p:nvSpPr>
          <p:cNvPr id="3" name="Content Placeholder 2">
            <a:extLst>
              <a:ext uri="{FF2B5EF4-FFF2-40B4-BE49-F238E27FC236}">
                <a16:creationId xmlns:a16="http://schemas.microsoft.com/office/drawing/2014/main" id="{182D0B5D-793D-69FB-BDDC-C40432537E40}"/>
              </a:ext>
            </a:extLst>
          </p:cNvPr>
          <p:cNvSpPr>
            <a:spLocks noGrp="1"/>
          </p:cNvSpPr>
          <p:nvPr>
            <p:ph idx="1"/>
          </p:nvPr>
        </p:nvSpPr>
        <p:spPr>
          <a:xfrm>
            <a:off x="806302" y="2417527"/>
            <a:ext cx="6976729" cy="3790705"/>
          </a:xfrm>
        </p:spPr>
        <p:txBody>
          <a:bodyPr>
            <a:normAutofit fontScale="92500" lnSpcReduction="10000"/>
          </a:bodyPr>
          <a:lstStyle/>
          <a:p>
            <a:r>
              <a:rPr lang="en-US" sz="2100" dirty="0"/>
              <a:t>Fourth Sorrowful Mystery: Our Lord Carries the Cross</a:t>
            </a:r>
          </a:p>
          <a:p>
            <a:pPr lvl="1"/>
            <a:r>
              <a:rPr lang="en-US" sz="2100" dirty="0"/>
              <a:t>The priest shoulders the weight of the Cross with Christ, offering up his crosses for the salvation of souls; he absorbs our pain into his heart, and lifts burdens from us so that we will not have to carry them; he brings our prayers to Christ, so that we never carry our crosses alone; this makes each cross sweet</a:t>
            </a:r>
          </a:p>
          <a:p>
            <a:r>
              <a:rPr lang="en-US" sz="2100" dirty="0"/>
              <a:t>Fifth Sorrowful Mystery: The Crucifixion of Our Lord</a:t>
            </a:r>
          </a:p>
          <a:p>
            <a:pPr lvl="1"/>
            <a:r>
              <a:rPr lang="en-US" sz="2100" dirty="0"/>
              <a:t>The priest gives himself entirely to God. He shares in Christ’s fruitfulness; through his sacrifices, he becomes a spiritual father to many, and leads souls to Heaven. He offers all he has out of love, pouring out himself to bring us healing from Jesus’ Body and Blood</a:t>
            </a:r>
          </a:p>
          <a:p>
            <a:endParaRPr lang="en-US" dirty="0"/>
          </a:p>
        </p:txBody>
      </p:sp>
      <p:pic>
        <p:nvPicPr>
          <p:cNvPr id="4" name="Picture 3">
            <a:extLst>
              <a:ext uri="{FF2B5EF4-FFF2-40B4-BE49-F238E27FC236}">
                <a16:creationId xmlns:a16="http://schemas.microsoft.com/office/drawing/2014/main" id="{D10F1C20-7261-35AD-A910-7BA75129354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EFE95522-5019-5C7C-A244-DB8E9B06C659}"/>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33DC49C8-FCC3-8158-BB4F-F51EFB85BFA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05D4EBF8-285A-D568-1738-9129CBBDAB3B}"/>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EB4204D4-9EF4-741C-E006-6ACF1E7EBC1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CDD6342F-7BF8-5BC3-68E6-BD1F5FC783EA}"/>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26F7ADFB-8FE8-EAE1-C6E9-025093BC5F97}"/>
              </a:ext>
            </a:extLst>
          </p:cNvPr>
          <p:cNvPicPr>
            <a:picLocks noChangeAspect="1"/>
          </p:cNvPicPr>
          <p:nvPr/>
        </p:nvPicPr>
        <p:blipFill>
          <a:blip r:embed="rId6"/>
          <a:stretch>
            <a:fillRect/>
          </a:stretch>
        </p:blipFill>
        <p:spPr>
          <a:xfrm>
            <a:off x="8395039" y="2503025"/>
            <a:ext cx="2249283" cy="3501461"/>
          </a:xfrm>
          <a:prstGeom prst="rect">
            <a:avLst/>
          </a:prstGeom>
        </p:spPr>
      </p:pic>
    </p:spTree>
    <p:extLst>
      <p:ext uri="{BB962C8B-B14F-4D97-AF65-F5344CB8AC3E}">
        <p14:creationId xmlns:p14="http://schemas.microsoft.com/office/powerpoint/2010/main" val="3606986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F79CB-2C7F-9D0E-68E9-C3DB69F7FCEA}"/>
              </a:ext>
            </a:extLst>
          </p:cNvPr>
          <p:cNvSpPr>
            <a:spLocks noGrp="1"/>
          </p:cNvSpPr>
          <p:nvPr>
            <p:ph type="title"/>
          </p:nvPr>
        </p:nvSpPr>
        <p:spPr/>
        <p:txBody>
          <a:bodyPr>
            <a:normAutofit fontScale="90000"/>
          </a:bodyPr>
          <a:lstStyle/>
          <a:p>
            <a:r>
              <a:rPr lang="en-US" dirty="0"/>
              <a:t>Upcoming Event Announcements: Seven Sisters Apostolate &amp; Two Hearts Guild</a:t>
            </a:r>
          </a:p>
        </p:txBody>
      </p:sp>
      <p:sp>
        <p:nvSpPr>
          <p:cNvPr id="3" name="Content Placeholder 2">
            <a:extLst>
              <a:ext uri="{FF2B5EF4-FFF2-40B4-BE49-F238E27FC236}">
                <a16:creationId xmlns:a16="http://schemas.microsoft.com/office/drawing/2014/main" id="{ADA63789-D8D6-30EB-0CB7-D9C394247D54}"/>
              </a:ext>
            </a:extLst>
          </p:cNvPr>
          <p:cNvSpPr>
            <a:spLocks noGrp="1"/>
          </p:cNvSpPr>
          <p:nvPr>
            <p:ph idx="1"/>
          </p:nvPr>
        </p:nvSpPr>
        <p:spPr>
          <a:xfrm>
            <a:off x="1295401" y="2556932"/>
            <a:ext cx="6381306" cy="3609952"/>
          </a:xfrm>
        </p:spPr>
        <p:txBody>
          <a:bodyPr>
            <a:normAutofit fontScale="77500" lnSpcReduction="20000"/>
          </a:bodyPr>
          <a:lstStyle/>
          <a:p>
            <a:r>
              <a:rPr lang="en-US" dirty="0"/>
              <a:t>March First Friday &amp; First Saturday Masses: </a:t>
            </a:r>
          </a:p>
          <a:p>
            <a:pPr lvl="1"/>
            <a:r>
              <a:rPr lang="en-US" dirty="0"/>
              <a:t>Saturday, March 1, 2025, 9:00 a.m., church; blessing of sacramentals to follow</a:t>
            </a:r>
          </a:p>
          <a:p>
            <a:pPr lvl="2"/>
            <a:r>
              <a:rPr lang="en-US" dirty="0"/>
              <a:t>4:00 p.m. </a:t>
            </a:r>
            <a:r>
              <a:rPr lang="en-US"/>
              <a:t>Vigil Mass</a:t>
            </a:r>
            <a:endParaRPr lang="en-US" dirty="0"/>
          </a:p>
          <a:p>
            <a:pPr lvl="1"/>
            <a:r>
              <a:rPr lang="en-US" dirty="0"/>
              <a:t>Friday, March 7, 2025, 8:00 a.m., church; Eucharistic Adoration to follow</a:t>
            </a:r>
          </a:p>
          <a:p>
            <a:pPr lvl="1"/>
            <a:r>
              <a:rPr lang="en-US" dirty="0"/>
              <a:t>Friday, March 7, 2025, 6:00 p.m., church</a:t>
            </a:r>
          </a:p>
          <a:p>
            <a:r>
              <a:rPr lang="en-US" dirty="0"/>
              <a:t>Two Hearts Guild meeting 3: Friday, March 7, 2025, 7:00 p.m. to 8:00 p.m., parish hall</a:t>
            </a:r>
          </a:p>
          <a:p>
            <a:r>
              <a:rPr lang="en-US" dirty="0"/>
              <a:t>Seven Sisters event 5: Tuesday, March 25, 2025, 6:00 p.m. to 7:30 p.m.</a:t>
            </a:r>
          </a:p>
          <a:p>
            <a:pPr lvl="1"/>
            <a:r>
              <a:rPr lang="en-US" dirty="0"/>
              <a:t>Meet in parish hall</a:t>
            </a:r>
          </a:p>
          <a:p>
            <a:pPr marL="0" indent="0">
              <a:buNone/>
            </a:pPr>
            <a:endParaRPr lang="en-US" dirty="0"/>
          </a:p>
        </p:txBody>
      </p:sp>
      <p:pic>
        <p:nvPicPr>
          <p:cNvPr id="4" name="Picture 3">
            <a:extLst>
              <a:ext uri="{FF2B5EF4-FFF2-40B4-BE49-F238E27FC236}">
                <a16:creationId xmlns:a16="http://schemas.microsoft.com/office/drawing/2014/main" id="{F29D54E3-2E79-2831-991D-626435BEABF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84F951B5-8BC5-33C7-AF45-9C29BBAA090A}"/>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57769CE1-D4F3-FDBC-DBBF-11A67D3A8CD3}"/>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2C0A478F-D489-9C13-6488-FC8A36355AE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C3D809F1-A649-06BE-6FFA-2D714B628B01}"/>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0982799B-9827-C73F-E354-A41E2FF25C03}"/>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E289F369-AD0D-012E-D908-42F113A1C0B0}"/>
              </a:ext>
            </a:extLst>
          </p:cNvPr>
          <p:cNvPicPr>
            <a:picLocks noChangeAspect="1"/>
          </p:cNvPicPr>
          <p:nvPr/>
        </p:nvPicPr>
        <p:blipFill>
          <a:blip r:embed="rId6"/>
          <a:stretch>
            <a:fillRect/>
          </a:stretch>
        </p:blipFill>
        <p:spPr>
          <a:xfrm>
            <a:off x="8137783" y="2461434"/>
            <a:ext cx="2657475" cy="3638550"/>
          </a:xfrm>
          <a:prstGeom prst="rect">
            <a:avLst/>
          </a:prstGeom>
        </p:spPr>
      </p:pic>
    </p:spTree>
    <p:extLst>
      <p:ext uri="{BB962C8B-B14F-4D97-AF65-F5344CB8AC3E}">
        <p14:creationId xmlns:p14="http://schemas.microsoft.com/office/powerpoint/2010/main" val="2533621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93AAE-4C50-9D2D-4866-3345064ED092}"/>
              </a:ext>
            </a:extLst>
          </p:cNvPr>
          <p:cNvSpPr>
            <a:spLocks noGrp="1"/>
          </p:cNvSpPr>
          <p:nvPr>
            <p:ph type="title"/>
          </p:nvPr>
        </p:nvSpPr>
        <p:spPr/>
        <p:txBody>
          <a:bodyPr>
            <a:normAutofit fontScale="90000"/>
          </a:bodyPr>
          <a:lstStyle/>
          <a:p>
            <a:r>
              <a:rPr lang="en-US" dirty="0"/>
              <a:t>Upcoming Event Announcements: Sacrament Learning Series for Adults</a:t>
            </a:r>
          </a:p>
        </p:txBody>
      </p:sp>
      <p:sp>
        <p:nvSpPr>
          <p:cNvPr id="3" name="Content Placeholder 2">
            <a:extLst>
              <a:ext uri="{FF2B5EF4-FFF2-40B4-BE49-F238E27FC236}">
                <a16:creationId xmlns:a16="http://schemas.microsoft.com/office/drawing/2014/main" id="{52B69794-F4FB-1189-A4F8-8F932EDED9B4}"/>
              </a:ext>
            </a:extLst>
          </p:cNvPr>
          <p:cNvSpPr>
            <a:spLocks noGrp="1"/>
          </p:cNvSpPr>
          <p:nvPr>
            <p:ph idx="1"/>
          </p:nvPr>
        </p:nvSpPr>
        <p:spPr>
          <a:xfrm>
            <a:off x="935670" y="2589860"/>
            <a:ext cx="6698508" cy="3546156"/>
          </a:xfrm>
        </p:spPr>
        <p:txBody>
          <a:bodyPr>
            <a:normAutofit fontScale="92500" lnSpcReduction="20000"/>
          </a:bodyPr>
          <a:lstStyle/>
          <a:p>
            <a:r>
              <a:rPr lang="en-US" dirty="0"/>
              <a:t>Sacrament learning series session 3: Thursday, February 20, 2025, 6:00 p.m. to 7:30 p.m., parish hall</a:t>
            </a:r>
          </a:p>
          <a:p>
            <a:pPr lvl="1"/>
            <a:r>
              <a:rPr lang="en-US" dirty="0"/>
              <a:t>Presentation topic: Holy Communion</a:t>
            </a:r>
          </a:p>
          <a:p>
            <a:r>
              <a:rPr lang="en-US" dirty="0"/>
              <a:t>Sacrament learning series session 4: Tuesday, February 25, 2025, 6:00 p.m. to 7:30 p.m., parish hall</a:t>
            </a:r>
          </a:p>
          <a:p>
            <a:pPr lvl="1"/>
            <a:r>
              <a:rPr lang="en-US" dirty="0"/>
              <a:t>Presentation topic: Confirmation</a:t>
            </a:r>
          </a:p>
          <a:p>
            <a:r>
              <a:rPr lang="en-US" dirty="0"/>
              <a:t>Sacrament learning series session 5: Tuesday, March 4, 2025, 6:00 p.m. to 7:30 p.m., parish hall</a:t>
            </a:r>
          </a:p>
          <a:p>
            <a:pPr lvl="1"/>
            <a:r>
              <a:rPr lang="en-US" dirty="0"/>
              <a:t>Presentation topic: Holy Matrimony, Holy Orders, Extreme Unction</a:t>
            </a:r>
          </a:p>
          <a:p>
            <a:endParaRPr lang="en-US" dirty="0"/>
          </a:p>
        </p:txBody>
      </p:sp>
      <p:pic>
        <p:nvPicPr>
          <p:cNvPr id="4" name="Picture 3">
            <a:extLst>
              <a:ext uri="{FF2B5EF4-FFF2-40B4-BE49-F238E27FC236}">
                <a16:creationId xmlns:a16="http://schemas.microsoft.com/office/drawing/2014/main" id="{F763551E-D61A-ED30-EC17-58CDA3DD7217}"/>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29148460-8D8A-C9A2-364F-C1EA01A92D1D}"/>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7B77C0DA-7F10-1276-787B-BC215C2C7CCC}"/>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5A14EE68-08F1-5AA7-F12D-D2D7E4CE0E46}"/>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05108CAD-047D-B454-F18B-13378429E7B9}"/>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CEEEDAE5-E723-F6E6-42A9-681BFBAF8803}"/>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5" name="Picture 14">
            <a:extLst>
              <a:ext uri="{FF2B5EF4-FFF2-40B4-BE49-F238E27FC236}">
                <a16:creationId xmlns:a16="http://schemas.microsoft.com/office/drawing/2014/main" id="{DB1D4613-4C42-780A-041C-682B957DC8F5}"/>
              </a:ext>
            </a:extLst>
          </p:cNvPr>
          <p:cNvPicPr>
            <a:picLocks noChangeAspect="1"/>
          </p:cNvPicPr>
          <p:nvPr/>
        </p:nvPicPr>
        <p:blipFill>
          <a:blip r:embed="rId6"/>
          <a:stretch>
            <a:fillRect/>
          </a:stretch>
        </p:blipFill>
        <p:spPr>
          <a:xfrm>
            <a:off x="8124823" y="2407854"/>
            <a:ext cx="2771775" cy="3714750"/>
          </a:xfrm>
          <a:prstGeom prst="rect">
            <a:avLst/>
          </a:prstGeom>
        </p:spPr>
      </p:pic>
    </p:spTree>
    <p:extLst>
      <p:ext uri="{BB962C8B-B14F-4D97-AF65-F5344CB8AC3E}">
        <p14:creationId xmlns:p14="http://schemas.microsoft.com/office/powerpoint/2010/main" val="3411251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A7205-2D26-0A04-8080-2293ABB432FC}"/>
              </a:ext>
            </a:extLst>
          </p:cNvPr>
          <p:cNvSpPr>
            <a:spLocks noGrp="1"/>
          </p:cNvSpPr>
          <p:nvPr>
            <p:ph type="title"/>
          </p:nvPr>
        </p:nvSpPr>
        <p:spPr/>
        <p:txBody>
          <a:bodyPr>
            <a:normAutofit fontScale="90000"/>
          </a:bodyPr>
          <a:lstStyle/>
          <a:p>
            <a:r>
              <a:rPr lang="en-US" dirty="0"/>
              <a:t>Upcoming Event Announcements: Liturgical Rosary</a:t>
            </a:r>
          </a:p>
        </p:txBody>
      </p:sp>
      <p:sp>
        <p:nvSpPr>
          <p:cNvPr id="3" name="Content Placeholder 2">
            <a:extLst>
              <a:ext uri="{FF2B5EF4-FFF2-40B4-BE49-F238E27FC236}">
                <a16:creationId xmlns:a16="http://schemas.microsoft.com/office/drawing/2014/main" id="{052AEF8C-53F4-3D00-9F44-6673C8680173}"/>
              </a:ext>
            </a:extLst>
          </p:cNvPr>
          <p:cNvSpPr>
            <a:spLocks noGrp="1"/>
          </p:cNvSpPr>
          <p:nvPr>
            <p:ph idx="1"/>
          </p:nvPr>
        </p:nvSpPr>
        <p:spPr>
          <a:xfrm>
            <a:off x="935669" y="2479597"/>
            <a:ext cx="7083055" cy="3524891"/>
          </a:xfrm>
        </p:spPr>
        <p:txBody>
          <a:bodyPr>
            <a:normAutofit/>
          </a:bodyPr>
          <a:lstStyle/>
          <a:p>
            <a:r>
              <a:rPr lang="en-US" dirty="0"/>
              <a:t>Liturgical rosary prayer group session 6: Thursday, February 27, 2025, 5:30 p.m., parish library </a:t>
            </a:r>
          </a:p>
          <a:p>
            <a:pPr lvl="1"/>
            <a:r>
              <a:rPr lang="en-US" dirty="0"/>
              <a:t>Feast day readings: St. Gabriel of Our Lady of Sorrows</a:t>
            </a:r>
          </a:p>
          <a:p>
            <a:pPr lvl="1"/>
            <a:r>
              <a:rPr lang="en-US" dirty="0"/>
              <a:t>Intentions: Fr. </a:t>
            </a:r>
            <a:r>
              <a:rPr lang="en-US" dirty="0" err="1"/>
              <a:t>Barrent</a:t>
            </a:r>
            <a:endParaRPr lang="en-US" dirty="0"/>
          </a:p>
          <a:p>
            <a:r>
              <a:rPr lang="en-US" dirty="0"/>
              <a:t>Liturgical rosary prayer group session 7: Wednesday, March 19, 2025, 6:45 p.m., parish library</a:t>
            </a:r>
          </a:p>
          <a:p>
            <a:pPr lvl="1"/>
            <a:r>
              <a:rPr lang="en-US" dirty="0"/>
              <a:t>Feast day readings: St. Joseph</a:t>
            </a:r>
          </a:p>
          <a:p>
            <a:pPr lvl="1"/>
            <a:r>
              <a:rPr lang="en-US" dirty="0"/>
              <a:t>Intentions: Fr. Sliwa</a:t>
            </a:r>
          </a:p>
        </p:txBody>
      </p:sp>
      <p:pic>
        <p:nvPicPr>
          <p:cNvPr id="4" name="Picture 3">
            <a:extLst>
              <a:ext uri="{FF2B5EF4-FFF2-40B4-BE49-F238E27FC236}">
                <a16:creationId xmlns:a16="http://schemas.microsoft.com/office/drawing/2014/main" id="{46FEF6FE-6732-8F4B-9A0E-B30E7D532BC2}"/>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61D114D2-FF3C-B276-08CB-28BF40F3DF3D}"/>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4F2261A7-3EC5-99AD-EEDD-13317BB8EC8E}"/>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9FA75F9B-23E8-5BB9-5162-90B726E12FC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8BBFB7FE-8242-0CE0-2710-106ECA8B1C1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61D8E6C3-42CB-22B8-EB41-7BD29856861F}"/>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0" name="Picture 9">
            <a:extLst>
              <a:ext uri="{FF2B5EF4-FFF2-40B4-BE49-F238E27FC236}">
                <a16:creationId xmlns:a16="http://schemas.microsoft.com/office/drawing/2014/main" id="{CAD0A388-0491-D27D-41E9-7692A3DBFB66}"/>
              </a:ext>
            </a:extLst>
          </p:cNvPr>
          <p:cNvPicPr>
            <a:picLocks noChangeAspect="1"/>
          </p:cNvPicPr>
          <p:nvPr/>
        </p:nvPicPr>
        <p:blipFill>
          <a:blip r:embed="rId6"/>
          <a:stretch>
            <a:fillRect/>
          </a:stretch>
        </p:blipFill>
        <p:spPr>
          <a:xfrm>
            <a:off x="8018724" y="2494493"/>
            <a:ext cx="2771775" cy="3381375"/>
          </a:xfrm>
          <a:prstGeom prst="rect">
            <a:avLst/>
          </a:prstGeom>
        </p:spPr>
      </p:pic>
    </p:spTree>
    <p:extLst>
      <p:ext uri="{BB962C8B-B14F-4D97-AF65-F5344CB8AC3E}">
        <p14:creationId xmlns:p14="http://schemas.microsoft.com/office/powerpoint/2010/main" val="3068691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8FD-305D-B480-D6F9-8B39D43DF445}"/>
              </a:ext>
            </a:extLst>
          </p:cNvPr>
          <p:cNvSpPr>
            <a:spLocks noGrp="1"/>
          </p:cNvSpPr>
          <p:nvPr>
            <p:ph type="title"/>
          </p:nvPr>
        </p:nvSpPr>
        <p:spPr/>
        <p:txBody>
          <a:bodyPr>
            <a:normAutofit fontScale="90000"/>
          </a:bodyPr>
          <a:lstStyle/>
          <a:p>
            <a:r>
              <a:rPr lang="en-US" dirty="0"/>
              <a:t>Closing Prayer: Consecration to Our Sorrowful Mother</a:t>
            </a:r>
          </a:p>
        </p:txBody>
      </p:sp>
      <p:sp>
        <p:nvSpPr>
          <p:cNvPr id="3" name="Content Placeholder 2">
            <a:extLst>
              <a:ext uri="{FF2B5EF4-FFF2-40B4-BE49-F238E27FC236}">
                <a16:creationId xmlns:a16="http://schemas.microsoft.com/office/drawing/2014/main" id="{5A33E8DF-83B0-AEED-644A-A15756707418}"/>
              </a:ext>
            </a:extLst>
          </p:cNvPr>
          <p:cNvSpPr>
            <a:spLocks noGrp="1"/>
          </p:cNvSpPr>
          <p:nvPr>
            <p:ph idx="1"/>
          </p:nvPr>
        </p:nvSpPr>
        <p:spPr>
          <a:xfrm>
            <a:off x="1040220" y="2417527"/>
            <a:ext cx="5924106" cy="3695012"/>
          </a:xfrm>
        </p:spPr>
        <p:txBody>
          <a:bodyPr>
            <a:noAutofit/>
          </a:bodyPr>
          <a:lstStyle/>
          <a:p>
            <a:pPr marL="0" marR="0" indent="0">
              <a:lnSpc>
                <a:spcPct val="107000"/>
              </a:lnSpc>
              <a:spcAft>
                <a:spcPts val="800"/>
              </a:spcAft>
              <a:buNone/>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Holy Mary, Mother of God and Queen of Martyrs, I do this day choose you as my model, protectress, and advocate. Receive me as your special servant, as a partaker in your sufferings. Give me strength always to remain close to Jesus your Son who died on the cross for me. Accept every good work that I may perform and offer it to your Son for me. Dear Mother, stand by me in all my actions, that they may be directed to the glory of God. Amen.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000" dirty="0"/>
              <a:t>Our Lady of Compassion, pray for us. (3x)</a:t>
            </a:r>
          </a:p>
        </p:txBody>
      </p:sp>
      <p:pic>
        <p:nvPicPr>
          <p:cNvPr id="4" name="Picture 3">
            <a:extLst>
              <a:ext uri="{FF2B5EF4-FFF2-40B4-BE49-F238E27FC236}">
                <a16:creationId xmlns:a16="http://schemas.microsoft.com/office/drawing/2014/main" id="{5E0703A2-AD35-0B8D-6443-9456F6716E1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1"/>
            <a:ext cx="6096000" cy="850605"/>
          </a:xfrm>
          <a:prstGeom prst="rect">
            <a:avLst/>
          </a:prstGeom>
        </p:spPr>
      </p:pic>
      <p:pic>
        <p:nvPicPr>
          <p:cNvPr id="5" name="Picture 4">
            <a:extLst>
              <a:ext uri="{FF2B5EF4-FFF2-40B4-BE49-F238E27FC236}">
                <a16:creationId xmlns:a16="http://schemas.microsoft.com/office/drawing/2014/main" id="{916B6A86-EE1F-152F-4886-2FD8A17DD695}"/>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2109107" y="2959712"/>
            <a:ext cx="5153886" cy="935665"/>
          </a:xfrm>
          <a:prstGeom prst="rect">
            <a:avLst/>
          </a:prstGeom>
        </p:spPr>
      </p:pic>
      <p:pic>
        <p:nvPicPr>
          <p:cNvPr id="6" name="Picture 5">
            <a:extLst>
              <a:ext uri="{FF2B5EF4-FFF2-40B4-BE49-F238E27FC236}">
                <a16:creationId xmlns:a16="http://schemas.microsoft.com/office/drawing/2014/main" id="{6E480150-2CDE-50D0-F21B-837B7F0F2804}"/>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19200" b="60129"/>
          <a:stretch/>
        </p:blipFill>
        <p:spPr>
          <a:xfrm>
            <a:off x="6095999" y="-2"/>
            <a:ext cx="6096000" cy="850605"/>
          </a:xfrm>
          <a:prstGeom prst="rect">
            <a:avLst/>
          </a:prstGeom>
        </p:spPr>
      </p:pic>
      <p:pic>
        <p:nvPicPr>
          <p:cNvPr id="7" name="Picture 6">
            <a:extLst>
              <a:ext uri="{FF2B5EF4-FFF2-40B4-BE49-F238E27FC236}">
                <a16:creationId xmlns:a16="http://schemas.microsoft.com/office/drawing/2014/main" id="{4E6CC1AB-6729-656F-B204-9F27B1E6F9C8}"/>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b="79561"/>
          <a:stretch/>
        </p:blipFill>
        <p:spPr>
          <a:xfrm>
            <a:off x="0" y="6007395"/>
            <a:ext cx="6096000" cy="850605"/>
          </a:xfrm>
          <a:prstGeom prst="rect">
            <a:avLst/>
          </a:prstGeom>
        </p:spPr>
      </p:pic>
      <p:pic>
        <p:nvPicPr>
          <p:cNvPr id="8" name="Picture 7">
            <a:extLst>
              <a:ext uri="{FF2B5EF4-FFF2-40B4-BE49-F238E27FC236}">
                <a16:creationId xmlns:a16="http://schemas.microsoft.com/office/drawing/2014/main" id="{7FA5A5BA-6DD8-CC23-F848-86FC074DCA10}"/>
              </a:ext>
            </a:extLst>
          </p:cNvPr>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Lst>
          </a:blip>
          <a:srcRect t="39044" b="40284"/>
          <a:stretch/>
        </p:blipFill>
        <p:spPr>
          <a:xfrm rot="16200000">
            <a:off x="9147224" y="2959712"/>
            <a:ext cx="5153886" cy="935665"/>
          </a:xfrm>
          <a:prstGeom prst="rect">
            <a:avLst/>
          </a:prstGeom>
        </p:spPr>
      </p:pic>
      <p:pic>
        <p:nvPicPr>
          <p:cNvPr id="9" name="Picture 8">
            <a:extLst>
              <a:ext uri="{FF2B5EF4-FFF2-40B4-BE49-F238E27FC236}">
                <a16:creationId xmlns:a16="http://schemas.microsoft.com/office/drawing/2014/main" id="{59C77B54-349D-4AB1-E921-791862E269C2}"/>
              </a:ext>
            </a:extLst>
          </p:cNvPr>
          <p:cNvPicPr>
            <a:picLocks noChangeAspect="1"/>
          </p:cNvPicPr>
          <p:nvPr/>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5471" y="6004486"/>
            <a:ext cx="6096528" cy="853514"/>
          </a:xfrm>
          <a:prstGeom prst="rect">
            <a:avLst/>
          </a:prstGeom>
        </p:spPr>
      </p:pic>
      <p:pic>
        <p:nvPicPr>
          <p:cNvPr id="11" name="Picture 10">
            <a:extLst>
              <a:ext uri="{FF2B5EF4-FFF2-40B4-BE49-F238E27FC236}">
                <a16:creationId xmlns:a16="http://schemas.microsoft.com/office/drawing/2014/main" id="{668D8D5D-0158-FF2D-1D85-B29CE04131B6}"/>
              </a:ext>
            </a:extLst>
          </p:cNvPr>
          <p:cNvPicPr>
            <a:picLocks noChangeAspect="1"/>
          </p:cNvPicPr>
          <p:nvPr/>
        </p:nvPicPr>
        <p:blipFill>
          <a:blip r:embed="rId6"/>
          <a:stretch>
            <a:fillRect/>
          </a:stretch>
        </p:blipFill>
        <p:spPr>
          <a:xfrm>
            <a:off x="8227162" y="2429530"/>
            <a:ext cx="2386037" cy="3574956"/>
          </a:xfrm>
          <a:prstGeom prst="rect">
            <a:avLst/>
          </a:prstGeom>
        </p:spPr>
      </p:pic>
    </p:spTree>
    <p:extLst>
      <p:ext uri="{BB962C8B-B14F-4D97-AF65-F5344CB8AC3E}">
        <p14:creationId xmlns:p14="http://schemas.microsoft.com/office/powerpoint/2010/main" val="33744927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Custom 3">
      <a:dk1>
        <a:sysClr val="windowText" lastClr="000000"/>
      </a:dk1>
      <a:lt1>
        <a:sysClr val="window" lastClr="FFFFFF"/>
      </a:lt1>
      <a:dk2>
        <a:srgbClr val="1F497D"/>
      </a:dk2>
      <a:lt2>
        <a:srgbClr val="EEECE1"/>
      </a:lt2>
      <a:accent1>
        <a:srgbClr val="FFCCCC"/>
      </a:accent1>
      <a:accent2>
        <a:srgbClr val="FF0000"/>
      </a:accent2>
      <a:accent3>
        <a:srgbClr val="FFCCCC"/>
      </a:accent3>
      <a:accent4>
        <a:srgbClr val="8064A2"/>
      </a:accent4>
      <a:accent5>
        <a:srgbClr val="4BACC6"/>
      </a:accent5>
      <a:accent6>
        <a:srgbClr val="F79646"/>
      </a:accent6>
      <a:hlink>
        <a:srgbClr val="0000FF"/>
      </a:hlink>
      <a:folHlink>
        <a:srgbClr val="8000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588</TotalTime>
  <Words>3616</Words>
  <Application>Microsoft Office PowerPoint</Application>
  <PresentationFormat>Widescreen</PresentationFormat>
  <Paragraphs>181</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Bell MT</vt:lpstr>
      <vt:lpstr>Calibri</vt:lpstr>
      <vt:lpstr>Garamond</vt:lpstr>
      <vt:lpstr>Perpetua</vt:lpstr>
      <vt:lpstr>Organic</vt:lpstr>
      <vt:lpstr>“Loving the Sacred Heart of Jesus and Immaculate Heart of Mary”</vt:lpstr>
      <vt:lpstr>Seven Sisters Apostolate Event 4 Outline</vt:lpstr>
      <vt:lpstr>Opening Prayers: Prayer to St. Bernadette and  Prayer to Our Lady of Sorrows</vt:lpstr>
      <vt:lpstr>Which devotion(s) and feast days do we celebrate in February?</vt:lpstr>
      <vt:lpstr>What was the Presentation at the Temple? How does this sacred mystery relate to the Hearts of Jesus and Mother Mary? (1)</vt:lpstr>
      <vt:lpstr>What was the Presentation at the Temple? How does this sacred mystery relate to the Hearts of Jesus and Mother Mary? (2)</vt:lpstr>
      <vt:lpstr>How does the Purification of Our Lady relate to Lent?</vt:lpstr>
      <vt:lpstr>How may we honor the Sacred and Immaculate Hearts in the Season after Septuagesima (pre-Lent) &amp; in the season of Lent? (1)</vt:lpstr>
      <vt:lpstr>How may we honor the Sacred and Immaculate Hearts in the Season after Septuagesima (pre-Lent) &amp; in the season of Lent? (2)</vt:lpstr>
      <vt:lpstr>How may we honor the Sacred and Immaculate Hearts in the Season after Septuagesima (pre-Lent) &amp; in the season of Lent? (3)</vt:lpstr>
      <vt:lpstr>How do we express devotion to the Sacred Heart of Jesus in our Seven Sisters Apostolate?</vt:lpstr>
      <vt:lpstr>How do we express devotion to the Immaculate Heart of Mary in our Seven Sisters Apostolate?</vt:lpstr>
      <vt:lpstr>How do the Two Hearts complement each other? Why are they both needed?</vt:lpstr>
      <vt:lpstr>Who was St. Catherine of Siena, and how did she influence/practice devotion to the Sacred Heart? (1)</vt:lpstr>
      <vt:lpstr>Who was St. Catherine of Siena, and how did she influence/practice devotion to the Sacred Heart? (2)</vt:lpstr>
      <vt:lpstr>How do St. Francis de Sales &amp; St. Jane Frances de Chantal exemplify how to practice devotion to the Hearts of Jesus and Mary?</vt:lpstr>
      <vt:lpstr>How do St. Margaret Mary Alacoque &amp; St. Claude de la Colombiere exemplify how to practice devotion to the Hearts of Jesus and Mary?</vt:lpstr>
      <vt:lpstr>How may we express thanksgiving for our priests in this holy season?</vt:lpstr>
      <vt:lpstr>What is the Servite Rosary? How does it promote deeper devotion to the Two Hearts?</vt:lpstr>
      <vt:lpstr>How do we pray the Sorrowful Mysteries of the Holy Rosary for Priests? (1)</vt:lpstr>
      <vt:lpstr>How do we pray the Sorrowful Mysteries of the Holy Rosary for Priests? (2)</vt:lpstr>
      <vt:lpstr>How do we pray the Sorrowful Mysteries of the Holy Rosary for Priests? (3)</vt:lpstr>
      <vt:lpstr>Upcoming Event Announcements: Seven Sisters Apostolate &amp; Two Hearts Guild</vt:lpstr>
      <vt:lpstr>Upcoming Event Announcements: Sacrament Learning Series for Adults</vt:lpstr>
      <vt:lpstr>Upcoming Event Announcements: Liturgical Rosary</vt:lpstr>
      <vt:lpstr>Closing Prayer: Consecration to Our Sorrowful Mother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109</cp:revision>
  <dcterms:created xsi:type="dcterms:W3CDTF">2024-07-28T00:04:20Z</dcterms:created>
  <dcterms:modified xsi:type="dcterms:W3CDTF">2025-02-18T18:42:52Z</dcterms:modified>
</cp:coreProperties>
</file>