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
  </p:notesMasterIdLst>
  <p:sldIdLst>
    <p:sldId id="256" r:id="rId2"/>
    <p:sldId id="257" r:id="rId3"/>
    <p:sldId id="258" r:id="rId4"/>
    <p:sldId id="261" r:id="rId5"/>
    <p:sldId id="262" r:id="rId6"/>
    <p:sldId id="270" r:id="rId7"/>
    <p:sldId id="263" r:id="rId8"/>
    <p:sldId id="266" r:id="rId9"/>
    <p:sldId id="265" r:id="rId10"/>
    <p:sldId id="264" r:id="rId11"/>
    <p:sldId id="271" r:id="rId12"/>
    <p:sldId id="267" r:id="rId13"/>
    <p:sldId id="269" r:id="rId14"/>
    <p:sldId id="268" r:id="rId15"/>
    <p:sldId id="260" r:id="rId16"/>
    <p:sldId id="259"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90" autoAdjust="0"/>
    <p:restoredTop sz="94660"/>
  </p:normalViewPr>
  <p:slideViewPr>
    <p:cSldViewPr snapToGrid="0">
      <p:cViewPr varScale="1">
        <p:scale>
          <a:sx n="60" d="100"/>
          <a:sy n="60" d="100"/>
        </p:scale>
        <p:origin x="91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035BCD-D138-420E-A55B-0D118CC88CD5}" type="datetimeFigureOut">
              <a:rPr lang="en-US" smtClean="0"/>
              <a:t>1/15/2025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D4B4E0-EEF3-4069-A012-280815C7A860}" type="slidenum">
              <a:rPr lang="en-US" smtClean="0"/>
              <a:t>‹#›</a:t>
            </a:fld>
            <a:endParaRPr lang="en-US"/>
          </a:p>
        </p:txBody>
      </p:sp>
    </p:spTree>
    <p:extLst>
      <p:ext uri="{BB962C8B-B14F-4D97-AF65-F5344CB8AC3E}">
        <p14:creationId xmlns:p14="http://schemas.microsoft.com/office/powerpoint/2010/main" val="13975195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D4B4E0-EEF3-4069-A012-280815C7A860}" type="slidenum">
              <a:rPr lang="en-US" smtClean="0"/>
              <a:t>3</a:t>
            </a:fld>
            <a:endParaRPr lang="en-US"/>
          </a:p>
        </p:txBody>
      </p:sp>
    </p:spTree>
    <p:extLst>
      <p:ext uri="{BB962C8B-B14F-4D97-AF65-F5344CB8AC3E}">
        <p14:creationId xmlns:p14="http://schemas.microsoft.com/office/powerpoint/2010/main" val="904575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D4B4E0-EEF3-4069-A012-280815C7A860}" type="slidenum">
              <a:rPr lang="en-US" smtClean="0"/>
              <a:t>10</a:t>
            </a:fld>
            <a:endParaRPr lang="en-US"/>
          </a:p>
        </p:txBody>
      </p:sp>
    </p:spTree>
    <p:extLst>
      <p:ext uri="{BB962C8B-B14F-4D97-AF65-F5344CB8AC3E}">
        <p14:creationId xmlns:p14="http://schemas.microsoft.com/office/powerpoint/2010/main" val="31789667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EC0C8F60-F5B3-4033-8956-176AEBA462A9}" type="datetimeFigureOut">
              <a:rPr lang="en-US" smtClean="0"/>
              <a:t>1/15/2025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03F2B742-2221-4D8D-B34D-5A78167B1DC9}"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984372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0C8F60-F5B3-4033-8956-176AEBA462A9}" type="datetimeFigureOut">
              <a:rPr lang="en-US" smtClean="0"/>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F2B742-2221-4D8D-B34D-5A78167B1DC9}" type="slidenum">
              <a:rPr lang="en-US" smtClean="0"/>
              <a:t>‹#›</a:t>
            </a:fld>
            <a:endParaRPr lang="en-US"/>
          </a:p>
        </p:txBody>
      </p:sp>
    </p:spTree>
    <p:extLst>
      <p:ext uri="{BB962C8B-B14F-4D97-AF65-F5344CB8AC3E}">
        <p14:creationId xmlns:p14="http://schemas.microsoft.com/office/powerpoint/2010/main" val="2408149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0C8F60-F5B3-4033-8956-176AEBA462A9}" type="datetimeFigureOut">
              <a:rPr lang="en-US" smtClean="0"/>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F2B742-2221-4D8D-B34D-5A78167B1DC9}"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5242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C0C8F60-F5B3-4033-8956-176AEBA462A9}" type="datetimeFigureOut">
              <a:rPr lang="en-US" smtClean="0"/>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F2B742-2221-4D8D-B34D-5A78167B1DC9}" type="slidenum">
              <a:rPr lang="en-US" smtClean="0"/>
              <a:t>‹#›</a:t>
            </a:fld>
            <a:endParaRPr lang="en-US"/>
          </a:p>
        </p:txBody>
      </p:sp>
    </p:spTree>
    <p:extLst>
      <p:ext uri="{BB962C8B-B14F-4D97-AF65-F5344CB8AC3E}">
        <p14:creationId xmlns:p14="http://schemas.microsoft.com/office/powerpoint/2010/main" val="4133454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C0C8F60-F5B3-4033-8956-176AEBA462A9}" type="datetimeFigureOut">
              <a:rPr lang="en-US" smtClean="0"/>
              <a:t>1/15/2025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F2B742-2221-4D8D-B34D-5A78167B1DC9}"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8652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C0C8F60-F5B3-4033-8956-176AEBA462A9}" type="datetimeFigureOut">
              <a:rPr lang="en-US" smtClean="0"/>
              <a:t>1/15/2025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F2B742-2221-4D8D-B34D-5A78167B1DC9}"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03165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0C8F60-F5B3-4033-8956-176AEBA462A9}" type="datetimeFigureOut">
              <a:rPr lang="en-US" smtClean="0"/>
              <a:t>1/15/2025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F2B742-2221-4D8D-B34D-5A78167B1DC9}" type="slidenum">
              <a:rPr lang="en-US" smtClean="0"/>
              <a:t>‹#›</a:t>
            </a:fld>
            <a:endParaRPr lang="en-US"/>
          </a:p>
        </p:txBody>
      </p:sp>
    </p:spTree>
    <p:extLst>
      <p:ext uri="{BB962C8B-B14F-4D97-AF65-F5344CB8AC3E}">
        <p14:creationId xmlns:p14="http://schemas.microsoft.com/office/powerpoint/2010/main" val="768194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0C8F60-F5B3-4033-8956-176AEBA462A9}" type="datetimeFigureOut">
              <a:rPr lang="en-US" smtClean="0"/>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F2B742-2221-4D8D-B34D-5A78167B1DC9}"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3341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0C8F60-F5B3-4033-8956-176AEBA462A9}" type="datetimeFigureOut">
              <a:rPr lang="en-US" smtClean="0"/>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F2B742-2221-4D8D-B34D-5A78167B1DC9}" type="slidenum">
              <a:rPr lang="en-US" smtClean="0"/>
              <a:t>‹#›</a:t>
            </a:fld>
            <a:endParaRPr lang="en-US"/>
          </a:p>
        </p:txBody>
      </p:sp>
    </p:spTree>
    <p:extLst>
      <p:ext uri="{BB962C8B-B14F-4D97-AF65-F5344CB8AC3E}">
        <p14:creationId xmlns:p14="http://schemas.microsoft.com/office/powerpoint/2010/main" val="846260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0C8F60-F5B3-4033-8956-176AEBA462A9}" type="datetimeFigureOut">
              <a:rPr lang="en-US" smtClean="0"/>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F2B742-2221-4D8D-B34D-5A78167B1DC9}" type="slidenum">
              <a:rPr lang="en-US" smtClean="0"/>
              <a:t>‹#›</a:t>
            </a:fld>
            <a:endParaRPr lang="en-US"/>
          </a:p>
        </p:txBody>
      </p:sp>
    </p:spTree>
    <p:extLst>
      <p:ext uri="{BB962C8B-B14F-4D97-AF65-F5344CB8AC3E}">
        <p14:creationId xmlns:p14="http://schemas.microsoft.com/office/powerpoint/2010/main" val="2581153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0C8F60-F5B3-4033-8956-176AEBA462A9}" type="datetimeFigureOut">
              <a:rPr lang="en-US" smtClean="0"/>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F2B742-2221-4D8D-B34D-5A78167B1DC9}"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750320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0C8F60-F5B3-4033-8956-176AEBA462A9}" type="datetimeFigureOut">
              <a:rPr lang="en-US" smtClean="0"/>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F2B742-2221-4D8D-B34D-5A78167B1DC9}"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23231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0C8F60-F5B3-4033-8956-176AEBA462A9}" type="datetimeFigureOut">
              <a:rPr lang="en-US" smtClean="0"/>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F2B742-2221-4D8D-B34D-5A78167B1DC9}" type="slidenum">
              <a:rPr lang="en-US" smtClean="0"/>
              <a:t>‹#›</a:t>
            </a:fld>
            <a:endParaRPr lang="en-US"/>
          </a:p>
        </p:txBody>
      </p:sp>
    </p:spTree>
    <p:extLst>
      <p:ext uri="{BB962C8B-B14F-4D97-AF65-F5344CB8AC3E}">
        <p14:creationId xmlns:p14="http://schemas.microsoft.com/office/powerpoint/2010/main" val="41572052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0C8F60-F5B3-4033-8956-176AEBA462A9}" type="datetimeFigureOut">
              <a:rPr lang="en-US" smtClean="0"/>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F2B742-2221-4D8D-B34D-5A78167B1DC9}"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993293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0C8F60-F5B3-4033-8956-176AEBA462A9}" type="datetimeFigureOut">
              <a:rPr lang="en-US" smtClean="0"/>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F2B742-2221-4D8D-B34D-5A78167B1DC9}"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208166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0C8F60-F5B3-4033-8956-176AEBA462A9}" type="datetimeFigureOut">
              <a:rPr lang="en-US" smtClean="0"/>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F2B742-2221-4D8D-B34D-5A78167B1DC9}"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59879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0C8F60-F5B3-4033-8956-176AEBA462A9}" type="datetimeFigureOut">
              <a:rPr lang="en-US" smtClean="0"/>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F2B742-2221-4D8D-B34D-5A78167B1DC9}"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9618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C0C8F60-F5B3-4033-8956-176AEBA462A9}" type="datetimeFigureOut">
              <a:rPr lang="en-US" smtClean="0"/>
              <a:t>1/15/2025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3F2B742-2221-4D8D-B34D-5A78167B1DC9}" type="slidenum">
              <a:rPr lang="en-US" smtClean="0"/>
              <a:t>‹#›</a:t>
            </a:fld>
            <a:endParaRPr lang="en-US"/>
          </a:p>
        </p:txBody>
      </p:sp>
    </p:spTree>
    <p:extLst>
      <p:ext uri="{BB962C8B-B14F-4D97-AF65-F5344CB8AC3E}">
        <p14:creationId xmlns:p14="http://schemas.microsoft.com/office/powerpoint/2010/main" val="408569438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8.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9.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 Id="rId9" Type="http://schemas.openxmlformats.org/officeDocument/2006/relationships/image" Target="../media/image60.png"/></Relationships>
</file>

<file path=ppt/slides/_rels/slide10.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61.png"/><Relationship Id="rId7" Type="http://schemas.openxmlformats.org/officeDocument/2006/relationships/image" Target="../media/image65.png"/><Relationship Id="rId12" Type="http://schemas.openxmlformats.org/officeDocument/2006/relationships/image" Target="../media/image6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8.png"/><Relationship Id="rId5" Type="http://schemas.openxmlformats.org/officeDocument/2006/relationships/image" Target="../media/image63.png"/><Relationship Id="rId10" Type="http://schemas.openxmlformats.org/officeDocument/2006/relationships/image" Target="../media/image67.png"/><Relationship Id="rId4" Type="http://schemas.openxmlformats.org/officeDocument/2006/relationships/image" Target="../media/image62.png"/><Relationship Id="rId9" Type="http://schemas.openxmlformats.org/officeDocument/2006/relationships/image" Target="../media/image66.png"/></Relationships>
</file>

<file path=ppt/slides/_rels/slide1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12.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image" Target="../media/image75.png"/><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1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1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1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image" Target="../media/image84.png"/><Relationship Id="rId4" Type="http://schemas.openxmlformats.org/officeDocument/2006/relationships/image" Target="../media/image90.png"/></Relationships>
</file>

<file path=ppt/slides/_rels/slide16.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image" Target="../media/image92.png"/><Relationship Id="rId1" Type="http://schemas.openxmlformats.org/officeDocument/2006/relationships/slideLayout" Target="../slideLayouts/slideLayout2.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E873F-F041-E2DC-D70D-99F565584BBB}"/>
              </a:ext>
            </a:extLst>
          </p:cNvPr>
          <p:cNvSpPr>
            <a:spLocks noGrp="1"/>
          </p:cNvSpPr>
          <p:nvPr>
            <p:ph type="ctrTitle"/>
          </p:nvPr>
        </p:nvSpPr>
        <p:spPr/>
        <p:txBody>
          <a:bodyPr/>
          <a:lstStyle/>
          <a:p>
            <a:r>
              <a:rPr lang="en-US" dirty="0"/>
              <a:t>Two Hearts Guild Meeting 1 </a:t>
            </a:r>
          </a:p>
        </p:txBody>
      </p:sp>
      <p:sp>
        <p:nvSpPr>
          <p:cNvPr id="3" name="Subtitle 2">
            <a:extLst>
              <a:ext uri="{FF2B5EF4-FFF2-40B4-BE49-F238E27FC236}">
                <a16:creationId xmlns:a16="http://schemas.microsoft.com/office/drawing/2014/main" id="{9D801FC7-8762-7C55-292A-2484A14A0046}"/>
              </a:ext>
            </a:extLst>
          </p:cNvPr>
          <p:cNvSpPr>
            <a:spLocks noGrp="1"/>
          </p:cNvSpPr>
          <p:nvPr>
            <p:ph type="subTitle" idx="1"/>
          </p:nvPr>
        </p:nvSpPr>
        <p:spPr/>
        <p:txBody>
          <a:bodyPr/>
          <a:lstStyle/>
          <a:p>
            <a:r>
              <a:rPr lang="en-US" dirty="0"/>
              <a:t>Friday, January 24, 2025</a:t>
            </a:r>
          </a:p>
          <a:p>
            <a:r>
              <a:rPr lang="en-US" dirty="0"/>
              <a:t>Katie Sadakierski</a:t>
            </a:r>
          </a:p>
        </p:txBody>
      </p:sp>
      <p:pic>
        <p:nvPicPr>
          <p:cNvPr id="4" name="Picture 3">
            <a:extLst>
              <a:ext uri="{FF2B5EF4-FFF2-40B4-BE49-F238E27FC236}">
                <a16:creationId xmlns:a16="http://schemas.microsoft.com/office/drawing/2014/main" id="{FF05DA35-2898-CA80-1525-A95F2F49A557}"/>
              </a:ext>
            </a:extLst>
          </p:cNvPr>
          <p:cNvPicPr>
            <a:picLocks noChangeAspect="1"/>
          </p:cNvPicPr>
          <p:nvPr/>
        </p:nvPicPr>
        <p:blipFill>
          <a:blip r:embed="rId2"/>
          <a:srcRect l="5261" t="5056" r="50000" b="4220"/>
          <a:stretch/>
        </p:blipFill>
        <p:spPr>
          <a:xfrm>
            <a:off x="0" y="0"/>
            <a:ext cx="3636335" cy="6858000"/>
          </a:xfrm>
          <a:prstGeom prst="rect">
            <a:avLst/>
          </a:prstGeom>
        </p:spPr>
      </p:pic>
      <p:pic>
        <p:nvPicPr>
          <p:cNvPr id="5" name="Picture 4">
            <a:extLst>
              <a:ext uri="{FF2B5EF4-FFF2-40B4-BE49-F238E27FC236}">
                <a16:creationId xmlns:a16="http://schemas.microsoft.com/office/drawing/2014/main" id="{381B668D-944A-CA43-FFBD-68C5DF1FA4BC}"/>
              </a:ext>
            </a:extLst>
          </p:cNvPr>
          <p:cNvPicPr>
            <a:picLocks noChangeAspect="1"/>
          </p:cNvPicPr>
          <p:nvPr/>
        </p:nvPicPr>
        <p:blipFill>
          <a:blip r:embed="rId2"/>
          <a:srcRect l="53588" t="3383" r="2549" b="5057"/>
          <a:stretch/>
        </p:blipFill>
        <p:spPr>
          <a:xfrm>
            <a:off x="8567758" y="0"/>
            <a:ext cx="3624242" cy="6858000"/>
          </a:xfrm>
          <a:prstGeom prst="rect">
            <a:avLst/>
          </a:prstGeom>
        </p:spPr>
      </p:pic>
      <p:pic>
        <p:nvPicPr>
          <p:cNvPr id="6" name="Picture 5">
            <a:extLst>
              <a:ext uri="{FF2B5EF4-FFF2-40B4-BE49-F238E27FC236}">
                <a16:creationId xmlns:a16="http://schemas.microsoft.com/office/drawing/2014/main" id="{B90DD3D8-638A-21B0-37F7-4073AE2B1680}"/>
              </a:ext>
            </a:extLst>
          </p:cNvPr>
          <p:cNvPicPr>
            <a:picLocks noChangeAspect="1"/>
          </p:cNvPicPr>
          <p:nvPr/>
        </p:nvPicPr>
        <p:blipFill>
          <a:blip r:embed="rId3">
            <a:duotone>
              <a:schemeClr val="accent3">
                <a:shade val="45000"/>
                <a:satMod val="135000"/>
              </a:schemeClr>
              <a:prstClr val="white"/>
            </a:duotone>
          </a:blip>
          <a:srcRect b="39803"/>
          <a:stretch/>
        </p:blipFill>
        <p:spPr>
          <a:xfrm>
            <a:off x="3548395" y="0"/>
            <a:ext cx="5007272" cy="1788928"/>
          </a:xfrm>
          <a:prstGeom prst="rect">
            <a:avLst/>
          </a:prstGeom>
        </p:spPr>
      </p:pic>
      <p:pic>
        <p:nvPicPr>
          <p:cNvPr id="7" name="Picture 6">
            <a:extLst>
              <a:ext uri="{FF2B5EF4-FFF2-40B4-BE49-F238E27FC236}">
                <a16:creationId xmlns:a16="http://schemas.microsoft.com/office/drawing/2014/main" id="{7DAF877F-F97A-2BE4-A443-37F0A4CD74AA}"/>
              </a:ext>
            </a:extLst>
          </p:cNvPr>
          <p:cNvPicPr>
            <a:picLocks noChangeAspect="1"/>
          </p:cNvPicPr>
          <p:nvPr/>
        </p:nvPicPr>
        <p:blipFill>
          <a:blip r:embed="rId4"/>
          <a:stretch>
            <a:fillRect/>
          </a:stretch>
        </p:blipFill>
        <p:spPr>
          <a:xfrm flipV="1">
            <a:off x="3593376" y="5071717"/>
            <a:ext cx="5005250" cy="1786283"/>
          </a:xfrm>
          <a:prstGeom prst="rect">
            <a:avLst/>
          </a:prstGeom>
        </p:spPr>
      </p:pic>
      <p:pic>
        <p:nvPicPr>
          <p:cNvPr id="8" name="Picture 7">
            <a:extLst>
              <a:ext uri="{FF2B5EF4-FFF2-40B4-BE49-F238E27FC236}">
                <a16:creationId xmlns:a16="http://schemas.microsoft.com/office/drawing/2014/main" id="{E30D47A6-2A89-BB3F-DE6D-3320CA3775AB}"/>
              </a:ext>
            </a:extLst>
          </p:cNvPr>
          <p:cNvPicPr>
            <a:picLocks noChangeAspect="1"/>
          </p:cNvPicPr>
          <p:nvPr/>
        </p:nvPicPr>
        <p:blipFill>
          <a:blip r:embed="rId5"/>
          <a:stretch>
            <a:fillRect/>
          </a:stretch>
        </p:blipFill>
        <p:spPr>
          <a:xfrm>
            <a:off x="5353111" y="4467427"/>
            <a:ext cx="1485780" cy="2091109"/>
          </a:xfrm>
          <a:prstGeom prst="rect">
            <a:avLst/>
          </a:prstGeom>
        </p:spPr>
      </p:pic>
    </p:spTree>
    <p:extLst>
      <p:ext uri="{BB962C8B-B14F-4D97-AF65-F5344CB8AC3E}">
        <p14:creationId xmlns:p14="http://schemas.microsoft.com/office/powerpoint/2010/main" val="1453587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4482C-4508-B065-49EA-CD848EC20B0D}"/>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B02D6924-9CEA-6A58-38C7-116E065E5429}"/>
              </a:ext>
            </a:extLst>
          </p:cNvPr>
          <p:cNvSpPr>
            <a:spLocks noGrp="1"/>
          </p:cNvSpPr>
          <p:nvPr>
            <p:ph idx="1"/>
          </p:nvPr>
        </p:nvSpPr>
        <p:spPr>
          <a:xfrm>
            <a:off x="914401" y="2556932"/>
            <a:ext cx="6741042" cy="3652482"/>
          </a:xfrm>
        </p:spPr>
        <p:txBody>
          <a:bodyPr>
            <a:normAutofit fontScale="92500" lnSpcReduction="20000"/>
          </a:bodyPr>
          <a:lstStyle/>
          <a:p>
            <a:r>
              <a:rPr lang="en-US" dirty="0"/>
              <a:t> 	Welcome &amp; Opening Prayer </a:t>
            </a:r>
          </a:p>
          <a:p>
            <a:r>
              <a:rPr lang="en-US" dirty="0"/>
              <a:t> 	Introduction to the Two Hearts Guild</a:t>
            </a:r>
          </a:p>
          <a:p>
            <a:r>
              <a:rPr lang="en-US" dirty="0"/>
              <a:t> 	Meeting presentation</a:t>
            </a:r>
          </a:p>
          <a:p>
            <a:pPr lvl="1"/>
            <a:r>
              <a:rPr lang="en-US" dirty="0"/>
              <a:t>I.	 St. Francis de Sales: Practicing Devotion to the Sacred Heart and the Holy Name of Jesus</a:t>
            </a:r>
          </a:p>
          <a:p>
            <a:pPr lvl="1"/>
            <a:r>
              <a:rPr lang="en-US"/>
              <a:t>II. Why </a:t>
            </a:r>
            <a:r>
              <a:rPr lang="en-US" dirty="0"/>
              <a:t>and How we Honor the Sacred Heart and the Holy Name</a:t>
            </a:r>
          </a:p>
          <a:p>
            <a:r>
              <a:rPr lang="en-US" dirty="0"/>
              <a:t> 	Announcements </a:t>
            </a:r>
          </a:p>
          <a:p>
            <a:r>
              <a:rPr lang="en-US" dirty="0"/>
              <a:t> 	Closing Prayer</a:t>
            </a:r>
          </a:p>
          <a:p>
            <a:r>
              <a:rPr lang="en-US" dirty="0"/>
              <a:t> 	Q &amp; A </a:t>
            </a:r>
          </a:p>
        </p:txBody>
      </p:sp>
      <p:pic>
        <p:nvPicPr>
          <p:cNvPr id="4" name="Picture 3">
            <a:extLst>
              <a:ext uri="{FF2B5EF4-FFF2-40B4-BE49-F238E27FC236}">
                <a16:creationId xmlns:a16="http://schemas.microsoft.com/office/drawing/2014/main" id="{3A5F6513-6F0A-9127-7E7D-CA4967D35EBD}"/>
              </a:ext>
            </a:extLst>
          </p:cNvPr>
          <p:cNvPicPr>
            <a:picLocks noChangeAspect="1"/>
          </p:cNvPicPr>
          <p:nvPr/>
        </p:nvPicPr>
        <p:blipFill>
          <a:blip r:embed="rId2"/>
          <a:srcRect r="14301"/>
          <a:stretch/>
        </p:blipFill>
        <p:spPr>
          <a:xfrm>
            <a:off x="7315200" y="2556932"/>
            <a:ext cx="4178595" cy="3503626"/>
          </a:xfrm>
          <a:prstGeom prst="rect">
            <a:avLst/>
          </a:prstGeom>
        </p:spPr>
      </p:pic>
      <p:pic>
        <p:nvPicPr>
          <p:cNvPr id="6" name="Picture 5">
            <a:extLst>
              <a:ext uri="{FF2B5EF4-FFF2-40B4-BE49-F238E27FC236}">
                <a16:creationId xmlns:a16="http://schemas.microsoft.com/office/drawing/2014/main" id="{74FE8A9A-D5C9-25E3-3F6C-486DC4169E1C}"/>
              </a:ext>
            </a:extLst>
          </p:cNvPr>
          <p:cNvPicPr>
            <a:picLocks noChangeAspect="1"/>
          </p:cNvPicPr>
          <p:nvPr/>
        </p:nvPicPr>
        <p:blipFill>
          <a:blip r:embed="rId3"/>
          <a:srcRect l="33761" r="32099"/>
          <a:stretch/>
        </p:blipFill>
        <p:spPr>
          <a:xfrm>
            <a:off x="0" y="0"/>
            <a:ext cx="946298" cy="6858000"/>
          </a:xfrm>
          <a:prstGeom prst="rect">
            <a:avLst/>
          </a:prstGeom>
        </p:spPr>
      </p:pic>
      <p:pic>
        <p:nvPicPr>
          <p:cNvPr id="7" name="Picture 6">
            <a:extLst>
              <a:ext uri="{FF2B5EF4-FFF2-40B4-BE49-F238E27FC236}">
                <a16:creationId xmlns:a16="http://schemas.microsoft.com/office/drawing/2014/main" id="{6A95CB3D-D9A5-E4BB-421E-5DBBEA95D376}"/>
              </a:ext>
            </a:extLst>
          </p:cNvPr>
          <p:cNvPicPr>
            <a:picLocks noChangeAspect="1"/>
          </p:cNvPicPr>
          <p:nvPr/>
        </p:nvPicPr>
        <p:blipFill>
          <a:blip r:embed="rId4"/>
          <a:stretch>
            <a:fillRect/>
          </a:stretch>
        </p:blipFill>
        <p:spPr>
          <a:xfrm>
            <a:off x="11247120" y="0"/>
            <a:ext cx="944880" cy="6858000"/>
          </a:xfrm>
          <a:prstGeom prst="rect">
            <a:avLst/>
          </a:prstGeom>
        </p:spPr>
      </p:pic>
      <p:pic>
        <p:nvPicPr>
          <p:cNvPr id="8" name="Picture 7">
            <a:extLst>
              <a:ext uri="{FF2B5EF4-FFF2-40B4-BE49-F238E27FC236}">
                <a16:creationId xmlns:a16="http://schemas.microsoft.com/office/drawing/2014/main" id="{606666B7-C44D-7F8E-EE7B-A33AC53ABFF0}"/>
              </a:ext>
            </a:extLst>
          </p:cNvPr>
          <p:cNvPicPr>
            <a:picLocks noChangeAspect="1"/>
          </p:cNvPicPr>
          <p:nvPr/>
        </p:nvPicPr>
        <p:blipFill rotWithShape="1">
          <a:blip r:embed="rId5"/>
          <a:srcRect t="24745" b="24745"/>
          <a:stretch/>
        </p:blipFill>
        <p:spPr>
          <a:xfrm>
            <a:off x="944880" y="0"/>
            <a:ext cx="5151120" cy="1303867"/>
          </a:xfrm>
          <a:prstGeom prst="rect">
            <a:avLst/>
          </a:prstGeom>
        </p:spPr>
      </p:pic>
      <p:pic>
        <p:nvPicPr>
          <p:cNvPr id="9" name="Picture 8">
            <a:extLst>
              <a:ext uri="{FF2B5EF4-FFF2-40B4-BE49-F238E27FC236}">
                <a16:creationId xmlns:a16="http://schemas.microsoft.com/office/drawing/2014/main" id="{CD217407-E025-8154-D478-A6F8E48693CC}"/>
              </a:ext>
            </a:extLst>
          </p:cNvPr>
          <p:cNvPicPr>
            <a:picLocks noChangeAspect="1"/>
          </p:cNvPicPr>
          <p:nvPr/>
        </p:nvPicPr>
        <p:blipFill>
          <a:blip r:embed="rId6"/>
          <a:stretch>
            <a:fillRect/>
          </a:stretch>
        </p:blipFill>
        <p:spPr>
          <a:xfrm>
            <a:off x="6094136" y="0"/>
            <a:ext cx="5151566" cy="1304657"/>
          </a:xfrm>
          <a:prstGeom prst="rect">
            <a:avLst/>
          </a:prstGeom>
        </p:spPr>
      </p:pic>
      <p:pic>
        <p:nvPicPr>
          <p:cNvPr id="10" name="Picture 9">
            <a:extLst>
              <a:ext uri="{FF2B5EF4-FFF2-40B4-BE49-F238E27FC236}">
                <a16:creationId xmlns:a16="http://schemas.microsoft.com/office/drawing/2014/main" id="{3D8982C1-DA00-C56F-D3C7-1706B2366345}"/>
              </a:ext>
            </a:extLst>
          </p:cNvPr>
          <p:cNvPicPr>
            <a:picLocks noChangeAspect="1"/>
          </p:cNvPicPr>
          <p:nvPr/>
        </p:nvPicPr>
        <p:blipFill>
          <a:blip r:embed="rId6"/>
          <a:srcRect b="62330"/>
          <a:stretch/>
        </p:blipFill>
        <p:spPr>
          <a:xfrm>
            <a:off x="944657" y="6366935"/>
            <a:ext cx="5151566" cy="491460"/>
          </a:xfrm>
          <a:prstGeom prst="rect">
            <a:avLst/>
          </a:prstGeom>
        </p:spPr>
      </p:pic>
      <p:pic>
        <p:nvPicPr>
          <p:cNvPr id="11" name="Picture 10">
            <a:extLst>
              <a:ext uri="{FF2B5EF4-FFF2-40B4-BE49-F238E27FC236}">
                <a16:creationId xmlns:a16="http://schemas.microsoft.com/office/drawing/2014/main" id="{DBF0B81B-6660-345F-90DA-2A961C40D61D}"/>
              </a:ext>
            </a:extLst>
          </p:cNvPr>
          <p:cNvPicPr>
            <a:picLocks noChangeAspect="1"/>
          </p:cNvPicPr>
          <p:nvPr/>
        </p:nvPicPr>
        <p:blipFill>
          <a:blip r:embed="rId7"/>
          <a:stretch>
            <a:fillRect/>
          </a:stretch>
        </p:blipFill>
        <p:spPr>
          <a:xfrm>
            <a:off x="6094136" y="6364576"/>
            <a:ext cx="5151566" cy="493819"/>
          </a:xfrm>
          <a:prstGeom prst="rect">
            <a:avLst/>
          </a:prstGeom>
        </p:spPr>
      </p:pic>
    </p:spTree>
    <p:extLst>
      <p:ext uri="{BB962C8B-B14F-4D97-AF65-F5344CB8AC3E}">
        <p14:creationId xmlns:p14="http://schemas.microsoft.com/office/powerpoint/2010/main" val="2456497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1BC81-8659-AEF0-1E70-B9BA6E9696B3}"/>
              </a:ext>
            </a:extLst>
          </p:cNvPr>
          <p:cNvSpPr>
            <a:spLocks noGrp="1"/>
          </p:cNvSpPr>
          <p:nvPr>
            <p:ph type="title"/>
          </p:nvPr>
        </p:nvSpPr>
        <p:spPr/>
        <p:txBody>
          <a:bodyPr>
            <a:normAutofit fontScale="90000"/>
          </a:bodyPr>
          <a:lstStyle/>
          <a:p>
            <a:r>
              <a:rPr lang="en-US" dirty="0"/>
              <a:t>Opening Prayer: </a:t>
            </a:r>
            <a:r>
              <a:rPr lang="en-US" sz="4400" kern="100" dirty="0">
                <a:effectLst/>
                <a:latin typeface="Bell MT" panose="02020503060305020303" pitchFamily="18" charset="0"/>
                <a:ea typeface="Calibri" panose="020F0502020204030204" pitchFamily="34" charset="0"/>
                <a:cs typeface="Times New Roman" panose="02020603050405020304" pitchFamily="18" charset="0"/>
              </a:rPr>
              <a:t>The Prayer of St. Francis de Sales</a:t>
            </a:r>
            <a:endParaRPr lang="en-US" dirty="0"/>
          </a:p>
        </p:txBody>
      </p:sp>
      <p:sp>
        <p:nvSpPr>
          <p:cNvPr id="3" name="Content Placeholder 2">
            <a:extLst>
              <a:ext uri="{FF2B5EF4-FFF2-40B4-BE49-F238E27FC236}">
                <a16:creationId xmlns:a16="http://schemas.microsoft.com/office/drawing/2014/main" id="{AD35977D-BE28-2DE0-9DAD-A0E6295ABB88}"/>
              </a:ext>
            </a:extLst>
          </p:cNvPr>
          <p:cNvSpPr>
            <a:spLocks noGrp="1"/>
          </p:cNvSpPr>
          <p:nvPr>
            <p:ph idx="1"/>
          </p:nvPr>
        </p:nvSpPr>
        <p:spPr>
          <a:xfrm>
            <a:off x="848834" y="2371941"/>
            <a:ext cx="7242543" cy="3763045"/>
          </a:xfrm>
        </p:spPr>
        <p:txBody>
          <a:bodyPr>
            <a:normAutofit fontScale="92500" lnSpcReduction="20000"/>
          </a:bodyPr>
          <a:lstStyle/>
          <a:p>
            <a:pPr marL="0" marR="0" indent="0">
              <a:lnSpc>
                <a:spcPct val="107000"/>
              </a:lnSpc>
              <a:spcAft>
                <a:spcPts val="800"/>
              </a:spcAft>
              <a:buNone/>
            </a:pPr>
            <a:r>
              <a:rPr lang="en-US" sz="1800" kern="100" dirty="0">
                <a:effectLst/>
                <a:latin typeface="Bell MT" panose="02020503060305020303" pitchFamily="18" charset="0"/>
                <a:ea typeface="Calibri" panose="020F0502020204030204" pitchFamily="34" charset="0"/>
                <a:cs typeface="Times New Roman" panose="02020603050405020304" pitchFamily="18" charset="0"/>
              </a:rPr>
              <a:t>Be at peace.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Bell MT" panose="02020503060305020303" pitchFamily="18" charset="0"/>
                <a:ea typeface="Calibri" panose="020F0502020204030204" pitchFamily="34" charset="0"/>
                <a:cs typeface="Times New Roman" panose="02020603050405020304" pitchFamily="18" charset="0"/>
              </a:rPr>
              <a:t>Do not look forward in fear to the changes of life; rather look to them with full hope as they arise.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Bell MT" panose="02020503060305020303" pitchFamily="18" charset="0"/>
                <a:ea typeface="Calibri" panose="020F0502020204030204" pitchFamily="34" charset="0"/>
                <a:cs typeface="Times New Roman" panose="02020603050405020304" pitchFamily="18" charset="0"/>
              </a:rPr>
              <a:t>God, whose very own you are, will deliver you from out of them. </a:t>
            </a:r>
          </a:p>
          <a:p>
            <a:pPr marL="0" marR="0" indent="0">
              <a:lnSpc>
                <a:spcPct val="107000"/>
              </a:lnSpc>
              <a:spcAft>
                <a:spcPts val="800"/>
              </a:spcAft>
              <a:buNone/>
            </a:pPr>
            <a:r>
              <a:rPr lang="en-US" sz="1800" kern="100" dirty="0">
                <a:effectLst/>
                <a:latin typeface="Bell MT" panose="02020503060305020303" pitchFamily="18" charset="0"/>
                <a:ea typeface="Calibri" panose="020F0502020204030204" pitchFamily="34" charset="0"/>
                <a:cs typeface="Times New Roman" panose="02020603050405020304" pitchFamily="18" charset="0"/>
              </a:rPr>
              <a:t>He has kept you hitherto, and He will lead you safely through all things; and when you cannot stand it, God will bury you in his arms.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Bell MT" panose="02020503060305020303" pitchFamily="18" charset="0"/>
                <a:ea typeface="Calibri" panose="020F0502020204030204" pitchFamily="34" charset="0"/>
                <a:cs typeface="Times New Roman" panose="02020603050405020304" pitchFamily="18" charset="0"/>
              </a:rPr>
              <a:t>Do not fear what may happen tomorrow; the same everlasting Father who cares for you today</a:t>
            </a:r>
            <a:r>
              <a:rPr lang="en-US" sz="1800" kern="100" dirty="0">
                <a:latin typeface="Calibri" panose="020F0502020204030204" pitchFamily="34" charset="0"/>
                <a:ea typeface="Calibri" panose="020F0502020204030204" pitchFamily="34" charset="0"/>
                <a:cs typeface="Times New Roman" panose="02020603050405020304" pitchFamily="18" charset="0"/>
              </a:rPr>
              <a:t> </a:t>
            </a:r>
            <a:r>
              <a:rPr lang="en-US" sz="1800" kern="100" dirty="0">
                <a:effectLst/>
                <a:latin typeface="Bell MT" panose="02020503060305020303" pitchFamily="18" charset="0"/>
                <a:ea typeface="Calibri" panose="020F0502020204030204" pitchFamily="34" charset="0"/>
                <a:cs typeface="Times New Roman" panose="02020603050405020304" pitchFamily="18" charset="0"/>
              </a:rPr>
              <a:t>will take care of you then and every day.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Bell MT" panose="02020503060305020303" pitchFamily="18" charset="0"/>
                <a:ea typeface="Calibri" panose="020F0502020204030204" pitchFamily="34" charset="0"/>
                <a:cs typeface="Times New Roman" panose="02020603050405020304" pitchFamily="18" charset="0"/>
              </a:rPr>
              <a:t>He will either shield you from suffering, or give you unfailing strength to bear it.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Bell MT" panose="02020503060305020303" pitchFamily="18" charset="0"/>
                <a:ea typeface="Calibri" panose="020F0502020204030204" pitchFamily="34" charset="0"/>
                <a:cs typeface="Times New Roman" panose="02020603050405020304" pitchFamily="18" charset="0"/>
              </a:rPr>
              <a:t>Be at peace, and put aside all anxious thoughts and imagination.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4" name="Picture 3">
            <a:extLst>
              <a:ext uri="{FF2B5EF4-FFF2-40B4-BE49-F238E27FC236}">
                <a16:creationId xmlns:a16="http://schemas.microsoft.com/office/drawing/2014/main" id="{7D69CFAA-74BE-1C96-B6B6-1D24F6FE9E82}"/>
              </a:ext>
            </a:extLst>
          </p:cNvPr>
          <p:cNvPicPr>
            <a:picLocks noChangeAspect="1"/>
          </p:cNvPicPr>
          <p:nvPr/>
        </p:nvPicPr>
        <p:blipFill>
          <a:blip r:embed="rId3"/>
          <a:stretch>
            <a:fillRect/>
          </a:stretch>
        </p:blipFill>
        <p:spPr>
          <a:xfrm>
            <a:off x="8367712" y="1867786"/>
            <a:ext cx="2771775" cy="4267200"/>
          </a:xfrm>
          <a:prstGeom prst="rect">
            <a:avLst/>
          </a:prstGeom>
        </p:spPr>
      </p:pic>
      <p:pic>
        <p:nvPicPr>
          <p:cNvPr id="6" name="Picture 5">
            <a:extLst>
              <a:ext uri="{FF2B5EF4-FFF2-40B4-BE49-F238E27FC236}">
                <a16:creationId xmlns:a16="http://schemas.microsoft.com/office/drawing/2014/main" id="{E72E5B61-F718-9C41-050D-D34160F27E8B}"/>
              </a:ext>
            </a:extLst>
          </p:cNvPr>
          <p:cNvPicPr>
            <a:picLocks noChangeAspect="1"/>
          </p:cNvPicPr>
          <p:nvPr/>
        </p:nvPicPr>
        <p:blipFill>
          <a:blip r:embed="rId4"/>
          <a:stretch>
            <a:fillRect/>
          </a:stretch>
        </p:blipFill>
        <p:spPr>
          <a:xfrm>
            <a:off x="0" y="5964864"/>
            <a:ext cx="893135" cy="893135"/>
          </a:xfrm>
          <a:prstGeom prst="rect">
            <a:avLst/>
          </a:prstGeom>
        </p:spPr>
      </p:pic>
      <p:pic>
        <p:nvPicPr>
          <p:cNvPr id="7" name="Picture 6">
            <a:extLst>
              <a:ext uri="{FF2B5EF4-FFF2-40B4-BE49-F238E27FC236}">
                <a16:creationId xmlns:a16="http://schemas.microsoft.com/office/drawing/2014/main" id="{8B73D6F6-EB8E-8C1A-B247-782D0C043C35}"/>
              </a:ext>
            </a:extLst>
          </p:cNvPr>
          <p:cNvPicPr>
            <a:picLocks noChangeAspect="1"/>
          </p:cNvPicPr>
          <p:nvPr/>
        </p:nvPicPr>
        <p:blipFill>
          <a:blip r:embed="rId4"/>
          <a:stretch>
            <a:fillRect/>
          </a:stretch>
        </p:blipFill>
        <p:spPr>
          <a:xfrm>
            <a:off x="0" y="0"/>
            <a:ext cx="893135" cy="893135"/>
          </a:xfrm>
          <a:prstGeom prst="rect">
            <a:avLst/>
          </a:prstGeom>
        </p:spPr>
      </p:pic>
      <p:pic>
        <p:nvPicPr>
          <p:cNvPr id="8" name="Picture 7">
            <a:extLst>
              <a:ext uri="{FF2B5EF4-FFF2-40B4-BE49-F238E27FC236}">
                <a16:creationId xmlns:a16="http://schemas.microsoft.com/office/drawing/2014/main" id="{9A346075-16DE-1E94-B6D7-BD9E3C7C15A1}"/>
              </a:ext>
            </a:extLst>
          </p:cNvPr>
          <p:cNvPicPr>
            <a:picLocks noChangeAspect="1"/>
          </p:cNvPicPr>
          <p:nvPr/>
        </p:nvPicPr>
        <p:blipFill>
          <a:blip r:embed="rId4"/>
          <a:stretch>
            <a:fillRect/>
          </a:stretch>
        </p:blipFill>
        <p:spPr>
          <a:xfrm>
            <a:off x="11298865" y="0"/>
            <a:ext cx="893135" cy="893135"/>
          </a:xfrm>
          <a:prstGeom prst="rect">
            <a:avLst/>
          </a:prstGeom>
        </p:spPr>
      </p:pic>
      <p:pic>
        <p:nvPicPr>
          <p:cNvPr id="9" name="Picture 8">
            <a:extLst>
              <a:ext uri="{FF2B5EF4-FFF2-40B4-BE49-F238E27FC236}">
                <a16:creationId xmlns:a16="http://schemas.microsoft.com/office/drawing/2014/main" id="{630E37A9-56A2-3280-8F5E-C1D56A6E44CB}"/>
              </a:ext>
            </a:extLst>
          </p:cNvPr>
          <p:cNvPicPr>
            <a:picLocks noChangeAspect="1"/>
          </p:cNvPicPr>
          <p:nvPr/>
        </p:nvPicPr>
        <p:blipFill>
          <a:blip r:embed="rId4"/>
          <a:stretch>
            <a:fillRect/>
          </a:stretch>
        </p:blipFill>
        <p:spPr>
          <a:xfrm>
            <a:off x="11277599" y="5964863"/>
            <a:ext cx="893135" cy="893135"/>
          </a:xfrm>
          <a:prstGeom prst="rect">
            <a:avLst/>
          </a:prstGeom>
        </p:spPr>
      </p:pic>
      <p:pic>
        <p:nvPicPr>
          <p:cNvPr id="11" name="Picture 10">
            <a:extLst>
              <a:ext uri="{FF2B5EF4-FFF2-40B4-BE49-F238E27FC236}">
                <a16:creationId xmlns:a16="http://schemas.microsoft.com/office/drawing/2014/main" id="{2749F259-8F99-CE64-453C-16B92A10E3EA}"/>
              </a:ext>
            </a:extLst>
          </p:cNvPr>
          <p:cNvPicPr>
            <a:picLocks noChangeAspect="1"/>
          </p:cNvPicPr>
          <p:nvPr/>
        </p:nvPicPr>
        <p:blipFill>
          <a:blip r:embed="rId5"/>
          <a:srcRect l="38607" r="39246"/>
          <a:stretch/>
        </p:blipFill>
        <p:spPr>
          <a:xfrm>
            <a:off x="0" y="893136"/>
            <a:ext cx="848834" cy="5071728"/>
          </a:xfrm>
          <a:prstGeom prst="rect">
            <a:avLst/>
          </a:prstGeom>
        </p:spPr>
      </p:pic>
      <p:pic>
        <p:nvPicPr>
          <p:cNvPr id="12" name="Picture 11">
            <a:extLst>
              <a:ext uri="{FF2B5EF4-FFF2-40B4-BE49-F238E27FC236}">
                <a16:creationId xmlns:a16="http://schemas.microsoft.com/office/drawing/2014/main" id="{3B899CCC-7C46-E697-DBE8-7F48CC3F6819}"/>
              </a:ext>
            </a:extLst>
          </p:cNvPr>
          <p:cNvPicPr>
            <a:picLocks noChangeAspect="1"/>
          </p:cNvPicPr>
          <p:nvPr/>
        </p:nvPicPr>
        <p:blipFill>
          <a:blip r:embed="rId6"/>
          <a:stretch>
            <a:fillRect/>
          </a:stretch>
        </p:blipFill>
        <p:spPr>
          <a:xfrm>
            <a:off x="11344583" y="893135"/>
            <a:ext cx="847417" cy="5066215"/>
          </a:xfrm>
          <a:prstGeom prst="rect">
            <a:avLst/>
          </a:prstGeom>
        </p:spPr>
      </p:pic>
      <p:pic>
        <p:nvPicPr>
          <p:cNvPr id="13" name="Picture 12">
            <a:extLst>
              <a:ext uri="{FF2B5EF4-FFF2-40B4-BE49-F238E27FC236}">
                <a16:creationId xmlns:a16="http://schemas.microsoft.com/office/drawing/2014/main" id="{A42125B8-4500-D4A8-ED34-5B881D3E818F}"/>
              </a:ext>
            </a:extLst>
          </p:cNvPr>
          <p:cNvPicPr>
            <a:picLocks noChangeAspect="1"/>
          </p:cNvPicPr>
          <p:nvPr/>
        </p:nvPicPr>
        <p:blipFill>
          <a:blip r:embed="rId7"/>
          <a:srcRect t="15264" b="67157"/>
          <a:stretch/>
        </p:blipFill>
        <p:spPr>
          <a:xfrm>
            <a:off x="893134" y="0"/>
            <a:ext cx="5202865" cy="893134"/>
          </a:xfrm>
          <a:prstGeom prst="rect">
            <a:avLst/>
          </a:prstGeom>
        </p:spPr>
      </p:pic>
      <p:pic>
        <p:nvPicPr>
          <p:cNvPr id="14" name="Picture 13">
            <a:extLst>
              <a:ext uri="{FF2B5EF4-FFF2-40B4-BE49-F238E27FC236}">
                <a16:creationId xmlns:a16="http://schemas.microsoft.com/office/drawing/2014/main" id="{612D8258-01D8-5CE6-0B9F-8CDDBBF4425F}"/>
              </a:ext>
            </a:extLst>
          </p:cNvPr>
          <p:cNvPicPr>
            <a:picLocks noChangeAspect="1"/>
          </p:cNvPicPr>
          <p:nvPr/>
        </p:nvPicPr>
        <p:blipFill>
          <a:blip r:embed="rId8"/>
          <a:stretch>
            <a:fillRect/>
          </a:stretch>
        </p:blipFill>
        <p:spPr>
          <a:xfrm>
            <a:off x="6077260" y="0"/>
            <a:ext cx="5200339" cy="896190"/>
          </a:xfrm>
          <a:prstGeom prst="rect">
            <a:avLst/>
          </a:prstGeom>
        </p:spPr>
      </p:pic>
      <p:pic>
        <p:nvPicPr>
          <p:cNvPr id="15" name="Picture 14">
            <a:extLst>
              <a:ext uri="{FF2B5EF4-FFF2-40B4-BE49-F238E27FC236}">
                <a16:creationId xmlns:a16="http://schemas.microsoft.com/office/drawing/2014/main" id="{40E017D7-599A-E033-4F48-9312722846F5}"/>
              </a:ext>
            </a:extLst>
          </p:cNvPr>
          <p:cNvPicPr>
            <a:picLocks noChangeAspect="1"/>
          </p:cNvPicPr>
          <p:nvPr/>
        </p:nvPicPr>
        <p:blipFill>
          <a:blip r:embed="rId8"/>
          <a:stretch>
            <a:fillRect/>
          </a:stretch>
        </p:blipFill>
        <p:spPr>
          <a:xfrm>
            <a:off x="900468" y="6005432"/>
            <a:ext cx="5200339" cy="873399"/>
          </a:xfrm>
          <a:prstGeom prst="rect">
            <a:avLst/>
          </a:prstGeom>
        </p:spPr>
      </p:pic>
      <p:pic>
        <p:nvPicPr>
          <p:cNvPr id="16" name="Picture 15">
            <a:extLst>
              <a:ext uri="{FF2B5EF4-FFF2-40B4-BE49-F238E27FC236}">
                <a16:creationId xmlns:a16="http://schemas.microsoft.com/office/drawing/2014/main" id="{40B2CF65-93AA-5D1F-56D2-7AACD9A8B4F9}"/>
              </a:ext>
            </a:extLst>
          </p:cNvPr>
          <p:cNvPicPr>
            <a:picLocks noChangeAspect="1"/>
          </p:cNvPicPr>
          <p:nvPr/>
        </p:nvPicPr>
        <p:blipFill>
          <a:blip r:embed="rId9"/>
          <a:stretch>
            <a:fillRect/>
          </a:stretch>
        </p:blipFill>
        <p:spPr>
          <a:xfrm>
            <a:off x="6098526" y="6005432"/>
            <a:ext cx="5200339" cy="871804"/>
          </a:xfrm>
          <a:prstGeom prst="rect">
            <a:avLst/>
          </a:prstGeom>
        </p:spPr>
      </p:pic>
    </p:spTree>
    <p:extLst>
      <p:ext uri="{BB962C8B-B14F-4D97-AF65-F5344CB8AC3E}">
        <p14:creationId xmlns:p14="http://schemas.microsoft.com/office/powerpoint/2010/main" val="2346477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59AAD-4552-5B4A-2CC6-75F704441B63}"/>
              </a:ext>
            </a:extLst>
          </p:cNvPr>
          <p:cNvSpPr>
            <a:spLocks noGrp="1"/>
          </p:cNvSpPr>
          <p:nvPr>
            <p:ph type="title"/>
          </p:nvPr>
        </p:nvSpPr>
        <p:spPr/>
        <p:txBody>
          <a:bodyPr>
            <a:normAutofit fontScale="90000"/>
          </a:bodyPr>
          <a:lstStyle/>
          <a:p>
            <a:r>
              <a:rPr lang="en-US" dirty="0"/>
              <a:t>Introduction: What is the Two Hearts Guild?</a:t>
            </a:r>
          </a:p>
        </p:txBody>
      </p:sp>
      <p:sp>
        <p:nvSpPr>
          <p:cNvPr id="3" name="Content Placeholder 2">
            <a:extLst>
              <a:ext uri="{FF2B5EF4-FFF2-40B4-BE49-F238E27FC236}">
                <a16:creationId xmlns:a16="http://schemas.microsoft.com/office/drawing/2014/main" id="{FDAB2EDA-C264-B875-ACD9-564A15FACCDC}"/>
              </a:ext>
            </a:extLst>
          </p:cNvPr>
          <p:cNvSpPr>
            <a:spLocks noGrp="1"/>
          </p:cNvSpPr>
          <p:nvPr>
            <p:ph idx="1"/>
          </p:nvPr>
        </p:nvSpPr>
        <p:spPr>
          <a:xfrm>
            <a:off x="1295401" y="2556931"/>
            <a:ext cx="9601196" cy="3589869"/>
          </a:xfrm>
        </p:spPr>
        <p:txBody>
          <a:bodyPr>
            <a:normAutofit fontScale="62500" lnSpcReduction="20000"/>
          </a:bodyPr>
          <a:lstStyle/>
          <a:p>
            <a:r>
              <a:rPr lang="en-US" dirty="0"/>
              <a:t>Seven Sisters Apostolate</a:t>
            </a:r>
          </a:p>
          <a:p>
            <a:pPr lvl="1"/>
            <a:r>
              <a:rPr lang="en-US" dirty="0"/>
              <a:t>Holy hour offered by a woman in the apostolate </a:t>
            </a:r>
          </a:p>
          <a:p>
            <a:pPr lvl="1"/>
            <a:r>
              <a:rPr lang="en-US" dirty="0"/>
              <a:t>every day of the week for the intentions of a priest</a:t>
            </a:r>
          </a:p>
          <a:p>
            <a:r>
              <a:rPr lang="en-US" dirty="0"/>
              <a:t>Fasting Brothers Apostolate</a:t>
            </a:r>
          </a:p>
          <a:p>
            <a:pPr lvl="1"/>
            <a:r>
              <a:rPr lang="en-US" dirty="0"/>
              <a:t>Fast offered by a man in the apostolate each day of the week </a:t>
            </a:r>
          </a:p>
          <a:p>
            <a:pPr marL="457200" lvl="1" indent="0">
              <a:buNone/>
            </a:pPr>
            <a:r>
              <a:rPr lang="en-US" dirty="0"/>
              <a:t>(except for Sunday) for the intentions of a priest</a:t>
            </a:r>
          </a:p>
          <a:p>
            <a:r>
              <a:rPr lang="en-US" dirty="0"/>
              <a:t>Building solidarity, unity in Christ</a:t>
            </a:r>
          </a:p>
          <a:p>
            <a:pPr lvl="1"/>
            <a:r>
              <a:rPr lang="en-US" dirty="0"/>
              <a:t>Shared mission of prayer and penance; adoration of Christ through thanksgiving </a:t>
            </a:r>
          </a:p>
          <a:p>
            <a:pPr marL="457200" lvl="1" indent="0">
              <a:buNone/>
            </a:pPr>
            <a:r>
              <a:rPr lang="en-US" dirty="0"/>
              <a:t>for holy priesthood</a:t>
            </a:r>
          </a:p>
          <a:p>
            <a:pPr lvl="1"/>
            <a:r>
              <a:rPr lang="en-US" dirty="0"/>
              <a:t>Opportunities for prayer, fellowship, catechesis, and special projects</a:t>
            </a:r>
          </a:p>
          <a:p>
            <a:r>
              <a:rPr lang="en-US" dirty="0"/>
              <a:t>Harnessing the complementary virtues of the </a:t>
            </a:r>
          </a:p>
          <a:p>
            <a:pPr marL="0" indent="0">
              <a:buNone/>
            </a:pPr>
            <a:r>
              <a:rPr lang="en-US" dirty="0"/>
              <a:t>Two Hearts to strengthen ministry of prayer</a:t>
            </a:r>
          </a:p>
          <a:p>
            <a:pPr marL="0" indent="0">
              <a:buNone/>
            </a:pPr>
            <a:endParaRPr lang="en-US" dirty="0"/>
          </a:p>
        </p:txBody>
      </p:sp>
      <p:pic>
        <p:nvPicPr>
          <p:cNvPr id="5" name="Picture 4">
            <a:extLst>
              <a:ext uri="{FF2B5EF4-FFF2-40B4-BE49-F238E27FC236}">
                <a16:creationId xmlns:a16="http://schemas.microsoft.com/office/drawing/2014/main" id="{ACBDC8E4-756B-82B2-7D76-25A475AD9AD5}"/>
              </a:ext>
            </a:extLst>
          </p:cNvPr>
          <p:cNvPicPr>
            <a:picLocks noChangeAspect="1"/>
          </p:cNvPicPr>
          <p:nvPr/>
        </p:nvPicPr>
        <p:blipFill>
          <a:blip r:embed="rId2"/>
          <a:srcRect b="16641"/>
          <a:stretch/>
        </p:blipFill>
        <p:spPr>
          <a:xfrm>
            <a:off x="7494736" y="2556932"/>
            <a:ext cx="3283566" cy="3318936"/>
          </a:xfrm>
          <a:prstGeom prst="rect">
            <a:avLst/>
          </a:prstGeom>
        </p:spPr>
      </p:pic>
      <p:pic>
        <p:nvPicPr>
          <p:cNvPr id="6" name="Picture 5">
            <a:extLst>
              <a:ext uri="{FF2B5EF4-FFF2-40B4-BE49-F238E27FC236}">
                <a16:creationId xmlns:a16="http://schemas.microsoft.com/office/drawing/2014/main" id="{73776A16-AF9A-9825-059D-FDA137F755C8}"/>
              </a:ext>
            </a:extLst>
          </p:cNvPr>
          <p:cNvPicPr>
            <a:picLocks noChangeAspect="1"/>
          </p:cNvPicPr>
          <p:nvPr/>
        </p:nvPicPr>
        <p:blipFill>
          <a:blip r:embed="rId3"/>
          <a:srcRect r="53264"/>
          <a:stretch/>
        </p:blipFill>
        <p:spPr>
          <a:xfrm>
            <a:off x="0" y="0"/>
            <a:ext cx="1295401" cy="6858000"/>
          </a:xfrm>
          <a:prstGeom prst="rect">
            <a:avLst/>
          </a:prstGeom>
        </p:spPr>
      </p:pic>
      <p:pic>
        <p:nvPicPr>
          <p:cNvPr id="7" name="Picture 6">
            <a:extLst>
              <a:ext uri="{FF2B5EF4-FFF2-40B4-BE49-F238E27FC236}">
                <a16:creationId xmlns:a16="http://schemas.microsoft.com/office/drawing/2014/main" id="{6957A298-0C48-EECC-1D47-3EF8A8A12BE9}"/>
              </a:ext>
            </a:extLst>
          </p:cNvPr>
          <p:cNvPicPr>
            <a:picLocks noChangeAspect="1"/>
          </p:cNvPicPr>
          <p:nvPr/>
        </p:nvPicPr>
        <p:blipFill>
          <a:blip r:embed="rId4"/>
          <a:stretch>
            <a:fillRect/>
          </a:stretch>
        </p:blipFill>
        <p:spPr>
          <a:xfrm flipH="1">
            <a:off x="10896597" y="0"/>
            <a:ext cx="1298449" cy="6858000"/>
          </a:xfrm>
          <a:prstGeom prst="rect">
            <a:avLst/>
          </a:prstGeom>
        </p:spPr>
      </p:pic>
      <p:pic>
        <p:nvPicPr>
          <p:cNvPr id="8" name="Picture 7">
            <a:extLst>
              <a:ext uri="{FF2B5EF4-FFF2-40B4-BE49-F238E27FC236}">
                <a16:creationId xmlns:a16="http://schemas.microsoft.com/office/drawing/2014/main" id="{4E2BF55D-14DC-522E-4A35-2C160E1BFF54}"/>
              </a:ext>
            </a:extLst>
          </p:cNvPr>
          <p:cNvPicPr>
            <a:picLocks noChangeAspect="1"/>
          </p:cNvPicPr>
          <p:nvPr/>
        </p:nvPicPr>
        <p:blipFill>
          <a:blip r:embed="rId5">
            <a:duotone>
              <a:schemeClr val="accent6">
                <a:shade val="45000"/>
                <a:satMod val="135000"/>
              </a:schemeClr>
              <a:prstClr val="white"/>
            </a:duotone>
          </a:blip>
          <a:srcRect t="34496" b="35737"/>
          <a:stretch/>
        </p:blipFill>
        <p:spPr>
          <a:xfrm>
            <a:off x="1295400" y="0"/>
            <a:ext cx="4800599" cy="765544"/>
          </a:xfrm>
          <a:prstGeom prst="rect">
            <a:avLst/>
          </a:prstGeom>
        </p:spPr>
      </p:pic>
      <p:pic>
        <p:nvPicPr>
          <p:cNvPr id="9" name="Picture 8">
            <a:extLst>
              <a:ext uri="{FF2B5EF4-FFF2-40B4-BE49-F238E27FC236}">
                <a16:creationId xmlns:a16="http://schemas.microsoft.com/office/drawing/2014/main" id="{F5A53473-E6C3-E4F4-7333-8DC69CE28FCB}"/>
              </a:ext>
            </a:extLst>
          </p:cNvPr>
          <p:cNvPicPr>
            <a:picLocks noChangeAspect="1"/>
          </p:cNvPicPr>
          <p:nvPr/>
        </p:nvPicPr>
        <p:blipFill>
          <a:blip r:embed="rId6"/>
          <a:stretch>
            <a:fillRect/>
          </a:stretch>
        </p:blipFill>
        <p:spPr>
          <a:xfrm>
            <a:off x="6098628" y="-2619"/>
            <a:ext cx="4797968" cy="768163"/>
          </a:xfrm>
          <a:prstGeom prst="rect">
            <a:avLst/>
          </a:prstGeom>
        </p:spPr>
      </p:pic>
      <p:pic>
        <p:nvPicPr>
          <p:cNvPr id="10" name="Picture 9">
            <a:extLst>
              <a:ext uri="{FF2B5EF4-FFF2-40B4-BE49-F238E27FC236}">
                <a16:creationId xmlns:a16="http://schemas.microsoft.com/office/drawing/2014/main" id="{C9B34606-2493-A732-DE01-200B57430EF1}"/>
              </a:ext>
            </a:extLst>
          </p:cNvPr>
          <p:cNvPicPr>
            <a:picLocks noChangeAspect="1"/>
          </p:cNvPicPr>
          <p:nvPr/>
        </p:nvPicPr>
        <p:blipFill>
          <a:blip r:embed="rId6"/>
          <a:stretch>
            <a:fillRect/>
          </a:stretch>
        </p:blipFill>
        <p:spPr>
          <a:xfrm>
            <a:off x="1295400" y="6089837"/>
            <a:ext cx="4797968" cy="768163"/>
          </a:xfrm>
          <a:prstGeom prst="rect">
            <a:avLst/>
          </a:prstGeom>
        </p:spPr>
      </p:pic>
      <p:pic>
        <p:nvPicPr>
          <p:cNvPr id="11" name="Picture 10">
            <a:extLst>
              <a:ext uri="{FF2B5EF4-FFF2-40B4-BE49-F238E27FC236}">
                <a16:creationId xmlns:a16="http://schemas.microsoft.com/office/drawing/2014/main" id="{76ECE59B-98B8-C679-EF2C-1F3063E7BABA}"/>
              </a:ext>
            </a:extLst>
          </p:cNvPr>
          <p:cNvPicPr>
            <a:picLocks noChangeAspect="1"/>
          </p:cNvPicPr>
          <p:nvPr/>
        </p:nvPicPr>
        <p:blipFill>
          <a:blip r:embed="rId6"/>
          <a:stretch>
            <a:fillRect/>
          </a:stretch>
        </p:blipFill>
        <p:spPr>
          <a:xfrm>
            <a:off x="6093368" y="6084521"/>
            <a:ext cx="4797968" cy="768163"/>
          </a:xfrm>
          <a:prstGeom prst="rect">
            <a:avLst/>
          </a:prstGeom>
        </p:spPr>
      </p:pic>
    </p:spTree>
    <p:extLst>
      <p:ext uri="{BB962C8B-B14F-4D97-AF65-F5344CB8AC3E}">
        <p14:creationId xmlns:p14="http://schemas.microsoft.com/office/powerpoint/2010/main" val="890880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366CE-7593-EC83-F338-3DBF94E6EBB5}"/>
              </a:ext>
            </a:extLst>
          </p:cNvPr>
          <p:cNvSpPr>
            <a:spLocks noGrp="1"/>
          </p:cNvSpPr>
          <p:nvPr>
            <p:ph type="title"/>
          </p:nvPr>
        </p:nvSpPr>
        <p:spPr/>
        <p:txBody>
          <a:bodyPr/>
          <a:lstStyle/>
          <a:p>
            <a:r>
              <a:rPr lang="en-US" dirty="0"/>
              <a:t>Who is St. Francis de Sales?</a:t>
            </a:r>
          </a:p>
        </p:txBody>
      </p:sp>
      <p:sp>
        <p:nvSpPr>
          <p:cNvPr id="3" name="Content Placeholder 2">
            <a:extLst>
              <a:ext uri="{FF2B5EF4-FFF2-40B4-BE49-F238E27FC236}">
                <a16:creationId xmlns:a16="http://schemas.microsoft.com/office/drawing/2014/main" id="{EB12DC1B-9D58-8398-969C-071441F93B9A}"/>
              </a:ext>
            </a:extLst>
          </p:cNvPr>
          <p:cNvSpPr>
            <a:spLocks noGrp="1"/>
          </p:cNvSpPr>
          <p:nvPr>
            <p:ph idx="1"/>
          </p:nvPr>
        </p:nvSpPr>
        <p:spPr/>
        <p:txBody>
          <a:bodyPr>
            <a:normAutofit fontScale="85000" lnSpcReduction="20000"/>
          </a:bodyPr>
          <a:lstStyle/>
          <a:p>
            <a:r>
              <a:rPr lang="en-US" dirty="0"/>
              <a:t>Feast day: January 24 (new calendar); January 29 (traditional)</a:t>
            </a:r>
          </a:p>
          <a:p>
            <a:r>
              <a:rPr lang="en-US" dirty="0"/>
              <a:t>1567-1622</a:t>
            </a:r>
          </a:p>
          <a:p>
            <a:pPr lvl="1"/>
            <a:r>
              <a:rPr lang="en-US" dirty="0"/>
              <a:t>Helped to lead Counter-Reformation through promoting </a:t>
            </a:r>
          </a:p>
          <a:p>
            <a:pPr marL="457200" lvl="1" indent="0">
              <a:buNone/>
            </a:pPr>
            <a:r>
              <a:rPr lang="en-US" dirty="0"/>
              <a:t>devotion to the Sacred Heart</a:t>
            </a:r>
          </a:p>
          <a:p>
            <a:r>
              <a:rPr lang="en-US" dirty="0"/>
              <a:t>Co-founder of the Visitation order</a:t>
            </a:r>
          </a:p>
          <a:p>
            <a:r>
              <a:rPr lang="en-US" dirty="0"/>
              <a:t>Bishop of Geneva</a:t>
            </a:r>
          </a:p>
          <a:p>
            <a:r>
              <a:rPr lang="en-US" dirty="0"/>
              <a:t>Doctor of the Church</a:t>
            </a:r>
          </a:p>
          <a:p>
            <a:r>
              <a:rPr lang="en-US" dirty="0"/>
              <a:t>Devotee of the Sacred Heart</a:t>
            </a:r>
          </a:p>
          <a:p>
            <a:r>
              <a:rPr lang="en-US" dirty="0"/>
              <a:t>Patron saint of writers, adult education, the deaf</a:t>
            </a:r>
          </a:p>
        </p:txBody>
      </p:sp>
      <p:pic>
        <p:nvPicPr>
          <p:cNvPr id="4" name="Picture 3">
            <a:extLst>
              <a:ext uri="{FF2B5EF4-FFF2-40B4-BE49-F238E27FC236}">
                <a16:creationId xmlns:a16="http://schemas.microsoft.com/office/drawing/2014/main" id="{A3FF2C53-1C00-AE6D-05D4-0531CA394AFF}"/>
              </a:ext>
            </a:extLst>
          </p:cNvPr>
          <p:cNvPicPr>
            <a:picLocks noChangeAspect="1"/>
          </p:cNvPicPr>
          <p:nvPr/>
        </p:nvPicPr>
        <p:blipFill>
          <a:blip r:embed="rId2"/>
          <a:srcRect l="33378" r="25961"/>
          <a:stretch/>
        </p:blipFill>
        <p:spPr>
          <a:xfrm>
            <a:off x="0" y="0"/>
            <a:ext cx="1295401" cy="6858000"/>
          </a:xfrm>
          <a:prstGeom prst="rect">
            <a:avLst/>
          </a:prstGeom>
        </p:spPr>
      </p:pic>
      <p:pic>
        <p:nvPicPr>
          <p:cNvPr id="5" name="Picture 4">
            <a:extLst>
              <a:ext uri="{FF2B5EF4-FFF2-40B4-BE49-F238E27FC236}">
                <a16:creationId xmlns:a16="http://schemas.microsoft.com/office/drawing/2014/main" id="{4C7FC75E-4ECE-831C-E629-6A065EA74C4B}"/>
              </a:ext>
            </a:extLst>
          </p:cNvPr>
          <p:cNvPicPr>
            <a:picLocks noChangeAspect="1"/>
          </p:cNvPicPr>
          <p:nvPr/>
        </p:nvPicPr>
        <p:blipFill>
          <a:blip r:embed="rId3"/>
          <a:stretch>
            <a:fillRect/>
          </a:stretch>
        </p:blipFill>
        <p:spPr>
          <a:xfrm>
            <a:off x="10893549" y="0"/>
            <a:ext cx="1298449" cy="6858000"/>
          </a:xfrm>
          <a:prstGeom prst="rect">
            <a:avLst/>
          </a:prstGeom>
        </p:spPr>
      </p:pic>
      <p:pic>
        <p:nvPicPr>
          <p:cNvPr id="6" name="Picture 5">
            <a:extLst>
              <a:ext uri="{FF2B5EF4-FFF2-40B4-BE49-F238E27FC236}">
                <a16:creationId xmlns:a16="http://schemas.microsoft.com/office/drawing/2014/main" id="{D31B0A6B-AB6E-FB92-3443-36B56AFAE906}"/>
              </a:ext>
            </a:extLst>
          </p:cNvPr>
          <p:cNvPicPr>
            <a:picLocks noChangeAspect="1"/>
          </p:cNvPicPr>
          <p:nvPr/>
        </p:nvPicPr>
        <p:blipFill>
          <a:blip r:embed="rId4"/>
          <a:stretch>
            <a:fillRect/>
          </a:stretch>
        </p:blipFill>
        <p:spPr>
          <a:xfrm>
            <a:off x="7974418" y="2391424"/>
            <a:ext cx="2808529" cy="3860520"/>
          </a:xfrm>
          <a:prstGeom prst="rect">
            <a:avLst/>
          </a:prstGeom>
        </p:spPr>
      </p:pic>
      <p:pic>
        <p:nvPicPr>
          <p:cNvPr id="7" name="Picture 6">
            <a:extLst>
              <a:ext uri="{FF2B5EF4-FFF2-40B4-BE49-F238E27FC236}">
                <a16:creationId xmlns:a16="http://schemas.microsoft.com/office/drawing/2014/main" id="{1B99F4E8-D9FB-6BB8-E3FF-67828F6018BF}"/>
              </a:ext>
            </a:extLst>
          </p:cNvPr>
          <p:cNvPicPr>
            <a:picLocks noChangeAspect="1"/>
          </p:cNvPicPr>
          <p:nvPr/>
        </p:nvPicPr>
        <p:blipFill>
          <a:blip r:embed="rId5"/>
          <a:srcRect b="80124"/>
          <a:stretch/>
        </p:blipFill>
        <p:spPr>
          <a:xfrm>
            <a:off x="1295401" y="0"/>
            <a:ext cx="4800599" cy="823544"/>
          </a:xfrm>
          <a:prstGeom prst="rect">
            <a:avLst/>
          </a:prstGeom>
        </p:spPr>
      </p:pic>
      <p:pic>
        <p:nvPicPr>
          <p:cNvPr id="8" name="Picture 7">
            <a:extLst>
              <a:ext uri="{FF2B5EF4-FFF2-40B4-BE49-F238E27FC236}">
                <a16:creationId xmlns:a16="http://schemas.microsoft.com/office/drawing/2014/main" id="{22DD80F4-CC93-F173-7862-56F2984317C3}"/>
              </a:ext>
            </a:extLst>
          </p:cNvPr>
          <p:cNvPicPr>
            <a:picLocks noChangeAspect="1"/>
          </p:cNvPicPr>
          <p:nvPr/>
        </p:nvPicPr>
        <p:blipFill>
          <a:blip r:embed="rId6"/>
          <a:stretch>
            <a:fillRect/>
          </a:stretch>
        </p:blipFill>
        <p:spPr>
          <a:xfrm>
            <a:off x="6092950" y="513"/>
            <a:ext cx="4797968" cy="823031"/>
          </a:xfrm>
          <a:prstGeom prst="rect">
            <a:avLst/>
          </a:prstGeom>
        </p:spPr>
      </p:pic>
      <p:pic>
        <p:nvPicPr>
          <p:cNvPr id="9" name="Picture 8">
            <a:extLst>
              <a:ext uri="{FF2B5EF4-FFF2-40B4-BE49-F238E27FC236}">
                <a16:creationId xmlns:a16="http://schemas.microsoft.com/office/drawing/2014/main" id="{FAEC9158-B1F7-9544-B233-F3F14C9C1320}"/>
              </a:ext>
            </a:extLst>
          </p:cNvPr>
          <p:cNvPicPr>
            <a:picLocks noChangeAspect="1"/>
          </p:cNvPicPr>
          <p:nvPr/>
        </p:nvPicPr>
        <p:blipFill>
          <a:blip r:embed="rId5"/>
          <a:srcRect t="40633" b="39351"/>
          <a:stretch/>
        </p:blipFill>
        <p:spPr>
          <a:xfrm>
            <a:off x="1295401" y="6041376"/>
            <a:ext cx="4797549" cy="829339"/>
          </a:xfrm>
          <a:prstGeom prst="rect">
            <a:avLst/>
          </a:prstGeom>
        </p:spPr>
      </p:pic>
      <p:pic>
        <p:nvPicPr>
          <p:cNvPr id="10" name="Picture 9">
            <a:extLst>
              <a:ext uri="{FF2B5EF4-FFF2-40B4-BE49-F238E27FC236}">
                <a16:creationId xmlns:a16="http://schemas.microsoft.com/office/drawing/2014/main" id="{78FF41BD-DCD1-C309-82E9-ECED2EF1F0BA}"/>
              </a:ext>
            </a:extLst>
          </p:cNvPr>
          <p:cNvPicPr>
            <a:picLocks noChangeAspect="1"/>
          </p:cNvPicPr>
          <p:nvPr/>
        </p:nvPicPr>
        <p:blipFill>
          <a:blip r:embed="rId7"/>
          <a:stretch>
            <a:fillRect/>
          </a:stretch>
        </p:blipFill>
        <p:spPr>
          <a:xfrm>
            <a:off x="6092950" y="6041587"/>
            <a:ext cx="4791871" cy="829128"/>
          </a:xfrm>
          <a:prstGeom prst="rect">
            <a:avLst/>
          </a:prstGeom>
        </p:spPr>
      </p:pic>
    </p:spTree>
    <p:extLst>
      <p:ext uri="{BB962C8B-B14F-4D97-AF65-F5344CB8AC3E}">
        <p14:creationId xmlns:p14="http://schemas.microsoft.com/office/powerpoint/2010/main" val="619764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F8879-8316-2E1D-E47A-340844D7ABFA}"/>
              </a:ext>
            </a:extLst>
          </p:cNvPr>
          <p:cNvSpPr>
            <a:spLocks noGrp="1"/>
          </p:cNvSpPr>
          <p:nvPr>
            <p:ph type="title"/>
          </p:nvPr>
        </p:nvSpPr>
        <p:spPr/>
        <p:txBody>
          <a:bodyPr/>
          <a:lstStyle/>
          <a:p>
            <a:r>
              <a:rPr lang="en-US" dirty="0"/>
              <a:t>Who is St. Jane Frances de Chantal?</a:t>
            </a:r>
          </a:p>
        </p:txBody>
      </p:sp>
      <p:sp>
        <p:nvSpPr>
          <p:cNvPr id="3" name="Content Placeholder 2">
            <a:extLst>
              <a:ext uri="{FF2B5EF4-FFF2-40B4-BE49-F238E27FC236}">
                <a16:creationId xmlns:a16="http://schemas.microsoft.com/office/drawing/2014/main" id="{71C189FD-A91E-B0DC-6C3D-D9A0B00F7C36}"/>
              </a:ext>
            </a:extLst>
          </p:cNvPr>
          <p:cNvSpPr>
            <a:spLocks noGrp="1"/>
          </p:cNvSpPr>
          <p:nvPr>
            <p:ph idx="1"/>
          </p:nvPr>
        </p:nvSpPr>
        <p:spPr/>
        <p:txBody>
          <a:bodyPr>
            <a:normAutofit lnSpcReduction="10000"/>
          </a:bodyPr>
          <a:lstStyle/>
          <a:p>
            <a:r>
              <a:rPr lang="en-US" dirty="0"/>
              <a:t>Feast day: August 21</a:t>
            </a:r>
          </a:p>
          <a:p>
            <a:r>
              <a:rPr lang="en-US" dirty="0"/>
              <a:t>1572-1641</a:t>
            </a:r>
          </a:p>
          <a:p>
            <a:r>
              <a:rPr lang="en-US" dirty="0"/>
              <a:t>Co-founder of Visitation order</a:t>
            </a:r>
          </a:p>
          <a:p>
            <a:pPr lvl="1"/>
            <a:r>
              <a:rPr lang="en-US" dirty="0"/>
              <a:t>St. Francis de Sales was spiritual director</a:t>
            </a:r>
          </a:p>
          <a:p>
            <a:r>
              <a:rPr lang="en-US" dirty="0"/>
              <a:t>Mother and wife</a:t>
            </a:r>
          </a:p>
          <a:p>
            <a:pPr lvl="1"/>
            <a:r>
              <a:rPr lang="en-US" dirty="0"/>
              <a:t>After being widowed, became a nun</a:t>
            </a:r>
          </a:p>
          <a:p>
            <a:r>
              <a:rPr lang="en-US" dirty="0"/>
              <a:t>Patron of widows, mothers, wives</a:t>
            </a:r>
          </a:p>
        </p:txBody>
      </p:sp>
      <p:pic>
        <p:nvPicPr>
          <p:cNvPr id="4" name="Picture 3">
            <a:extLst>
              <a:ext uri="{FF2B5EF4-FFF2-40B4-BE49-F238E27FC236}">
                <a16:creationId xmlns:a16="http://schemas.microsoft.com/office/drawing/2014/main" id="{2565DB9F-B200-596C-107A-1E4AE4303D91}"/>
              </a:ext>
            </a:extLst>
          </p:cNvPr>
          <p:cNvPicPr>
            <a:picLocks noChangeAspect="1"/>
          </p:cNvPicPr>
          <p:nvPr/>
        </p:nvPicPr>
        <p:blipFill>
          <a:blip r:embed="rId2"/>
          <a:srcRect t="37129"/>
          <a:stretch/>
        </p:blipFill>
        <p:spPr>
          <a:xfrm>
            <a:off x="7421525" y="2424269"/>
            <a:ext cx="3643533" cy="3754908"/>
          </a:xfrm>
          <a:prstGeom prst="rect">
            <a:avLst/>
          </a:prstGeom>
        </p:spPr>
      </p:pic>
      <p:pic>
        <p:nvPicPr>
          <p:cNvPr id="5" name="Picture 4">
            <a:extLst>
              <a:ext uri="{FF2B5EF4-FFF2-40B4-BE49-F238E27FC236}">
                <a16:creationId xmlns:a16="http://schemas.microsoft.com/office/drawing/2014/main" id="{7BBF2308-A758-0194-2E62-3CEFC1927D0C}"/>
              </a:ext>
            </a:extLst>
          </p:cNvPr>
          <p:cNvPicPr>
            <a:picLocks noChangeAspect="1"/>
          </p:cNvPicPr>
          <p:nvPr/>
        </p:nvPicPr>
        <p:blipFill>
          <a:blip r:embed="rId3"/>
          <a:srcRect t="31462" b="31063"/>
          <a:stretch/>
        </p:blipFill>
        <p:spPr>
          <a:xfrm>
            <a:off x="0" y="-17329"/>
            <a:ext cx="6096000" cy="999461"/>
          </a:xfrm>
          <a:prstGeom prst="rect">
            <a:avLst/>
          </a:prstGeom>
        </p:spPr>
      </p:pic>
      <p:pic>
        <p:nvPicPr>
          <p:cNvPr id="6" name="Picture 5">
            <a:extLst>
              <a:ext uri="{FF2B5EF4-FFF2-40B4-BE49-F238E27FC236}">
                <a16:creationId xmlns:a16="http://schemas.microsoft.com/office/drawing/2014/main" id="{FC55D6AF-B788-FE62-5A8D-D1DFB4342BB3}"/>
              </a:ext>
            </a:extLst>
          </p:cNvPr>
          <p:cNvPicPr>
            <a:picLocks noChangeAspect="1"/>
          </p:cNvPicPr>
          <p:nvPr/>
        </p:nvPicPr>
        <p:blipFill>
          <a:blip r:embed="rId4"/>
          <a:stretch>
            <a:fillRect/>
          </a:stretch>
        </p:blipFill>
        <p:spPr>
          <a:xfrm>
            <a:off x="6095472" y="-17699"/>
            <a:ext cx="6096528" cy="999831"/>
          </a:xfrm>
          <a:prstGeom prst="rect">
            <a:avLst/>
          </a:prstGeom>
        </p:spPr>
      </p:pic>
      <p:pic>
        <p:nvPicPr>
          <p:cNvPr id="7" name="Picture 6">
            <a:extLst>
              <a:ext uri="{FF2B5EF4-FFF2-40B4-BE49-F238E27FC236}">
                <a16:creationId xmlns:a16="http://schemas.microsoft.com/office/drawing/2014/main" id="{3A8D647B-CA5E-C708-F4A0-082E36B97B35}"/>
              </a:ext>
            </a:extLst>
          </p:cNvPr>
          <p:cNvPicPr>
            <a:picLocks noChangeAspect="1"/>
          </p:cNvPicPr>
          <p:nvPr/>
        </p:nvPicPr>
        <p:blipFill>
          <a:blip r:embed="rId4"/>
          <a:stretch>
            <a:fillRect/>
          </a:stretch>
        </p:blipFill>
        <p:spPr>
          <a:xfrm>
            <a:off x="0" y="5858169"/>
            <a:ext cx="6096528" cy="999831"/>
          </a:xfrm>
          <a:prstGeom prst="rect">
            <a:avLst/>
          </a:prstGeom>
        </p:spPr>
      </p:pic>
      <p:pic>
        <p:nvPicPr>
          <p:cNvPr id="8" name="Picture 7">
            <a:extLst>
              <a:ext uri="{FF2B5EF4-FFF2-40B4-BE49-F238E27FC236}">
                <a16:creationId xmlns:a16="http://schemas.microsoft.com/office/drawing/2014/main" id="{EF7A29F5-FE22-8146-830C-0A5F41E504B3}"/>
              </a:ext>
            </a:extLst>
          </p:cNvPr>
          <p:cNvPicPr>
            <a:picLocks noChangeAspect="1"/>
          </p:cNvPicPr>
          <p:nvPr/>
        </p:nvPicPr>
        <p:blipFill>
          <a:blip r:embed="rId4"/>
          <a:stretch>
            <a:fillRect/>
          </a:stretch>
        </p:blipFill>
        <p:spPr>
          <a:xfrm>
            <a:off x="6095470" y="5858168"/>
            <a:ext cx="6096528" cy="999831"/>
          </a:xfrm>
          <a:prstGeom prst="rect">
            <a:avLst/>
          </a:prstGeom>
        </p:spPr>
      </p:pic>
      <p:pic>
        <p:nvPicPr>
          <p:cNvPr id="9" name="Picture 8">
            <a:extLst>
              <a:ext uri="{FF2B5EF4-FFF2-40B4-BE49-F238E27FC236}">
                <a16:creationId xmlns:a16="http://schemas.microsoft.com/office/drawing/2014/main" id="{779B7998-EF7D-7037-089A-D7BD1813D475}"/>
              </a:ext>
            </a:extLst>
          </p:cNvPr>
          <p:cNvPicPr>
            <a:picLocks noChangeAspect="1"/>
          </p:cNvPicPr>
          <p:nvPr/>
        </p:nvPicPr>
        <p:blipFill rotWithShape="1">
          <a:blip r:embed="rId5"/>
          <a:srcRect l="11346" t="2126" r="71220" b="16148"/>
          <a:stretch/>
        </p:blipFill>
        <p:spPr>
          <a:xfrm>
            <a:off x="0" y="982132"/>
            <a:ext cx="1374591" cy="4876035"/>
          </a:xfrm>
          <a:prstGeom prst="rect">
            <a:avLst/>
          </a:prstGeom>
        </p:spPr>
      </p:pic>
      <p:pic>
        <p:nvPicPr>
          <p:cNvPr id="10" name="Picture 9">
            <a:extLst>
              <a:ext uri="{FF2B5EF4-FFF2-40B4-BE49-F238E27FC236}">
                <a16:creationId xmlns:a16="http://schemas.microsoft.com/office/drawing/2014/main" id="{5624C516-CE0C-78DF-45CB-C57D8F807C18}"/>
              </a:ext>
            </a:extLst>
          </p:cNvPr>
          <p:cNvPicPr>
            <a:picLocks noChangeAspect="1"/>
          </p:cNvPicPr>
          <p:nvPr/>
        </p:nvPicPr>
        <p:blipFill>
          <a:blip r:embed="rId6"/>
          <a:stretch>
            <a:fillRect/>
          </a:stretch>
        </p:blipFill>
        <p:spPr>
          <a:xfrm>
            <a:off x="10820281" y="970311"/>
            <a:ext cx="1371719" cy="4877223"/>
          </a:xfrm>
          <a:prstGeom prst="rect">
            <a:avLst/>
          </a:prstGeom>
        </p:spPr>
      </p:pic>
    </p:spTree>
    <p:extLst>
      <p:ext uri="{BB962C8B-B14F-4D97-AF65-F5344CB8AC3E}">
        <p14:creationId xmlns:p14="http://schemas.microsoft.com/office/powerpoint/2010/main" val="666170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1CB50-305A-729A-3C56-E7412484D42A}"/>
              </a:ext>
            </a:extLst>
          </p:cNvPr>
          <p:cNvSpPr>
            <a:spLocks noGrp="1"/>
          </p:cNvSpPr>
          <p:nvPr>
            <p:ph type="title"/>
          </p:nvPr>
        </p:nvSpPr>
        <p:spPr/>
        <p:txBody>
          <a:bodyPr/>
          <a:lstStyle/>
          <a:p>
            <a:r>
              <a:rPr lang="en-US" dirty="0"/>
              <a:t>Who is St. Margaret Mary </a:t>
            </a:r>
            <a:r>
              <a:rPr lang="en-US" dirty="0" err="1"/>
              <a:t>Alacoque</a:t>
            </a:r>
            <a:r>
              <a:rPr lang="en-US" dirty="0"/>
              <a:t>?</a:t>
            </a:r>
          </a:p>
        </p:txBody>
      </p:sp>
      <p:sp>
        <p:nvSpPr>
          <p:cNvPr id="3" name="Content Placeholder 2">
            <a:extLst>
              <a:ext uri="{FF2B5EF4-FFF2-40B4-BE49-F238E27FC236}">
                <a16:creationId xmlns:a16="http://schemas.microsoft.com/office/drawing/2014/main" id="{4C33D6B1-70F3-700A-31AF-5CD7B486BEED}"/>
              </a:ext>
            </a:extLst>
          </p:cNvPr>
          <p:cNvSpPr>
            <a:spLocks noGrp="1"/>
          </p:cNvSpPr>
          <p:nvPr>
            <p:ph idx="1"/>
          </p:nvPr>
        </p:nvSpPr>
        <p:spPr>
          <a:xfrm>
            <a:off x="1492068" y="2462477"/>
            <a:ext cx="6562059" cy="3318936"/>
          </a:xfrm>
        </p:spPr>
        <p:txBody>
          <a:bodyPr>
            <a:normAutofit lnSpcReduction="10000"/>
          </a:bodyPr>
          <a:lstStyle/>
          <a:p>
            <a:r>
              <a:rPr lang="en-US" dirty="0"/>
              <a:t>1647-1690</a:t>
            </a:r>
          </a:p>
          <a:p>
            <a:r>
              <a:rPr lang="en-US" dirty="0"/>
              <a:t>Visitation sister</a:t>
            </a:r>
          </a:p>
          <a:p>
            <a:r>
              <a:rPr lang="en-US" dirty="0"/>
              <a:t>Apostle of the Sacred Heart</a:t>
            </a:r>
          </a:p>
          <a:p>
            <a:r>
              <a:rPr lang="en-US" dirty="0"/>
              <a:t>Received visits from the Sacred Heart between 1673 and 1675</a:t>
            </a:r>
          </a:p>
          <a:p>
            <a:r>
              <a:rPr lang="en-US" dirty="0"/>
              <a:t>Spread First Friday devotion</a:t>
            </a:r>
          </a:p>
          <a:p>
            <a:r>
              <a:rPr lang="en-US" dirty="0"/>
              <a:t>Patron of devotees of the Sacred Heart</a:t>
            </a:r>
          </a:p>
        </p:txBody>
      </p:sp>
      <p:pic>
        <p:nvPicPr>
          <p:cNvPr id="4" name="Picture 3">
            <a:extLst>
              <a:ext uri="{FF2B5EF4-FFF2-40B4-BE49-F238E27FC236}">
                <a16:creationId xmlns:a16="http://schemas.microsoft.com/office/drawing/2014/main" id="{0EAD02EE-2A6F-B512-C032-1B0B5BD1DB22}"/>
              </a:ext>
            </a:extLst>
          </p:cNvPr>
          <p:cNvPicPr>
            <a:picLocks noChangeAspect="1"/>
          </p:cNvPicPr>
          <p:nvPr/>
        </p:nvPicPr>
        <p:blipFill>
          <a:blip r:embed="rId2"/>
          <a:stretch>
            <a:fillRect/>
          </a:stretch>
        </p:blipFill>
        <p:spPr>
          <a:xfrm>
            <a:off x="8206895" y="2556932"/>
            <a:ext cx="2978557" cy="3481430"/>
          </a:xfrm>
          <a:prstGeom prst="rect">
            <a:avLst/>
          </a:prstGeom>
        </p:spPr>
      </p:pic>
      <p:pic>
        <p:nvPicPr>
          <p:cNvPr id="5" name="Picture 4">
            <a:extLst>
              <a:ext uri="{FF2B5EF4-FFF2-40B4-BE49-F238E27FC236}">
                <a16:creationId xmlns:a16="http://schemas.microsoft.com/office/drawing/2014/main" id="{31F25539-4166-9261-81E2-9A79588C89DA}"/>
              </a:ext>
            </a:extLst>
          </p:cNvPr>
          <p:cNvPicPr>
            <a:picLocks noChangeAspect="1"/>
          </p:cNvPicPr>
          <p:nvPr/>
        </p:nvPicPr>
        <p:blipFill>
          <a:blip r:embed="rId3"/>
          <a:stretch>
            <a:fillRect/>
          </a:stretch>
        </p:blipFill>
        <p:spPr>
          <a:xfrm>
            <a:off x="0" y="0"/>
            <a:ext cx="1493284" cy="1679944"/>
          </a:xfrm>
          <a:prstGeom prst="rect">
            <a:avLst/>
          </a:prstGeom>
        </p:spPr>
      </p:pic>
      <p:pic>
        <p:nvPicPr>
          <p:cNvPr id="6" name="Picture 5">
            <a:extLst>
              <a:ext uri="{FF2B5EF4-FFF2-40B4-BE49-F238E27FC236}">
                <a16:creationId xmlns:a16="http://schemas.microsoft.com/office/drawing/2014/main" id="{DB892B90-9D47-2739-21F7-627E66698F51}"/>
              </a:ext>
            </a:extLst>
          </p:cNvPr>
          <p:cNvPicPr>
            <a:picLocks noChangeAspect="1"/>
          </p:cNvPicPr>
          <p:nvPr/>
        </p:nvPicPr>
        <p:blipFill>
          <a:blip r:embed="rId4"/>
          <a:stretch>
            <a:fillRect/>
          </a:stretch>
        </p:blipFill>
        <p:spPr>
          <a:xfrm>
            <a:off x="-365" y="5175358"/>
            <a:ext cx="1493649" cy="1682642"/>
          </a:xfrm>
          <a:prstGeom prst="rect">
            <a:avLst/>
          </a:prstGeom>
        </p:spPr>
      </p:pic>
      <p:pic>
        <p:nvPicPr>
          <p:cNvPr id="7" name="Picture 6">
            <a:extLst>
              <a:ext uri="{FF2B5EF4-FFF2-40B4-BE49-F238E27FC236}">
                <a16:creationId xmlns:a16="http://schemas.microsoft.com/office/drawing/2014/main" id="{138CE0C1-EF17-D04B-7FF7-58E89D416F90}"/>
              </a:ext>
            </a:extLst>
          </p:cNvPr>
          <p:cNvPicPr>
            <a:picLocks noChangeAspect="1"/>
          </p:cNvPicPr>
          <p:nvPr/>
        </p:nvPicPr>
        <p:blipFill>
          <a:blip r:embed="rId4"/>
          <a:stretch>
            <a:fillRect/>
          </a:stretch>
        </p:blipFill>
        <p:spPr>
          <a:xfrm>
            <a:off x="10698351" y="0"/>
            <a:ext cx="1493649" cy="1682642"/>
          </a:xfrm>
          <a:prstGeom prst="rect">
            <a:avLst/>
          </a:prstGeom>
        </p:spPr>
      </p:pic>
      <p:pic>
        <p:nvPicPr>
          <p:cNvPr id="8" name="Picture 7">
            <a:extLst>
              <a:ext uri="{FF2B5EF4-FFF2-40B4-BE49-F238E27FC236}">
                <a16:creationId xmlns:a16="http://schemas.microsoft.com/office/drawing/2014/main" id="{EDACEB5E-1370-F31A-78E1-2F1AC7E075A6}"/>
              </a:ext>
            </a:extLst>
          </p:cNvPr>
          <p:cNvPicPr>
            <a:picLocks noChangeAspect="1"/>
          </p:cNvPicPr>
          <p:nvPr/>
        </p:nvPicPr>
        <p:blipFill>
          <a:blip r:embed="rId4"/>
          <a:stretch>
            <a:fillRect/>
          </a:stretch>
        </p:blipFill>
        <p:spPr>
          <a:xfrm>
            <a:off x="10698350" y="5175358"/>
            <a:ext cx="1493649" cy="1682642"/>
          </a:xfrm>
          <a:prstGeom prst="rect">
            <a:avLst/>
          </a:prstGeom>
        </p:spPr>
      </p:pic>
      <p:pic>
        <p:nvPicPr>
          <p:cNvPr id="9" name="Picture 8">
            <a:extLst>
              <a:ext uri="{FF2B5EF4-FFF2-40B4-BE49-F238E27FC236}">
                <a16:creationId xmlns:a16="http://schemas.microsoft.com/office/drawing/2014/main" id="{8B412AFF-52C2-EF68-6405-CB37DEA86FAB}"/>
              </a:ext>
            </a:extLst>
          </p:cNvPr>
          <p:cNvPicPr>
            <a:picLocks noChangeAspect="1"/>
          </p:cNvPicPr>
          <p:nvPr/>
        </p:nvPicPr>
        <p:blipFill>
          <a:blip r:embed="rId5"/>
          <a:srcRect b="64153"/>
          <a:stretch/>
        </p:blipFill>
        <p:spPr>
          <a:xfrm>
            <a:off x="1493284" y="0"/>
            <a:ext cx="4602716" cy="956044"/>
          </a:xfrm>
          <a:prstGeom prst="rect">
            <a:avLst/>
          </a:prstGeom>
        </p:spPr>
      </p:pic>
      <p:pic>
        <p:nvPicPr>
          <p:cNvPr id="10" name="Picture 9">
            <a:extLst>
              <a:ext uri="{FF2B5EF4-FFF2-40B4-BE49-F238E27FC236}">
                <a16:creationId xmlns:a16="http://schemas.microsoft.com/office/drawing/2014/main" id="{AB28D78A-B6B8-B868-E0F8-467CB13D3530}"/>
              </a:ext>
            </a:extLst>
          </p:cNvPr>
          <p:cNvPicPr>
            <a:picLocks noChangeAspect="1"/>
          </p:cNvPicPr>
          <p:nvPr/>
        </p:nvPicPr>
        <p:blipFill>
          <a:blip r:embed="rId5"/>
          <a:srcRect b="64153"/>
          <a:stretch/>
        </p:blipFill>
        <p:spPr>
          <a:xfrm>
            <a:off x="6095635" y="0"/>
            <a:ext cx="4602716" cy="956044"/>
          </a:xfrm>
          <a:prstGeom prst="rect">
            <a:avLst/>
          </a:prstGeom>
        </p:spPr>
      </p:pic>
      <p:pic>
        <p:nvPicPr>
          <p:cNvPr id="11" name="Picture 10">
            <a:extLst>
              <a:ext uri="{FF2B5EF4-FFF2-40B4-BE49-F238E27FC236}">
                <a16:creationId xmlns:a16="http://schemas.microsoft.com/office/drawing/2014/main" id="{A0582B1D-A330-A1B4-D38D-D84391E47BB8}"/>
              </a:ext>
            </a:extLst>
          </p:cNvPr>
          <p:cNvPicPr>
            <a:picLocks noChangeAspect="1"/>
          </p:cNvPicPr>
          <p:nvPr/>
        </p:nvPicPr>
        <p:blipFill>
          <a:blip r:embed="rId6"/>
          <a:stretch>
            <a:fillRect/>
          </a:stretch>
        </p:blipFill>
        <p:spPr>
          <a:xfrm>
            <a:off x="1493284" y="5888356"/>
            <a:ext cx="4602879" cy="957155"/>
          </a:xfrm>
          <a:prstGeom prst="rect">
            <a:avLst/>
          </a:prstGeom>
        </p:spPr>
      </p:pic>
      <p:pic>
        <p:nvPicPr>
          <p:cNvPr id="12" name="Picture 11">
            <a:extLst>
              <a:ext uri="{FF2B5EF4-FFF2-40B4-BE49-F238E27FC236}">
                <a16:creationId xmlns:a16="http://schemas.microsoft.com/office/drawing/2014/main" id="{6615F79E-CF2D-A090-BFB9-A618CD3B78EF}"/>
              </a:ext>
            </a:extLst>
          </p:cNvPr>
          <p:cNvPicPr>
            <a:picLocks noChangeAspect="1"/>
          </p:cNvPicPr>
          <p:nvPr/>
        </p:nvPicPr>
        <p:blipFill>
          <a:blip r:embed="rId6"/>
          <a:stretch>
            <a:fillRect/>
          </a:stretch>
        </p:blipFill>
        <p:spPr>
          <a:xfrm>
            <a:off x="6095471" y="5891816"/>
            <a:ext cx="4602879" cy="957155"/>
          </a:xfrm>
          <a:prstGeom prst="rect">
            <a:avLst/>
          </a:prstGeom>
        </p:spPr>
      </p:pic>
      <p:pic>
        <p:nvPicPr>
          <p:cNvPr id="13" name="Picture 12">
            <a:extLst>
              <a:ext uri="{FF2B5EF4-FFF2-40B4-BE49-F238E27FC236}">
                <a16:creationId xmlns:a16="http://schemas.microsoft.com/office/drawing/2014/main" id="{7B3F00B5-BDFB-BC9C-FDBA-E8615B8CF803}"/>
              </a:ext>
            </a:extLst>
          </p:cNvPr>
          <p:cNvPicPr>
            <a:picLocks noChangeAspect="1"/>
          </p:cNvPicPr>
          <p:nvPr/>
        </p:nvPicPr>
        <p:blipFill>
          <a:blip r:embed="rId7"/>
          <a:stretch>
            <a:fillRect/>
          </a:stretch>
        </p:blipFill>
        <p:spPr>
          <a:xfrm>
            <a:off x="1" y="1679945"/>
            <a:ext cx="1295400" cy="3495414"/>
          </a:xfrm>
          <a:prstGeom prst="rect">
            <a:avLst/>
          </a:prstGeom>
        </p:spPr>
      </p:pic>
      <p:pic>
        <p:nvPicPr>
          <p:cNvPr id="14" name="Picture 13">
            <a:extLst>
              <a:ext uri="{FF2B5EF4-FFF2-40B4-BE49-F238E27FC236}">
                <a16:creationId xmlns:a16="http://schemas.microsoft.com/office/drawing/2014/main" id="{57D9643B-B802-BA68-0505-04622437EB49}"/>
              </a:ext>
            </a:extLst>
          </p:cNvPr>
          <p:cNvPicPr>
            <a:picLocks noChangeAspect="1"/>
          </p:cNvPicPr>
          <p:nvPr/>
        </p:nvPicPr>
        <p:blipFill>
          <a:blip r:embed="rId8"/>
          <a:stretch>
            <a:fillRect/>
          </a:stretch>
        </p:blipFill>
        <p:spPr>
          <a:xfrm flipH="1">
            <a:off x="10895018" y="1682047"/>
            <a:ext cx="1298561" cy="3493311"/>
          </a:xfrm>
          <a:prstGeom prst="rect">
            <a:avLst/>
          </a:prstGeom>
        </p:spPr>
      </p:pic>
    </p:spTree>
    <p:extLst>
      <p:ext uri="{BB962C8B-B14F-4D97-AF65-F5344CB8AC3E}">
        <p14:creationId xmlns:p14="http://schemas.microsoft.com/office/powerpoint/2010/main" val="2981684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08348-3B52-569C-F856-E6834889283D}"/>
              </a:ext>
            </a:extLst>
          </p:cNvPr>
          <p:cNvSpPr>
            <a:spLocks noGrp="1"/>
          </p:cNvSpPr>
          <p:nvPr>
            <p:ph type="title"/>
          </p:nvPr>
        </p:nvSpPr>
        <p:spPr/>
        <p:txBody>
          <a:bodyPr>
            <a:normAutofit/>
          </a:bodyPr>
          <a:lstStyle/>
          <a:p>
            <a:r>
              <a:rPr lang="en-US" sz="3200" dirty="0"/>
              <a:t>Why do we honor the Holy Name of Jesus in January?</a:t>
            </a:r>
          </a:p>
        </p:txBody>
      </p:sp>
      <p:sp>
        <p:nvSpPr>
          <p:cNvPr id="3" name="Content Placeholder 2">
            <a:extLst>
              <a:ext uri="{FF2B5EF4-FFF2-40B4-BE49-F238E27FC236}">
                <a16:creationId xmlns:a16="http://schemas.microsoft.com/office/drawing/2014/main" id="{3BBB7023-6634-BBD8-1F99-8E8C2AC289C8}"/>
              </a:ext>
            </a:extLst>
          </p:cNvPr>
          <p:cNvSpPr>
            <a:spLocks noGrp="1"/>
          </p:cNvSpPr>
          <p:nvPr>
            <p:ph idx="1"/>
          </p:nvPr>
        </p:nvSpPr>
        <p:spPr>
          <a:xfrm>
            <a:off x="1295401" y="2556932"/>
            <a:ext cx="7231722" cy="3078324"/>
          </a:xfrm>
        </p:spPr>
        <p:txBody>
          <a:bodyPr>
            <a:normAutofit fontScale="70000" lnSpcReduction="20000"/>
          </a:bodyPr>
          <a:lstStyle/>
          <a:p>
            <a:r>
              <a:rPr lang="en-US" dirty="0"/>
              <a:t>Feast of the Circumcision of Our Lord: January 1</a:t>
            </a:r>
          </a:p>
          <a:p>
            <a:pPr lvl="1"/>
            <a:r>
              <a:rPr lang="en-US" dirty="0"/>
              <a:t>Jewish tradition: son named eight days after birth, during </a:t>
            </a:r>
          </a:p>
          <a:p>
            <a:pPr marL="457200" lvl="1" indent="0">
              <a:buNone/>
            </a:pPr>
            <a:r>
              <a:rPr lang="en-US" dirty="0"/>
              <a:t>circumcision ritual</a:t>
            </a:r>
          </a:p>
          <a:p>
            <a:pPr lvl="1">
              <a:buFont typeface="Arial" panose="020B0604020202020204" pitchFamily="34" charset="0"/>
              <a:buChar char="•"/>
            </a:pPr>
            <a:r>
              <a:rPr lang="en-US" dirty="0"/>
              <a:t>First offering of the Precious Blood</a:t>
            </a:r>
          </a:p>
          <a:p>
            <a:pPr lvl="2">
              <a:buFont typeface="Arial" panose="020B0604020202020204" pitchFamily="34" charset="0"/>
              <a:buChar char="•"/>
            </a:pPr>
            <a:r>
              <a:rPr lang="en-US" dirty="0"/>
              <a:t>Praise Jesus’ Holy Name for His love</a:t>
            </a:r>
          </a:p>
          <a:p>
            <a:r>
              <a:rPr lang="en-US" dirty="0"/>
              <a:t>Feast of the Holy Name: January 3 (new calendar); Sunday before </a:t>
            </a:r>
          </a:p>
          <a:p>
            <a:pPr marL="0" indent="0">
              <a:buNone/>
            </a:pPr>
            <a:r>
              <a:rPr lang="en-US" dirty="0"/>
              <a:t>Epiphany in traditional calendar</a:t>
            </a:r>
          </a:p>
          <a:p>
            <a:r>
              <a:rPr lang="en-US" dirty="0"/>
              <a:t>Feast of the Baptism of Our Lord: January 13</a:t>
            </a:r>
          </a:p>
          <a:p>
            <a:pPr lvl="1"/>
            <a:r>
              <a:rPr lang="en-US" dirty="0"/>
              <a:t>Sign of Jesus’ holiness; chose to be baptized, out of love</a:t>
            </a:r>
          </a:p>
          <a:p>
            <a:pPr lvl="1"/>
            <a:r>
              <a:rPr lang="en-US" dirty="0"/>
              <a:t>Today, is customary to receive “baptismal” name, name at Baptism</a:t>
            </a:r>
          </a:p>
        </p:txBody>
      </p:sp>
      <p:pic>
        <p:nvPicPr>
          <p:cNvPr id="4" name="Picture 3">
            <a:extLst>
              <a:ext uri="{FF2B5EF4-FFF2-40B4-BE49-F238E27FC236}">
                <a16:creationId xmlns:a16="http://schemas.microsoft.com/office/drawing/2014/main" id="{593F89B4-3BBA-7C10-7A15-5EABFA1B12B9}"/>
              </a:ext>
            </a:extLst>
          </p:cNvPr>
          <p:cNvPicPr>
            <a:picLocks noChangeAspect="1"/>
          </p:cNvPicPr>
          <p:nvPr/>
        </p:nvPicPr>
        <p:blipFill>
          <a:blip r:embed="rId2">
            <a:duotone>
              <a:schemeClr val="accent6">
                <a:shade val="45000"/>
                <a:satMod val="135000"/>
              </a:schemeClr>
              <a:prstClr val="white"/>
            </a:duotone>
          </a:blip>
          <a:stretch>
            <a:fillRect/>
          </a:stretch>
        </p:blipFill>
        <p:spPr>
          <a:xfrm>
            <a:off x="0" y="0"/>
            <a:ext cx="1322441" cy="1303867"/>
          </a:xfrm>
          <a:prstGeom prst="rect">
            <a:avLst/>
          </a:prstGeom>
        </p:spPr>
      </p:pic>
      <p:pic>
        <p:nvPicPr>
          <p:cNvPr id="5" name="Picture 4">
            <a:extLst>
              <a:ext uri="{FF2B5EF4-FFF2-40B4-BE49-F238E27FC236}">
                <a16:creationId xmlns:a16="http://schemas.microsoft.com/office/drawing/2014/main" id="{67950CBE-B3DC-4EC5-EE23-46F3D3E5AB8C}"/>
              </a:ext>
            </a:extLst>
          </p:cNvPr>
          <p:cNvPicPr>
            <a:picLocks noChangeAspect="1"/>
          </p:cNvPicPr>
          <p:nvPr/>
        </p:nvPicPr>
        <p:blipFill>
          <a:blip r:embed="rId3">
            <a:duotone>
              <a:schemeClr val="accent6">
                <a:shade val="45000"/>
                <a:satMod val="135000"/>
              </a:schemeClr>
              <a:prstClr val="white"/>
            </a:duotone>
          </a:blip>
          <a:stretch>
            <a:fillRect/>
          </a:stretch>
        </p:blipFill>
        <p:spPr>
          <a:xfrm>
            <a:off x="0" y="5553343"/>
            <a:ext cx="1322947" cy="1304657"/>
          </a:xfrm>
          <a:prstGeom prst="rect">
            <a:avLst/>
          </a:prstGeom>
        </p:spPr>
      </p:pic>
      <p:pic>
        <p:nvPicPr>
          <p:cNvPr id="6" name="Picture 5">
            <a:extLst>
              <a:ext uri="{FF2B5EF4-FFF2-40B4-BE49-F238E27FC236}">
                <a16:creationId xmlns:a16="http://schemas.microsoft.com/office/drawing/2014/main" id="{978C4AE8-2816-B446-8DA6-8B3A689B7E7C}"/>
              </a:ext>
            </a:extLst>
          </p:cNvPr>
          <p:cNvPicPr>
            <a:picLocks noChangeAspect="1"/>
          </p:cNvPicPr>
          <p:nvPr/>
        </p:nvPicPr>
        <p:blipFill>
          <a:blip r:embed="rId3">
            <a:duotone>
              <a:schemeClr val="accent6">
                <a:shade val="45000"/>
                <a:satMod val="135000"/>
              </a:schemeClr>
              <a:prstClr val="white"/>
            </a:duotone>
          </a:blip>
          <a:stretch>
            <a:fillRect/>
          </a:stretch>
        </p:blipFill>
        <p:spPr>
          <a:xfrm>
            <a:off x="10867470" y="0"/>
            <a:ext cx="1322947" cy="1304657"/>
          </a:xfrm>
          <a:prstGeom prst="rect">
            <a:avLst/>
          </a:prstGeom>
        </p:spPr>
      </p:pic>
      <p:pic>
        <p:nvPicPr>
          <p:cNvPr id="7" name="Picture 6">
            <a:extLst>
              <a:ext uri="{FF2B5EF4-FFF2-40B4-BE49-F238E27FC236}">
                <a16:creationId xmlns:a16="http://schemas.microsoft.com/office/drawing/2014/main" id="{8399AF10-BE56-88BD-63B3-9C0D31DB4195}"/>
              </a:ext>
            </a:extLst>
          </p:cNvPr>
          <p:cNvPicPr>
            <a:picLocks noChangeAspect="1"/>
          </p:cNvPicPr>
          <p:nvPr/>
        </p:nvPicPr>
        <p:blipFill>
          <a:blip r:embed="rId3">
            <a:duotone>
              <a:schemeClr val="accent6">
                <a:shade val="45000"/>
                <a:satMod val="135000"/>
              </a:schemeClr>
              <a:prstClr val="white"/>
            </a:duotone>
          </a:blip>
          <a:stretch>
            <a:fillRect/>
          </a:stretch>
        </p:blipFill>
        <p:spPr>
          <a:xfrm>
            <a:off x="10869051" y="5553342"/>
            <a:ext cx="1322947" cy="1304657"/>
          </a:xfrm>
          <a:prstGeom prst="rect">
            <a:avLst/>
          </a:prstGeom>
        </p:spPr>
      </p:pic>
      <p:pic>
        <p:nvPicPr>
          <p:cNvPr id="8" name="Picture 7">
            <a:extLst>
              <a:ext uri="{FF2B5EF4-FFF2-40B4-BE49-F238E27FC236}">
                <a16:creationId xmlns:a16="http://schemas.microsoft.com/office/drawing/2014/main" id="{031B8B89-17B4-992D-0425-8D3E6D9B4414}"/>
              </a:ext>
            </a:extLst>
          </p:cNvPr>
          <p:cNvPicPr>
            <a:picLocks noChangeAspect="1"/>
          </p:cNvPicPr>
          <p:nvPr/>
        </p:nvPicPr>
        <p:blipFill>
          <a:blip r:embed="rId4"/>
          <a:stretch>
            <a:fillRect/>
          </a:stretch>
        </p:blipFill>
        <p:spPr>
          <a:xfrm>
            <a:off x="8653795" y="2633795"/>
            <a:ext cx="2114550" cy="2571750"/>
          </a:xfrm>
          <a:prstGeom prst="rect">
            <a:avLst/>
          </a:prstGeom>
        </p:spPr>
      </p:pic>
      <p:pic>
        <p:nvPicPr>
          <p:cNvPr id="9" name="Picture 8">
            <a:extLst>
              <a:ext uri="{FF2B5EF4-FFF2-40B4-BE49-F238E27FC236}">
                <a16:creationId xmlns:a16="http://schemas.microsoft.com/office/drawing/2014/main" id="{3410E61B-2765-60E5-D956-1BBCAC48628C}"/>
              </a:ext>
            </a:extLst>
          </p:cNvPr>
          <p:cNvPicPr>
            <a:picLocks noChangeAspect="1"/>
          </p:cNvPicPr>
          <p:nvPr/>
        </p:nvPicPr>
        <p:blipFill rotWithShape="1">
          <a:blip r:embed="rId5"/>
          <a:srcRect l="31463" r="31463"/>
          <a:stretch/>
        </p:blipFill>
        <p:spPr>
          <a:xfrm>
            <a:off x="-1" y="1303866"/>
            <a:ext cx="1295401" cy="4249475"/>
          </a:xfrm>
          <a:prstGeom prst="rect">
            <a:avLst/>
          </a:prstGeom>
        </p:spPr>
      </p:pic>
      <p:pic>
        <p:nvPicPr>
          <p:cNvPr id="10" name="Picture 9">
            <a:extLst>
              <a:ext uri="{FF2B5EF4-FFF2-40B4-BE49-F238E27FC236}">
                <a16:creationId xmlns:a16="http://schemas.microsoft.com/office/drawing/2014/main" id="{9DB39D8B-FEBD-45D8-425E-B20FE890C1BF}"/>
              </a:ext>
            </a:extLst>
          </p:cNvPr>
          <p:cNvPicPr>
            <a:picLocks noChangeAspect="1"/>
          </p:cNvPicPr>
          <p:nvPr/>
        </p:nvPicPr>
        <p:blipFill>
          <a:blip r:embed="rId6"/>
          <a:stretch>
            <a:fillRect/>
          </a:stretch>
        </p:blipFill>
        <p:spPr>
          <a:xfrm>
            <a:off x="10895017" y="1304061"/>
            <a:ext cx="1298561" cy="4249280"/>
          </a:xfrm>
          <a:prstGeom prst="rect">
            <a:avLst/>
          </a:prstGeom>
        </p:spPr>
      </p:pic>
      <p:pic>
        <p:nvPicPr>
          <p:cNvPr id="11" name="Picture 10">
            <a:extLst>
              <a:ext uri="{FF2B5EF4-FFF2-40B4-BE49-F238E27FC236}">
                <a16:creationId xmlns:a16="http://schemas.microsoft.com/office/drawing/2014/main" id="{B33CD7FC-5C43-6FC5-60DB-83567D24BA74}"/>
              </a:ext>
            </a:extLst>
          </p:cNvPr>
          <p:cNvPicPr>
            <a:picLocks noChangeAspect="1"/>
          </p:cNvPicPr>
          <p:nvPr/>
        </p:nvPicPr>
        <p:blipFill>
          <a:blip r:embed="rId7"/>
          <a:srcRect l="16251" t="14321" r="18504" b="64651"/>
          <a:stretch/>
        </p:blipFill>
        <p:spPr>
          <a:xfrm>
            <a:off x="1295400" y="0"/>
            <a:ext cx="4800600" cy="1126266"/>
          </a:xfrm>
          <a:prstGeom prst="rect">
            <a:avLst/>
          </a:prstGeom>
        </p:spPr>
      </p:pic>
      <p:pic>
        <p:nvPicPr>
          <p:cNvPr id="12" name="Picture 11">
            <a:extLst>
              <a:ext uri="{FF2B5EF4-FFF2-40B4-BE49-F238E27FC236}">
                <a16:creationId xmlns:a16="http://schemas.microsoft.com/office/drawing/2014/main" id="{25A0ADF7-94F6-66E1-EFBC-4AE138A76223}"/>
              </a:ext>
            </a:extLst>
          </p:cNvPr>
          <p:cNvPicPr>
            <a:picLocks noChangeAspect="1"/>
          </p:cNvPicPr>
          <p:nvPr/>
        </p:nvPicPr>
        <p:blipFill>
          <a:blip r:embed="rId8"/>
          <a:stretch>
            <a:fillRect/>
          </a:stretch>
        </p:blipFill>
        <p:spPr>
          <a:xfrm>
            <a:off x="6082751" y="7732"/>
            <a:ext cx="4797968" cy="1127858"/>
          </a:xfrm>
          <a:prstGeom prst="rect">
            <a:avLst/>
          </a:prstGeom>
        </p:spPr>
      </p:pic>
      <p:pic>
        <p:nvPicPr>
          <p:cNvPr id="13" name="Picture 12">
            <a:extLst>
              <a:ext uri="{FF2B5EF4-FFF2-40B4-BE49-F238E27FC236}">
                <a16:creationId xmlns:a16="http://schemas.microsoft.com/office/drawing/2014/main" id="{F0224E4C-9AE2-AB43-ACF6-AECDDE88B779}"/>
              </a:ext>
            </a:extLst>
          </p:cNvPr>
          <p:cNvPicPr>
            <a:picLocks noChangeAspect="1"/>
          </p:cNvPicPr>
          <p:nvPr/>
        </p:nvPicPr>
        <p:blipFill>
          <a:blip r:embed="rId8"/>
          <a:stretch>
            <a:fillRect/>
          </a:stretch>
        </p:blipFill>
        <p:spPr>
          <a:xfrm>
            <a:off x="1322441" y="5735061"/>
            <a:ext cx="4797968" cy="1127858"/>
          </a:xfrm>
          <a:prstGeom prst="rect">
            <a:avLst/>
          </a:prstGeom>
        </p:spPr>
      </p:pic>
      <p:pic>
        <p:nvPicPr>
          <p:cNvPr id="14" name="Picture 13">
            <a:extLst>
              <a:ext uri="{FF2B5EF4-FFF2-40B4-BE49-F238E27FC236}">
                <a16:creationId xmlns:a16="http://schemas.microsoft.com/office/drawing/2014/main" id="{CED0598A-5747-6B66-E4C2-2515201D3F7E}"/>
              </a:ext>
            </a:extLst>
          </p:cNvPr>
          <p:cNvPicPr>
            <a:picLocks noChangeAspect="1"/>
          </p:cNvPicPr>
          <p:nvPr/>
        </p:nvPicPr>
        <p:blipFill>
          <a:blip r:embed="rId8"/>
          <a:stretch>
            <a:fillRect/>
          </a:stretch>
        </p:blipFill>
        <p:spPr>
          <a:xfrm>
            <a:off x="6125669" y="5735059"/>
            <a:ext cx="4797968" cy="1127858"/>
          </a:xfrm>
          <a:prstGeom prst="rect">
            <a:avLst/>
          </a:prstGeom>
        </p:spPr>
      </p:pic>
    </p:spTree>
    <p:extLst>
      <p:ext uri="{BB962C8B-B14F-4D97-AF65-F5344CB8AC3E}">
        <p14:creationId xmlns:p14="http://schemas.microsoft.com/office/powerpoint/2010/main" val="3005145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E2BCE-430A-2EA5-F061-8C5F5CA67E1F}"/>
              </a:ext>
            </a:extLst>
          </p:cNvPr>
          <p:cNvSpPr>
            <a:spLocks noGrp="1"/>
          </p:cNvSpPr>
          <p:nvPr>
            <p:ph type="title"/>
          </p:nvPr>
        </p:nvSpPr>
        <p:spPr/>
        <p:txBody>
          <a:bodyPr>
            <a:normAutofit fontScale="90000"/>
          </a:bodyPr>
          <a:lstStyle/>
          <a:p>
            <a:r>
              <a:rPr lang="en-US" dirty="0"/>
              <a:t>How does devotion to the Holy Name of Jesus connect to devotion to the Sacred Heart?</a:t>
            </a:r>
          </a:p>
        </p:txBody>
      </p:sp>
      <p:sp>
        <p:nvSpPr>
          <p:cNvPr id="3" name="Content Placeholder 2">
            <a:extLst>
              <a:ext uri="{FF2B5EF4-FFF2-40B4-BE49-F238E27FC236}">
                <a16:creationId xmlns:a16="http://schemas.microsoft.com/office/drawing/2014/main" id="{FB928970-89AA-D731-E706-5F62A3985DA5}"/>
              </a:ext>
            </a:extLst>
          </p:cNvPr>
          <p:cNvSpPr>
            <a:spLocks noGrp="1"/>
          </p:cNvSpPr>
          <p:nvPr>
            <p:ph idx="1"/>
          </p:nvPr>
        </p:nvSpPr>
        <p:spPr>
          <a:xfrm>
            <a:off x="1358765" y="2440462"/>
            <a:ext cx="5190306" cy="3318936"/>
          </a:xfrm>
        </p:spPr>
        <p:txBody>
          <a:bodyPr>
            <a:normAutofit fontScale="92500" lnSpcReduction="20000"/>
          </a:bodyPr>
          <a:lstStyle/>
          <a:p>
            <a:r>
              <a:rPr lang="en-US" dirty="0"/>
              <a:t>To praise the Holy Name is to honor </a:t>
            </a:r>
          </a:p>
          <a:p>
            <a:pPr marL="0" indent="0">
              <a:buNone/>
            </a:pPr>
            <a:r>
              <a:rPr lang="en-US" dirty="0"/>
              <a:t>the love of the Sacred Heart</a:t>
            </a:r>
          </a:p>
          <a:p>
            <a:pPr>
              <a:buFont typeface="Arial" panose="020B0604020202020204" pitchFamily="34" charset="0"/>
              <a:buChar char="•"/>
            </a:pPr>
            <a:r>
              <a:rPr lang="en-US" dirty="0"/>
              <a:t>Holy Name of Jesus means “God saves”</a:t>
            </a:r>
          </a:p>
          <a:p>
            <a:pPr lvl="1">
              <a:buFont typeface="Arial" panose="020B0604020202020204" pitchFamily="34" charset="0"/>
              <a:buChar char="•"/>
            </a:pPr>
            <a:r>
              <a:rPr lang="en-US" dirty="0"/>
              <a:t>God’s love saves us</a:t>
            </a:r>
          </a:p>
          <a:p>
            <a:r>
              <a:rPr lang="en-US" dirty="0"/>
              <a:t>Parallels between litanies used to praise </a:t>
            </a:r>
          </a:p>
          <a:p>
            <a:pPr marL="0" indent="0">
              <a:buNone/>
            </a:pPr>
            <a:r>
              <a:rPr lang="en-US" dirty="0"/>
              <a:t>the Holy Name and the Sacred Heart: adore</a:t>
            </a:r>
          </a:p>
          <a:p>
            <a:pPr marL="0" indent="0">
              <a:buNone/>
            </a:pPr>
            <a:r>
              <a:rPr lang="en-US" dirty="0"/>
              <a:t>Jesus as King, Source of peace; keep Him as the center of our hearts (enthrone Him)</a:t>
            </a:r>
          </a:p>
          <a:p>
            <a:pPr lvl="1">
              <a:buFont typeface="Arial" panose="020B0604020202020204" pitchFamily="34" charset="0"/>
              <a:buChar char="•"/>
            </a:pPr>
            <a:endParaRPr lang="en-US" dirty="0"/>
          </a:p>
        </p:txBody>
      </p:sp>
      <p:pic>
        <p:nvPicPr>
          <p:cNvPr id="4" name="Picture 3">
            <a:extLst>
              <a:ext uri="{FF2B5EF4-FFF2-40B4-BE49-F238E27FC236}">
                <a16:creationId xmlns:a16="http://schemas.microsoft.com/office/drawing/2014/main" id="{F3F261CB-F935-6543-CD5C-1DF958F8D6BB}"/>
              </a:ext>
            </a:extLst>
          </p:cNvPr>
          <p:cNvPicPr>
            <a:picLocks noChangeAspect="1"/>
          </p:cNvPicPr>
          <p:nvPr/>
        </p:nvPicPr>
        <p:blipFill>
          <a:blip r:embed="rId2">
            <a:duotone>
              <a:schemeClr val="accent4">
                <a:shade val="45000"/>
                <a:satMod val="135000"/>
              </a:schemeClr>
              <a:prstClr val="white"/>
            </a:duotone>
          </a:blip>
          <a:stretch>
            <a:fillRect/>
          </a:stretch>
        </p:blipFill>
        <p:spPr>
          <a:xfrm>
            <a:off x="0" y="0"/>
            <a:ext cx="1322947" cy="1304657"/>
          </a:xfrm>
          <a:prstGeom prst="rect">
            <a:avLst/>
          </a:prstGeom>
        </p:spPr>
      </p:pic>
      <p:pic>
        <p:nvPicPr>
          <p:cNvPr id="5" name="Picture 4">
            <a:extLst>
              <a:ext uri="{FF2B5EF4-FFF2-40B4-BE49-F238E27FC236}">
                <a16:creationId xmlns:a16="http://schemas.microsoft.com/office/drawing/2014/main" id="{3B457BD1-823F-22A6-25BF-9AA0C9FAA216}"/>
              </a:ext>
            </a:extLst>
          </p:cNvPr>
          <p:cNvPicPr>
            <a:picLocks noChangeAspect="1"/>
          </p:cNvPicPr>
          <p:nvPr/>
        </p:nvPicPr>
        <p:blipFill>
          <a:blip r:embed="rId3"/>
          <a:stretch>
            <a:fillRect/>
          </a:stretch>
        </p:blipFill>
        <p:spPr>
          <a:xfrm>
            <a:off x="10869053" y="5553343"/>
            <a:ext cx="1322947" cy="1304657"/>
          </a:xfrm>
          <a:prstGeom prst="rect">
            <a:avLst/>
          </a:prstGeom>
        </p:spPr>
      </p:pic>
      <p:pic>
        <p:nvPicPr>
          <p:cNvPr id="6" name="Picture 5">
            <a:extLst>
              <a:ext uri="{FF2B5EF4-FFF2-40B4-BE49-F238E27FC236}">
                <a16:creationId xmlns:a16="http://schemas.microsoft.com/office/drawing/2014/main" id="{EDE7BC8C-B4CE-40DF-DE1C-2664DE00ED93}"/>
              </a:ext>
            </a:extLst>
          </p:cNvPr>
          <p:cNvPicPr>
            <a:picLocks noChangeAspect="1"/>
          </p:cNvPicPr>
          <p:nvPr/>
        </p:nvPicPr>
        <p:blipFill>
          <a:blip r:embed="rId4">
            <a:duotone>
              <a:schemeClr val="accent4">
                <a:shade val="45000"/>
                <a:satMod val="135000"/>
              </a:schemeClr>
              <a:prstClr val="white"/>
            </a:duotone>
          </a:blip>
          <a:srcRect l="16925" t="23768" r="13427" b="23023"/>
          <a:stretch/>
        </p:blipFill>
        <p:spPr>
          <a:xfrm>
            <a:off x="0" y="5553343"/>
            <a:ext cx="1331223" cy="1303868"/>
          </a:xfrm>
          <a:prstGeom prst="rect">
            <a:avLst/>
          </a:prstGeom>
        </p:spPr>
      </p:pic>
      <p:pic>
        <p:nvPicPr>
          <p:cNvPr id="7" name="Picture 6">
            <a:extLst>
              <a:ext uri="{FF2B5EF4-FFF2-40B4-BE49-F238E27FC236}">
                <a16:creationId xmlns:a16="http://schemas.microsoft.com/office/drawing/2014/main" id="{FD15BCA6-F7C2-8D99-45FC-D46D0C6A7FD3}"/>
              </a:ext>
            </a:extLst>
          </p:cNvPr>
          <p:cNvPicPr>
            <a:picLocks noChangeAspect="1"/>
          </p:cNvPicPr>
          <p:nvPr/>
        </p:nvPicPr>
        <p:blipFill>
          <a:blip r:embed="rId5"/>
          <a:stretch>
            <a:fillRect/>
          </a:stretch>
        </p:blipFill>
        <p:spPr>
          <a:xfrm>
            <a:off x="10862957" y="-2368"/>
            <a:ext cx="1329043" cy="1304657"/>
          </a:xfrm>
          <a:prstGeom prst="rect">
            <a:avLst/>
          </a:prstGeom>
        </p:spPr>
      </p:pic>
      <p:pic>
        <p:nvPicPr>
          <p:cNvPr id="10" name="Picture 9">
            <a:extLst>
              <a:ext uri="{FF2B5EF4-FFF2-40B4-BE49-F238E27FC236}">
                <a16:creationId xmlns:a16="http://schemas.microsoft.com/office/drawing/2014/main" id="{29587AC9-7DCA-5233-7201-52169A80BCE5}"/>
              </a:ext>
            </a:extLst>
          </p:cNvPr>
          <p:cNvPicPr>
            <a:picLocks noChangeAspect="1"/>
          </p:cNvPicPr>
          <p:nvPr/>
        </p:nvPicPr>
        <p:blipFill>
          <a:blip r:embed="rId6"/>
          <a:stretch>
            <a:fillRect/>
          </a:stretch>
        </p:blipFill>
        <p:spPr>
          <a:xfrm>
            <a:off x="-2" y="1286932"/>
            <a:ext cx="1295403" cy="4266412"/>
          </a:xfrm>
          <a:prstGeom prst="rect">
            <a:avLst/>
          </a:prstGeom>
        </p:spPr>
      </p:pic>
      <p:pic>
        <p:nvPicPr>
          <p:cNvPr id="11" name="Picture 10">
            <a:extLst>
              <a:ext uri="{FF2B5EF4-FFF2-40B4-BE49-F238E27FC236}">
                <a16:creationId xmlns:a16="http://schemas.microsoft.com/office/drawing/2014/main" id="{CF525518-1FF0-8474-9702-5051488918E8}"/>
              </a:ext>
            </a:extLst>
          </p:cNvPr>
          <p:cNvPicPr>
            <a:picLocks noChangeAspect="1"/>
          </p:cNvPicPr>
          <p:nvPr/>
        </p:nvPicPr>
        <p:blipFill>
          <a:blip r:embed="rId6"/>
          <a:stretch>
            <a:fillRect/>
          </a:stretch>
        </p:blipFill>
        <p:spPr>
          <a:xfrm>
            <a:off x="10896595" y="1286931"/>
            <a:ext cx="1295403" cy="4266412"/>
          </a:xfrm>
          <a:prstGeom prst="rect">
            <a:avLst/>
          </a:prstGeom>
        </p:spPr>
      </p:pic>
      <p:pic>
        <p:nvPicPr>
          <p:cNvPr id="12" name="Picture 11">
            <a:extLst>
              <a:ext uri="{FF2B5EF4-FFF2-40B4-BE49-F238E27FC236}">
                <a16:creationId xmlns:a16="http://schemas.microsoft.com/office/drawing/2014/main" id="{78EA76B1-9BF3-E17A-C248-A8F99A19955D}"/>
              </a:ext>
            </a:extLst>
          </p:cNvPr>
          <p:cNvPicPr>
            <a:picLocks noChangeAspect="1"/>
          </p:cNvPicPr>
          <p:nvPr/>
        </p:nvPicPr>
        <p:blipFill>
          <a:blip r:embed="rId7"/>
          <a:stretch>
            <a:fillRect/>
          </a:stretch>
        </p:blipFill>
        <p:spPr>
          <a:xfrm>
            <a:off x="6584893" y="2445488"/>
            <a:ext cx="4275880" cy="3891517"/>
          </a:xfrm>
          <a:prstGeom prst="rect">
            <a:avLst/>
          </a:prstGeom>
        </p:spPr>
      </p:pic>
      <p:pic>
        <p:nvPicPr>
          <p:cNvPr id="14" name="Picture 13">
            <a:extLst>
              <a:ext uri="{FF2B5EF4-FFF2-40B4-BE49-F238E27FC236}">
                <a16:creationId xmlns:a16="http://schemas.microsoft.com/office/drawing/2014/main" id="{1C74E818-487E-78B8-6539-5A08F4759900}"/>
              </a:ext>
            </a:extLst>
          </p:cNvPr>
          <p:cNvPicPr>
            <a:picLocks noChangeAspect="1"/>
          </p:cNvPicPr>
          <p:nvPr/>
        </p:nvPicPr>
        <p:blipFill>
          <a:blip r:embed="rId8"/>
          <a:srcRect t="44586" b="37299"/>
          <a:stretch/>
        </p:blipFill>
        <p:spPr>
          <a:xfrm>
            <a:off x="1322946" y="0"/>
            <a:ext cx="4773053" cy="982131"/>
          </a:xfrm>
          <a:prstGeom prst="rect">
            <a:avLst/>
          </a:prstGeom>
        </p:spPr>
      </p:pic>
      <p:pic>
        <p:nvPicPr>
          <p:cNvPr id="15" name="Picture 14">
            <a:extLst>
              <a:ext uri="{FF2B5EF4-FFF2-40B4-BE49-F238E27FC236}">
                <a16:creationId xmlns:a16="http://schemas.microsoft.com/office/drawing/2014/main" id="{0F8D6113-36CA-3588-CAC4-92122712DDE4}"/>
              </a:ext>
            </a:extLst>
          </p:cNvPr>
          <p:cNvPicPr>
            <a:picLocks noChangeAspect="1"/>
          </p:cNvPicPr>
          <p:nvPr/>
        </p:nvPicPr>
        <p:blipFill>
          <a:blip r:embed="rId9"/>
          <a:stretch>
            <a:fillRect/>
          </a:stretch>
        </p:blipFill>
        <p:spPr>
          <a:xfrm flipH="1">
            <a:off x="6087191" y="491"/>
            <a:ext cx="4773582" cy="981541"/>
          </a:xfrm>
          <a:prstGeom prst="rect">
            <a:avLst/>
          </a:prstGeom>
        </p:spPr>
      </p:pic>
      <p:pic>
        <p:nvPicPr>
          <p:cNvPr id="16" name="Picture 15">
            <a:extLst>
              <a:ext uri="{FF2B5EF4-FFF2-40B4-BE49-F238E27FC236}">
                <a16:creationId xmlns:a16="http://schemas.microsoft.com/office/drawing/2014/main" id="{C6010B3C-7695-5B86-67D0-CF0CFE6FF58F}"/>
              </a:ext>
            </a:extLst>
          </p:cNvPr>
          <p:cNvPicPr>
            <a:picLocks noChangeAspect="1"/>
          </p:cNvPicPr>
          <p:nvPr/>
        </p:nvPicPr>
        <p:blipFill>
          <a:blip r:embed="rId9"/>
          <a:stretch>
            <a:fillRect/>
          </a:stretch>
        </p:blipFill>
        <p:spPr>
          <a:xfrm>
            <a:off x="1339503" y="5875670"/>
            <a:ext cx="4773582" cy="981541"/>
          </a:xfrm>
          <a:prstGeom prst="rect">
            <a:avLst/>
          </a:prstGeom>
        </p:spPr>
      </p:pic>
      <p:pic>
        <p:nvPicPr>
          <p:cNvPr id="17" name="Picture 16">
            <a:extLst>
              <a:ext uri="{FF2B5EF4-FFF2-40B4-BE49-F238E27FC236}">
                <a16:creationId xmlns:a16="http://schemas.microsoft.com/office/drawing/2014/main" id="{BC419F7B-68F1-AB24-8EDD-DC9FAD47295D}"/>
              </a:ext>
            </a:extLst>
          </p:cNvPr>
          <p:cNvPicPr>
            <a:picLocks noChangeAspect="1"/>
          </p:cNvPicPr>
          <p:nvPr/>
        </p:nvPicPr>
        <p:blipFill>
          <a:blip r:embed="rId9"/>
          <a:stretch>
            <a:fillRect/>
          </a:stretch>
        </p:blipFill>
        <p:spPr>
          <a:xfrm>
            <a:off x="6123013" y="5875669"/>
            <a:ext cx="4773582" cy="981541"/>
          </a:xfrm>
          <a:prstGeom prst="rect">
            <a:avLst/>
          </a:prstGeom>
        </p:spPr>
      </p:pic>
    </p:spTree>
    <p:extLst>
      <p:ext uri="{BB962C8B-B14F-4D97-AF65-F5344CB8AC3E}">
        <p14:creationId xmlns:p14="http://schemas.microsoft.com/office/powerpoint/2010/main" val="1976051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29D9106-345A-29BE-0ADF-A3271FD50A5F}"/>
              </a:ext>
            </a:extLst>
          </p:cNvPr>
          <p:cNvPicPr>
            <a:picLocks noChangeAspect="1"/>
          </p:cNvPicPr>
          <p:nvPr/>
        </p:nvPicPr>
        <p:blipFill>
          <a:blip r:embed="rId3"/>
          <a:stretch>
            <a:fillRect/>
          </a:stretch>
        </p:blipFill>
        <p:spPr>
          <a:xfrm>
            <a:off x="10961046" y="1517269"/>
            <a:ext cx="1249788" cy="4054191"/>
          </a:xfrm>
          <a:prstGeom prst="rect">
            <a:avLst/>
          </a:prstGeom>
        </p:spPr>
      </p:pic>
      <p:sp>
        <p:nvSpPr>
          <p:cNvPr id="2" name="Title 1">
            <a:extLst>
              <a:ext uri="{FF2B5EF4-FFF2-40B4-BE49-F238E27FC236}">
                <a16:creationId xmlns:a16="http://schemas.microsoft.com/office/drawing/2014/main" id="{BE53B920-A25D-33E9-F6E0-6D8831B146C3}"/>
              </a:ext>
            </a:extLst>
          </p:cNvPr>
          <p:cNvSpPr>
            <a:spLocks noGrp="1"/>
          </p:cNvSpPr>
          <p:nvPr>
            <p:ph type="title"/>
          </p:nvPr>
        </p:nvSpPr>
        <p:spPr/>
        <p:txBody>
          <a:bodyPr>
            <a:normAutofit/>
          </a:bodyPr>
          <a:lstStyle/>
          <a:p>
            <a:r>
              <a:rPr lang="en-US" sz="3600" dirty="0"/>
              <a:t>How did St. Francis de Sales encourage devotion to the Holy Name of Jesus? The Holy Name of Mary? </a:t>
            </a:r>
          </a:p>
        </p:txBody>
      </p:sp>
      <p:sp>
        <p:nvSpPr>
          <p:cNvPr id="3" name="Content Placeholder 2">
            <a:extLst>
              <a:ext uri="{FF2B5EF4-FFF2-40B4-BE49-F238E27FC236}">
                <a16:creationId xmlns:a16="http://schemas.microsoft.com/office/drawing/2014/main" id="{72F1D099-1424-B083-7C8A-8FAEEDAB582E}"/>
              </a:ext>
            </a:extLst>
          </p:cNvPr>
          <p:cNvSpPr>
            <a:spLocks noGrp="1"/>
          </p:cNvSpPr>
          <p:nvPr>
            <p:ph idx="1"/>
          </p:nvPr>
        </p:nvSpPr>
        <p:spPr/>
        <p:txBody>
          <a:bodyPr>
            <a:normAutofit lnSpcReduction="10000"/>
          </a:bodyPr>
          <a:lstStyle/>
          <a:p>
            <a:r>
              <a:rPr lang="en-US" dirty="0"/>
              <a:t>Visitation sister profession crosses: have letters </a:t>
            </a:r>
          </a:p>
          <a:p>
            <a:pPr marL="0" indent="0">
              <a:buNone/>
            </a:pPr>
            <a:r>
              <a:rPr lang="en-US" dirty="0"/>
              <a:t>“IHS” and “MA”</a:t>
            </a:r>
          </a:p>
          <a:p>
            <a:pPr>
              <a:buFont typeface="Arial" panose="020B0604020202020204" pitchFamily="34" charset="0"/>
              <a:buChar char="•"/>
            </a:pPr>
            <a:r>
              <a:rPr lang="en-US" dirty="0"/>
              <a:t>IHS: First three letters of Jesus’ Name in Greek</a:t>
            </a:r>
          </a:p>
          <a:p>
            <a:pPr>
              <a:buFont typeface="Arial" panose="020B0604020202020204" pitchFamily="34" charset="0"/>
              <a:buChar char="•"/>
            </a:pPr>
            <a:r>
              <a:rPr lang="en-US" dirty="0"/>
              <a:t>MA: abbreviation for “Maria,” and acronym </a:t>
            </a:r>
          </a:p>
          <a:p>
            <a:pPr marL="0" indent="0">
              <a:buNone/>
            </a:pPr>
            <a:r>
              <a:rPr lang="en-US" dirty="0"/>
              <a:t>for “Mons Amoris,” “Mount of Love” (Calvary)</a:t>
            </a:r>
          </a:p>
          <a:p>
            <a:pPr>
              <a:buFont typeface="Arial" panose="020B0604020202020204" pitchFamily="34" charset="0"/>
              <a:buChar char="•"/>
            </a:pPr>
            <a:r>
              <a:rPr lang="en-US" dirty="0"/>
              <a:t>Invoking the Names of Jesus and Mary an </a:t>
            </a:r>
          </a:p>
          <a:p>
            <a:pPr marL="0" indent="0">
              <a:buNone/>
            </a:pPr>
            <a:r>
              <a:rPr lang="en-US" dirty="0"/>
              <a:t>expression of faith, hope, and love</a:t>
            </a:r>
          </a:p>
        </p:txBody>
      </p:sp>
      <p:pic>
        <p:nvPicPr>
          <p:cNvPr id="5" name="Picture 4">
            <a:extLst>
              <a:ext uri="{FF2B5EF4-FFF2-40B4-BE49-F238E27FC236}">
                <a16:creationId xmlns:a16="http://schemas.microsoft.com/office/drawing/2014/main" id="{BD110C66-F28E-82BC-4F9E-E32DD0CC5FAE}"/>
              </a:ext>
            </a:extLst>
          </p:cNvPr>
          <p:cNvPicPr>
            <a:picLocks noChangeAspect="1"/>
          </p:cNvPicPr>
          <p:nvPr/>
        </p:nvPicPr>
        <p:blipFill>
          <a:blip r:embed="rId4">
            <a:duotone>
              <a:schemeClr val="accent3">
                <a:shade val="45000"/>
                <a:satMod val="135000"/>
              </a:schemeClr>
              <a:prstClr val="white"/>
            </a:duotone>
          </a:blip>
          <a:stretch>
            <a:fillRect/>
          </a:stretch>
        </p:blipFill>
        <p:spPr>
          <a:xfrm>
            <a:off x="0" y="0"/>
            <a:ext cx="1248136" cy="1520456"/>
          </a:xfrm>
          <a:prstGeom prst="rect">
            <a:avLst/>
          </a:prstGeom>
        </p:spPr>
      </p:pic>
      <p:pic>
        <p:nvPicPr>
          <p:cNvPr id="6" name="Picture 5">
            <a:extLst>
              <a:ext uri="{FF2B5EF4-FFF2-40B4-BE49-F238E27FC236}">
                <a16:creationId xmlns:a16="http://schemas.microsoft.com/office/drawing/2014/main" id="{2BC9996C-8574-0CAB-7915-9176B3AB803A}"/>
              </a:ext>
            </a:extLst>
          </p:cNvPr>
          <p:cNvPicPr>
            <a:picLocks noChangeAspect="1"/>
          </p:cNvPicPr>
          <p:nvPr/>
        </p:nvPicPr>
        <p:blipFill>
          <a:blip r:embed="rId5"/>
          <a:srcRect l="30043" t="17084" r="24355" b="33995"/>
          <a:stretch/>
        </p:blipFill>
        <p:spPr>
          <a:xfrm>
            <a:off x="7336230" y="2556931"/>
            <a:ext cx="3556591" cy="1822539"/>
          </a:xfrm>
          <a:prstGeom prst="rect">
            <a:avLst/>
          </a:prstGeom>
        </p:spPr>
      </p:pic>
      <p:pic>
        <p:nvPicPr>
          <p:cNvPr id="8" name="Picture 7">
            <a:extLst>
              <a:ext uri="{FF2B5EF4-FFF2-40B4-BE49-F238E27FC236}">
                <a16:creationId xmlns:a16="http://schemas.microsoft.com/office/drawing/2014/main" id="{B51DA43D-9200-D731-2720-1534A79643F2}"/>
              </a:ext>
            </a:extLst>
          </p:cNvPr>
          <p:cNvPicPr>
            <a:picLocks noChangeAspect="1"/>
          </p:cNvPicPr>
          <p:nvPr/>
        </p:nvPicPr>
        <p:blipFill>
          <a:blip r:embed="rId6"/>
          <a:srcRect l="12483" t="9096" r="10714" b="9509"/>
          <a:stretch/>
        </p:blipFill>
        <p:spPr>
          <a:xfrm>
            <a:off x="9180979" y="4160930"/>
            <a:ext cx="1711842" cy="2093285"/>
          </a:xfrm>
          <a:prstGeom prst="rect">
            <a:avLst/>
          </a:prstGeom>
        </p:spPr>
      </p:pic>
      <p:pic>
        <p:nvPicPr>
          <p:cNvPr id="9" name="Picture 8">
            <a:extLst>
              <a:ext uri="{FF2B5EF4-FFF2-40B4-BE49-F238E27FC236}">
                <a16:creationId xmlns:a16="http://schemas.microsoft.com/office/drawing/2014/main" id="{A37A1F39-754A-950A-9E29-81F2FDBA32DF}"/>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rcRect l="14062" t="21814" r="16767"/>
          <a:stretch/>
        </p:blipFill>
        <p:spPr>
          <a:xfrm>
            <a:off x="7332454" y="4160930"/>
            <a:ext cx="1844749" cy="2093286"/>
          </a:xfrm>
          <a:prstGeom prst="rect">
            <a:avLst/>
          </a:prstGeom>
        </p:spPr>
      </p:pic>
      <p:pic>
        <p:nvPicPr>
          <p:cNvPr id="10" name="Picture 9">
            <a:extLst>
              <a:ext uri="{FF2B5EF4-FFF2-40B4-BE49-F238E27FC236}">
                <a16:creationId xmlns:a16="http://schemas.microsoft.com/office/drawing/2014/main" id="{C9691E40-5102-4500-39AF-9267A969CB0D}"/>
              </a:ext>
            </a:extLst>
          </p:cNvPr>
          <p:cNvPicPr>
            <a:picLocks noChangeAspect="1"/>
          </p:cNvPicPr>
          <p:nvPr/>
        </p:nvPicPr>
        <p:blipFill rotWithShape="1">
          <a:blip r:embed="rId9"/>
          <a:srcRect l="21731" r="33239"/>
          <a:stretch/>
        </p:blipFill>
        <p:spPr>
          <a:xfrm>
            <a:off x="1" y="1520456"/>
            <a:ext cx="1248136" cy="4051004"/>
          </a:xfrm>
          <a:prstGeom prst="rect">
            <a:avLst/>
          </a:prstGeom>
        </p:spPr>
      </p:pic>
      <p:pic>
        <p:nvPicPr>
          <p:cNvPr id="11" name="Picture 10">
            <a:extLst>
              <a:ext uri="{FF2B5EF4-FFF2-40B4-BE49-F238E27FC236}">
                <a16:creationId xmlns:a16="http://schemas.microsoft.com/office/drawing/2014/main" id="{B1607D36-9FC4-5AAA-C8A1-A22B9D4C5352}"/>
              </a:ext>
            </a:extLst>
          </p:cNvPr>
          <p:cNvPicPr>
            <a:picLocks noChangeAspect="1"/>
          </p:cNvPicPr>
          <p:nvPr/>
        </p:nvPicPr>
        <p:blipFill>
          <a:blip r:embed="rId10"/>
          <a:stretch>
            <a:fillRect/>
          </a:stretch>
        </p:blipFill>
        <p:spPr>
          <a:xfrm>
            <a:off x="0" y="5337544"/>
            <a:ext cx="1249788" cy="1518036"/>
          </a:xfrm>
          <a:prstGeom prst="rect">
            <a:avLst/>
          </a:prstGeom>
        </p:spPr>
      </p:pic>
      <p:pic>
        <p:nvPicPr>
          <p:cNvPr id="12" name="Picture 11">
            <a:extLst>
              <a:ext uri="{FF2B5EF4-FFF2-40B4-BE49-F238E27FC236}">
                <a16:creationId xmlns:a16="http://schemas.microsoft.com/office/drawing/2014/main" id="{B34C438E-3E5A-8735-8D87-2A473F48FCDF}"/>
              </a:ext>
            </a:extLst>
          </p:cNvPr>
          <p:cNvPicPr>
            <a:picLocks noChangeAspect="1"/>
          </p:cNvPicPr>
          <p:nvPr/>
        </p:nvPicPr>
        <p:blipFill>
          <a:blip r:embed="rId10"/>
          <a:stretch>
            <a:fillRect/>
          </a:stretch>
        </p:blipFill>
        <p:spPr>
          <a:xfrm>
            <a:off x="10943863" y="0"/>
            <a:ext cx="1249788" cy="1518036"/>
          </a:xfrm>
          <a:prstGeom prst="rect">
            <a:avLst/>
          </a:prstGeom>
        </p:spPr>
      </p:pic>
      <p:pic>
        <p:nvPicPr>
          <p:cNvPr id="13" name="Picture 12">
            <a:extLst>
              <a:ext uri="{FF2B5EF4-FFF2-40B4-BE49-F238E27FC236}">
                <a16:creationId xmlns:a16="http://schemas.microsoft.com/office/drawing/2014/main" id="{FF270FBB-BD7D-0EB0-6D8C-806299C317DB}"/>
              </a:ext>
            </a:extLst>
          </p:cNvPr>
          <p:cNvPicPr>
            <a:picLocks noChangeAspect="1"/>
          </p:cNvPicPr>
          <p:nvPr/>
        </p:nvPicPr>
        <p:blipFill>
          <a:blip r:embed="rId10"/>
          <a:stretch>
            <a:fillRect/>
          </a:stretch>
        </p:blipFill>
        <p:spPr>
          <a:xfrm>
            <a:off x="10942210" y="5333759"/>
            <a:ext cx="1249788" cy="1518036"/>
          </a:xfrm>
          <a:prstGeom prst="rect">
            <a:avLst/>
          </a:prstGeom>
        </p:spPr>
      </p:pic>
      <p:pic>
        <p:nvPicPr>
          <p:cNvPr id="15" name="Picture 14">
            <a:extLst>
              <a:ext uri="{FF2B5EF4-FFF2-40B4-BE49-F238E27FC236}">
                <a16:creationId xmlns:a16="http://schemas.microsoft.com/office/drawing/2014/main" id="{0A0D9008-E593-AA11-9073-19BCE3C0A95D}"/>
              </a:ext>
            </a:extLst>
          </p:cNvPr>
          <p:cNvPicPr>
            <a:picLocks noChangeAspect="1"/>
          </p:cNvPicPr>
          <p:nvPr/>
        </p:nvPicPr>
        <p:blipFill>
          <a:blip r:embed="rId11">
            <a:duotone>
              <a:schemeClr val="accent3">
                <a:shade val="45000"/>
                <a:satMod val="135000"/>
              </a:schemeClr>
              <a:prstClr val="white"/>
            </a:duotone>
          </a:blip>
          <a:srcRect t="50000" b="34909"/>
          <a:stretch/>
        </p:blipFill>
        <p:spPr>
          <a:xfrm>
            <a:off x="1248136" y="0"/>
            <a:ext cx="4847864" cy="603784"/>
          </a:xfrm>
          <a:prstGeom prst="rect">
            <a:avLst/>
          </a:prstGeom>
        </p:spPr>
      </p:pic>
      <p:pic>
        <p:nvPicPr>
          <p:cNvPr id="16" name="Picture 15">
            <a:extLst>
              <a:ext uri="{FF2B5EF4-FFF2-40B4-BE49-F238E27FC236}">
                <a16:creationId xmlns:a16="http://schemas.microsoft.com/office/drawing/2014/main" id="{224E84F6-712F-4A58-693B-658D58A98096}"/>
              </a:ext>
            </a:extLst>
          </p:cNvPr>
          <p:cNvPicPr>
            <a:picLocks noChangeAspect="1"/>
          </p:cNvPicPr>
          <p:nvPr/>
        </p:nvPicPr>
        <p:blipFill>
          <a:blip r:embed="rId12"/>
          <a:stretch>
            <a:fillRect/>
          </a:stretch>
        </p:blipFill>
        <p:spPr>
          <a:xfrm>
            <a:off x="6095999" y="-1"/>
            <a:ext cx="4846740" cy="603556"/>
          </a:xfrm>
          <a:prstGeom prst="rect">
            <a:avLst/>
          </a:prstGeom>
        </p:spPr>
      </p:pic>
      <p:pic>
        <p:nvPicPr>
          <p:cNvPr id="17" name="Picture 16">
            <a:extLst>
              <a:ext uri="{FF2B5EF4-FFF2-40B4-BE49-F238E27FC236}">
                <a16:creationId xmlns:a16="http://schemas.microsoft.com/office/drawing/2014/main" id="{71FD3827-2419-6C1D-3ECA-E063D67F84B6}"/>
              </a:ext>
            </a:extLst>
          </p:cNvPr>
          <p:cNvPicPr>
            <a:picLocks noChangeAspect="1"/>
          </p:cNvPicPr>
          <p:nvPr/>
        </p:nvPicPr>
        <p:blipFill>
          <a:blip r:embed="rId12"/>
          <a:stretch>
            <a:fillRect/>
          </a:stretch>
        </p:blipFill>
        <p:spPr>
          <a:xfrm>
            <a:off x="1248136" y="6254672"/>
            <a:ext cx="4846740" cy="603556"/>
          </a:xfrm>
          <a:prstGeom prst="rect">
            <a:avLst/>
          </a:prstGeom>
        </p:spPr>
      </p:pic>
      <p:pic>
        <p:nvPicPr>
          <p:cNvPr id="18" name="Picture 17">
            <a:extLst>
              <a:ext uri="{FF2B5EF4-FFF2-40B4-BE49-F238E27FC236}">
                <a16:creationId xmlns:a16="http://schemas.microsoft.com/office/drawing/2014/main" id="{7F7F6701-2756-1536-8796-02F74E0F3AFF}"/>
              </a:ext>
            </a:extLst>
          </p:cNvPr>
          <p:cNvPicPr>
            <a:picLocks noChangeAspect="1"/>
          </p:cNvPicPr>
          <p:nvPr/>
        </p:nvPicPr>
        <p:blipFill>
          <a:blip r:embed="rId12"/>
          <a:stretch>
            <a:fillRect/>
          </a:stretch>
        </p:blipFill>
        <p:spPr>
          <a:xfrm>
            <a:off x="6094876" y="6254444"/>
            <a:ext cx="4846740" cy="603556"/>
          </a:xfrm>
          <a:prstGeom prst="rect">
            <a:avLst/>
          </a:prstGeom>
        </p:spPr>
      </p:pic>
    </p:spTree>
    <p:extLst>
      <p:ext uri="{BB962C8B-B14F-4D97-AF65-F5344CB8AC3E}">
        <p14:creationId xmlns:p14="http://schemas.microsoft.com/office/powerpoint/2010/main" val="2406151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285EA-E6B4-0E96-80B4-CCD722B34EF0}"/>
              </a:ext>
            </a:extLst>
          </p:cNvPr>
          <p:cNvSpPr>
            <a:spLocks noGrp="1"/>
          </p:cNvSpPr>
          <p:nvPr>
            <p:ph type="title"/>
          </p:nvPr>
        </p:nvSpPr>
        <p:spPr/>
        <p:txBody>
          <a:bodyPr>
            <a:normAutofit fontScale="90000"/>
          </a:bodyPr>
          <a:lstStyle/>
          <a:p>
            <a:r>
              <a:rPr lang="en-US" dirty="0"/>
              <a:t>How did St. Francis de Sales encourage devotion to the Sacred Heart?</a:t>
            </a:r>
          </a:p>
        </p:txBody>
      </p:sp>
      <p:sp>
        <p:nvSpPr>
          <p:cNvPr id="3" name="Content Placeholder 2">
            <a:extLst>
              <a:ext uri="{FF2B5EF4-FFF2-40B4-BE49-F238E27FC236}">
                <a16:creationId xmlns:a16="http://schemas.microsoft.com/office/drawing/2014/main" id="{916162BF-62DA-C674-17ED-D79DF5A4A0BF}"/>
              </a:ext>
            </a:extLst>
          </p:cNvPr>
          <p:cNvSpPr>
            <a:spLocks noGrp="1"/>
          </p:cNvSpPr>
          <p:nvPr>
            <p:ph idx="1"/>
          </p:nvPr>
        </p:nvSpPr>
        <p:spPr>
          <a:xfrm>
            <a:off x="1807535" y="2556932"/>
            <a:ext cx="5837274" cy="3318936"/>
          </a:xfrm>
        </p:spPr>
        <p:txBody>
          <a:bodyPr>
            <a:normAutofit fontScale="92500" lnSpcReduction="20000"/>
          </a:bodyPr>
          <a:lstStyle/>
          <a:p>
            <a:r>
              <a:rPr lang="en-US" dirty="0"/>
              <a:t>Visitation symbol: Sacred Heart pierced with lance, riddled with arrows</a:t>
            </a:r>
          </a:p>
          <a:p>
            <a:pPr lvl="1"/>
            <a:r>
              <a:rPr lang="en-US" dirty="0"/>
              <a:t>Inspired by St. Sebastian</a:t>
            </a:r>
          </a:p>
          <a:p>
            <a:pPr lvl="2"/>
            <a:r>
              <a:rPr lang="en-US" dirty="0"/>
              <a:t>Being wounded by Jesus’ love; consoling His Heart by loving It with the faithfulness of Our Lady</a:t>
            </a:r>
          </a:p>
          <a:p>
            <a:pPr lvl="2"/>
            <a:r>
              <a:rPr lang="en-US" dirty="0"/>
              <a:t>Visiting each other like Our Lady visited St. Elizabeth, tending to her needs</a:t>
            </a:r>
          </a:p>
          <a:p>
            <a:pPr lvl="3"/>
            <a:r>
              <a:rPr lang="en-US" dirty="0"/>
              <a:t>Tend to the wounds of Jesus with love</a:t>
            </a:r>
          </a:p>
          <a:p>
            <a:r>
              <a:rPr lang="en-US" dirty="0"/>
              <a:t>“The measure of loving God is to love without measure”</a:t>
            </a:r>
          </a:p>
          <a:p>
            <a:endParaRPr lang="en-US" dirty="0"/>
          </a:p>
        </p:txBody>
      </p:sp>
      <p:pic>
        <p:nvPicPr>
          <p:cNvPr id="4" name="Picture 3">
            <a:extLst>
              <a:ext uri="{FF2B5EF4-FFF2-40B4-BE49-F238E27FC236}">
                <a16:creationId xmlns:a16="http://schemas.microsoft.com/office/drawing/2014/main" id="{A2764829-DB23-B465-903B-164A81D2E539}"/>
              </a:ext>
            </a:extLst>
          </p:cNvPr>
          <p:cNvPicPr>
            <a:picLocks noChangeAspect="1"/>
          </p:cNvPicPr>
          <p:nvPr/>
        </p:nvPicPr>
        <p:blipFill>
          <a:blip r:embed="rId2"/>
          <a:srcRect l="3035" r="5910"/>
          <a:stretch/>
        </p:blipFill>
        <p:spPr>
          <a:xfrm>
            <a:off x="7474688" y="2431758"/>
            <a:ext cx="2909777" cy="3318936"/>
          </a:xfrm>
          <a:prstGeom prst="rect">
            <a:avLst/>
          </a:prstGeom>
        </p:spPr>
      </p:pic>
      <p:pic>
        <p:nvPicPr>
          <p:cNvPr id="1026" name="Picture 2" descr="Image result for jesus holy name ">
            <a:extLst>
              <a:ext uri="{FF2B5EF4-FFF2-40B4-BE49-F238E27FC236}">
                <a16:creationId xmlns:a16="http://schemas.microsoft.com/office/drawing/2014/main" id="{C29B5E8B-88E8-69FD-D9D2-F4C09E6060B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0724" b="37827"/>
          <a:stretch/>
        </p:blipFill>
        <p:spPr bwMode="auto">
          <a:xfrm>
            <a:off x="0" y="0"/>
            <a:ext cx="4152900" cy="93566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4773860-C5C6-6990-2E8A-7D297549E411}"/>
              </a:ext>
            </a:extLst>
          </p:cNvPr>
          <p:cNvPicPr>
            <a:picLocks noChangeAspect="1"/>
          </p:cNvPicPr>
          <p:nvPr/>
        </p:nvPicPr>
        <p:blipFill>
          <a:blip r:embed="rId4"/>
          <a:stretch>
            <a:fillRect/>
          </a:stretch>
        </p:blipFill>
        <p:spPr>
          <a:xfrm>
            <a:off x="4152900" y="-6696"/>
            <a:ext cx="4151736" cy="932769"/>
          </a:xfrm>
          <a:prstGeom prst="rect">
            <a:avLst/>
          </a:prstGeom>
        </p:spPr>
      </p:pic>
      <p:pic>
        <p:nvPicPr>
          <p:cNvPr id="6" name="Picture 5">
            <a:extLst>
              <a:ext uri="{FF2B5EF4-FFF2-40B4-BE49-F238E27FC236}">
                <a16:creationId xmlns:a16="http://schemas.microsoft.com/office/drawing/2014/main" id="{D505B378-AFEB-5AEA-D346-9353951C7F91}"/>
              </a:ext>
            </a:extLst>
          </p:cNvPr>
          <p:cNvPicPr>
            <a:picLocks noChangeAspect="1"/>
          </p:cNvPicPr>
          <p:nvPr/>
        </p:nvPicPr>
        <p:blipFill>
          <a:blip r:embed="rId4"/>
          <a:stretch>
            <a:fillRect/>
          </a:stretch>
        </p:blipFill>
        <p:spPr>
          <a:xfrm>
            <a:off x="8305800" y="-16289"/>
            <a:ext cx="3886200" cy="932769"/>
          </a:xfrm>
          <a:prstGeom prst="rect">
            <a:avLst/>
          </a:prstGeom>
        </p:spPr>
      </p:pic>
      <p:pic>
        <p:nvPicPr>
          <p:cNvPr id="7" name="Picture 6">
            <a:extLst>
              <a:ext uri="{FF2B5EF4-FFF2-40B4-BE49-F238E27FC236}">
                <a16:creationId xmlns:a16="http://schemas.microsoft.com/office/drawing/2014/main" id="{76A1E63D-7F42-0E3A-CFDA-95A87E9A753E}"/>
              </a:ext>
            </a:extLst>
          </p:cNvPr>
          <p:cNvPicPr>
            <a:picLocks noChangeAspect="1"/>
          </p:cNvPicPr>
          <p:nvPr/>
        </p:nvPicPr>
        <p:blipFill>
          <a:blip r:embed="rId4"/>
          <a:stretch>
            <a:fillRect/>
          </a:stretch>
        </p:blipFill>
        <p:spPr>
          <a:xfrm>
            <a:off x="1164" y="5925231"/>
            <a:ext cx="4151736" cy="932769"/>
          </a:xfrm>
          <a:prstGeom prst="rect">
            <a:avLst/>
          </a:prstGeom>
        </p:spPr>
      </p:pic>
      <p:pic>
        <p:nvPicPr>
          <p:cNvPr id="8" name="Picture 7">
            <a:extLst>
              <a:ext uri="{FF2B5EF4-FFF2-40B4-BE49-F238E27FC236}">
                <a16:creationId xmlns:a16="http://schemas.microsoft.com/office/drawing/2014/main" id="{535FB3BF-F5FC-CB09-E04C-F91A1CC5421F}"/>
              </a:ext>
            </a:extLst>
          </p:cNvPr>
          <p:cNvPicPr>
            <a:picLocks noChangeAspect="1"/>
          </p:cNvPicPr>
          <p:nvPr/>
        </p:nvPicPr>
        <p:blipFill>
          <a:blip r:embed="rId4"/>
          <a:stretch>
            <a:fillRect/>
          </a:stretch>
        </p:blipFill>
        <p:spPr>
          <a:xfrm>
            <a:off x="4152900" y="5915638"/>
            <a:ext cx="4151736" cy="932769"/>
          </a:xfrm>
          <a:prstGeom prst="rect">
            <a:avLst/>
          </a:prstGeom>
        </p:spPr>
      </p:pic>
      <p:pic>
        <p:nvPicPr>
          <p:cNvPr id="9" name="Picture 8">
            <a:extLst>
              <a:ext uri="{FF2B5EF4-FFF2-40B4-BE49-F238E27FC236}">
                <a16:creationId xmlns:a16="http://schemas.microsoft.com/office/drawing/2014/main" id="{3F190DF4-580C-D13B-F0A5-6895FFD65606}"/>
              </a:ext>
            </a:extLst>
          </p:cNvPr>
          <p:cNvPicPr>
            <a:picLocks noChangeAspect="1"/>
          </p:cNvPicPr>
          <p:nvPr/>
        </p:nvPicPr>
        <p:blipFill>
          <a:blip r:embed="rId4"/>
          <a:stretch>
            <a:fillRect/>
          </a:stretch>
        </p:blipFill>
        <p:spPr>
          <a:xfrm>
            <a:off x="8304636" y="5906045"/>
            <a:ext cx="3887364" cy="932769"/>
          </a:xfrm>
          <a:prstGeom prst="rect">
            <a:avLst/>
          </a:prstGeom>
        </p:spPr>
      </p:pic>
      <p:pic>
        <p:nvPicPr>
          <p:cNvPr id="10" name="Picture 9">
            <a:extLst>
              <a:ext uri="{FF2B5EF4-FFF2-40B4-BE49-F238E27FC236}">
                <a16:creationId xmlns:a16="http://schemas.microsoft.com/office/drawing/2014/main" id="{A0FD08C4-452E-CD4D-8B4E-D296F5E76A4C}"/>
              </a:ext>
            </a:extLst>
          </p:cNvPr>
          <p:cNvPicPr>
            <a:picLocks noChangeAspect="1"/>
          </p:cNvPicPr>
          <p:nvPr/>
        </p:nvPicPr>
        <p:blipFill>
          <a:blip r:embed="rId5"/>
          <a:stretch>
            <a:fillRect/>
          </a:stretch>
        </p:blipFill>
        <p:spPr>
          <a:xfrm>
            <a:off x="0" y="926072"/>
            <a:ext cx="1806371" cy="4999159"/>
          </a:xfrm>
          <a:prstGeom prst="rect">
            <a:avLst/>
          </a:prstGeom>
        </p:spPr>
      </p:pic>
      <p:pic>
        <p:nvPicPr>
          <p:cNvPr id="11" name="Picture 10">
            <a:extLst>
              <a:ext uri="{FF2B5EF4-FFF2-40B4-BE49-F238E27FC236}">
                <a16:creationId xmlns:a16="http://schemas.microsoft.com/office/drawing/2014/main" id="{7F8FD720-9401-494A-C3B1-2C65882FCE68}"/>
              </a:ext>
            </a:extLst>
          </p:cNvPr>
          <p:cNvPicPr>
            <a:picLocks noChangeAspect="1"/>
          </p:cNvPicPr>
          <p:nvPr/>
        </p:nvPicPr>
        <p:blipFill>
          <a:blip r:embed="rId6"/>
          <a:stretch>
            <a:fillRect/>
          </a:stretch>
        </p:blipFill>
        <p:spPr>
          <a:xfrm>
            <a:off x="10398348" y="926078"/>
            <a:ext cx="1804572" cy="4999153"/>
          </a:xfrm>
          <a:prstGeom prst="rect">
            <a:avLst/>
          </a:prstGeom>
        </p:spPr>
      </p:pic>
    </p:spTree>
    <p:extLst>
      <p:ext uri="{BB962C8B-B14F-4D97-AF65-F5344CB8AC3E}">
        <p14:creationId xmlns:p14="http://schemas.microsoft.com/office/powerpoint/2010/main" val="1463654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6C521-0C4A-1BA6-2573-21E8A147CE03}"/>
              </a:ext>
            </a:extLst>
          </p:cNvPr>
          <p:cNvSpPr>
            <a:spLocks noGrp="1"/>
          </p:cNvSpPr>
          <p:nvPr>
            <p:ph type="title"/>
          </p:nvPr>
        </p:nvSpPr>
        <p:spPr/>
        <p:txBody>
          <a:bodyPr>
            <a:normAutofit fontScale="90000"/>
          </a:bodyPr>
          <a:lstStyle/>
          <a:p>
            <a:r>
              <a:rPr lang="en-US" dirty="0"/>
              <a:t>Why and how should we practice devotion to the Holy Name of Jesus? The Sacred Heart?</a:t>
            </a:r>
          </a:p>
        </p:txBody>
      </p:sp>
      <p:sp>
        <p:nvSpPr>
          <p:cNvPr id="3" name="Content Placeholder 2">
            <a:extLst>
              <a:ext uri="{FF2B5EF4-FFF2-40B4-BE49-F238E27FC236}">
                <a16:creationId xmlns:a16="http://schemas.microsoft.com/office/drawing/2014/main" id="{D24E5154-948A-34B9-E1D2-EF4A2DF79B9B}"/>
              </a:ext>
            </a:extLst>
          </p:cNvPr>
          <p:cNvSpPr>
            <a:spLocks noGrp="1"/>
          </p:cNvSpPr>
          <p:nvPr>
            <p:ph idx="1"/>
          </p:nvPr>
        </p:nvSpPr>
        <p:spPr>
          <a:xfrm>
            <a:off x="1295401" y="2450087"/>
            <a:ext cx="6570360" cy="3809072"/>
          </a:xfrm>
        </p:spPr>
        <p:txBody>
          <a:bodyPr>
            <a:normAutofit fontScale="77500" lnSpcReduction="20000"/>
          </a:bodyPr>
          <a:lstStyle/>
          <a:p>
            <a:r>
              <a:rPr lang="en-US" dirty="0"/>
              <a:t>Holy Name fills us with wonder for Jesus’ greatness</a:t>
            </a:r>
          </a:p>
          <a:p>
            <a:pPr lvl="1"/>
            <a:r>
              <a:rPr lang="en-US" dirty="0"/>
              <a:t>Adore God in His transcendence</a:t>
            </a:r>
          </a:p>
          <a:p>
            <a:r>
              <a:rPr lang="en-US" dirty="0"/>
              <a:t>Is an effective means of reaching the Heart of Jesus</a:t>
            </a:r>
          </a:p>
          <a:p>
            <a:r>
              <a:rPr lang="en-US" dirty="0"/>
              <a:t>Cultivates a more personal relationship with Jesus</a:t>
            </a:r>
          </a:p>
          <a:p>
            <a:pPr lvl="1"/>
            <a:r>
              <a:rPr lang="en-US" dirty="0"/>
              <a:t>Adore God in His immanence</a:t>
            </a:r>
          </a:p>
          <a:p>
            <a:r>
              <a:rPr lang="en-US" dirty="0"/>
              <a:t>Pray the Chaplet of the Holy Name &amp; Litany of the Holy Name</a:t>
            </a:r>
          </a:p>
          <a:p>
            <a:r>
              <a:rPr lang="en-US" dirty="0"/>
              <a:t>Pray the Chaplet of the Sacred Heart &amp; Litany of the Sacred Heart</a:t>
            </a:r>
          </a:p>
          <a:p>
            <a:r>
              <a:rPr lang="en-US" dirty="0"/>
              <a:t>Invocations; aspirations throughout day</a:t>
            </a:r>
          </a:p>
          <a:p>
            <a:r>
              <a:rPr lang="en-US" dirty="0"/>
              <a:t>Eucharistic Adoration; Benediction and Divine Praises</a:t>
            </a:r>
          </a:p>
          <a:p>
            <a:endParaRPr lang="en-US" dirty="0"/>
          </a:p>
        </p:txBody>
      </p:sp>
      <p:pic>
        <p:nvPicPr>
          <p:cNvPr id="5" name="Picture 4">
            <a:extLst>
              <a:ext uri="{FF2B5EF4-FFF2-40B4-BE49-F238E27FC236}">
                <a16:creationId xmlns:a16="http://schemas.microsoft.com/office/drawing/2014/main" id="{A7ADD3A3-BCB4-28FB-63A7-24A8083B4146}"/>
              </a:ext>
            </a:extLst>
          </p:cNvPr>
          <p:cNvPicPr>
            <a:picLocks noChangeAspect="1"/>
          </p:cNvPicPr>
          <p:nvPr/>
        </p:nvPicPr>
        <p:blipFill>
          <a:blip r:embed="rId2"/>
          <a:stretch>
            <a:fillRect/>
          </a:stretch>
        </p:blipFill>
        <p:spPr>
          <a:xfrm>
            <a:off x="7868093" y="2450087"/>
            <a:ext cx="3001074" cy="3809072"/>
          </a:xfrm>
          <a:prstGeom prst="rect">
            <a:avLst/>
          </a:prstGeom>
        </p:spPr>
      </p:pic>
      <p:pic>
        <p:nvPicPr>
          <p:cNvPr id="6" name="Picture 5">
            <a:extLst>
              <a:ext uri="{FF2B5EF4-FFF2-40B4-BE49-F238E27FC236}">
                <a16:creationId xmlns:a16="http://schemas.microsoft.com/office/drawing/2014/main" id="{ADCC3076-6618-A580-23A6-E1B3C84FE40E}"/>
              </a:ext>
            </a:extLst>
          </p:cNvPr>
          <p:cNvPicPr>
            <a:picLocks noChangeAspect="1"/>
          </p:cNvPicPr>
          <p:nvPr/>
        </p:nvPicPr>
        <p:blipFill>
          <a:blip r:embed="rId3"/>
          <a:srcRect l="33535" r="27938"/>
          <a:stretch/>
        </p:blipFill>
        <p:spPr>
          <a:xfrm>
            <a:off x="0" y="-1"/>
            <a:ext cx="1320086" cy="6858001"/>
          </a:xfrm>
          <a:prstGeom prst="rect">
            <a:avLst/>
          </a:prstGeom>
        </p:spPr>
      </p:pic>
      <p:pic>
        <p:nvPicPr>
          <p:cNvPr id="7" name="Picture 6">
            <a:extLst>
              <a:ext uri="{FF2B5EF4-FFF2-40B4-BE49-F238E27FC236}">
                <a16:creationId xmlns:a16="http://schemas.microsoft.com/office/drawing/2014/main" id="{00A4BD80-7EEC-764C-B1E3-26E0D4CF0C3E}"/>
              </a:ext>
            </a:extLst>
          </p:cNvPr>
          <p:cNvPicPr>
            <a:picLocks noChangeAspect="1"/>
          </p:cNvPicPr>
          <p:nvPr/>
        </p:nvPicPr>
        <p:blipFill>
          <a:blip r:embed="rId4"/>
          <a:stretch>
            <a:fillRect/>
          </a:stretch>
        </p:blipFill>
        <p:spPr>
          <a:xfrm>
            <a:off x="10869166" y="0"/>
            <a:ext cx="1322832" cy="6858000"/>
          </a:xfrm>
          <a:prstGeom prst="rect">
            <a:avLst/>
          </a:prstGeom>
        </p:spPr>
      </p:pic>
      <p:pic>
        <p:nvPicPr>
          <p:cNvPr id="8" name="Picture 7">
            <a:extLst>
              <a:ext uri="{FF2B5EF4-FFF2-40B4-BE49-F238E27FC236}">
                <a16:creationId xmlns:a16="http://schemas.microsoft.com/office/drawing/2014/main" id="{3AD0957C-DB35-B1A8-79E5-8F17DC0FD326}"/>
              </a:ext>
            </a:extLst>
          </p:cNvPr>
          <p:cNvPicPr>
            <a:picLocks noChangeAspect="1"/>
          </p:cNvPicPr>
          <p:nvPr/>
        </p:nvPicPr>
        <p:blipFill>
          <a:blip r:embed="rId5">
            <a:duotone>
              <a:schemeClr val="accent3">
                <a:shade val="45000"/>
                <a:satMod val="135000"/>
              </a:schemeClr>
              <a:prstClr val="white"/>
            </a:duotone>
          </a:blip>
          <a:stretch>
            <a:fillRect/>
          </a:stretch>
        </p:blipFill>
        <p:spPr>
          <a:xfrm rot="5400000" flipV="1">
            <a:off x="3211176" y="-1902692"/>
            <a:ext cx="993734" cy="4775914"/>
          </a:xfrm>
          <a:prstGeom prst="rect">
            <a:avLst/>
          </a:prstGeom>
        </p:spPr>
      </p:pic>
      <p:pic>
        <p:nvPicPr>
          <p:cNvPr id="10" name="Picture 9">
            <a:extLst>
              <a:ext uri="{FF2B5EF4-FFF2-40B4-BE49-F238E27FC236}">
                <a16:creationId xmlns:a16="http://schemas.microsoft.com/office/drawing/2014/main" id="{D7D96029-3C59-64FC-A195-214328F80A8D}"/>
              </a:ext>
            </a:extLst>
          </p:cNvPr>
          <p:cNvPicPr>
            <a:picLocks noChangeAspect="1"/>
          </p:cNvPicPr>
          <p:nvPr/>
        </p:nvPicPr>
        <p:blipFill>
          <a:blip r:embed="rId5">
            <a:duotone>
              <a:schemeClr val="accent3">
                <a:shade val="45000"/>
                <a:satMod val="135000"/>
              </a:schemeClr>
              <a:prstClr val="white"/>
            </a:duotone>
          </a:blip>
          <a:stretch>
            <a:fillRect/>
          </a:stretch>
        </p:blipFill>
        <p:spPr>
          <a:xfrm rot="16200000" flipH="1" flipV="1">
            <a:off x="7984342" y="-1891090"/>
            <a:ext cx="993734" cy="4775914"/>
          </a:xfrm>
          <a:prstGeom prst="rect">
            <a:avLst/>
          </a:prstGeom>
        </p:spPr>
      </p:pic>
      <p:pic>
        <p:nvPicPr>
          <p:cNvPr id="11" name="Picture 10">
            <a:extLst>
              <a:ext uri="{FF2B5EF4-FFF2-40B4-BE49-F238E27FC236}">
                <a16:creationId xmlns:a16="http://schemas.microsoft.com/office/drawing/2014/main" id="{81A86EF2-637C-8418-5453-05572E3FF65B}"/>
              </a:ext>
            </a:extLst>
          </p:cNvPr>
          <p:cNvPicPr>
            <a:picLocks noChangeAspect="1"/>
          </p:cNvPicPr>
          <p:nvPr/>
        </p:nvPicPr>
        <p:blipFill>
          <a:blip r:embed="rId6"/>
          <a:stretch>
            <a:fillRect/>
          </a:stretch>
        </p:blipFill>
        <p:spPr>
          <a:xfrm flipV="1">
            <a:off x="1321044" y="5864266"/>
            <a:ext cx="4773582" cy="993734"/>
          </a:xfrm>
          <a:prstGeom prst="rect">
            <a:avLst/>
          </a:prstGeom>
        </p:spPr>
      </p:pic>
      <p:pic>
        <p:nvPicPr>
          <p:cNvPr id="12" name="Picture 11">
            <a:extLst>
              <a:ext uri="{FF2B5EF4-FFF2-40B4-BE49-F238E27FC236}">
                <a16:creationId xmlns:a16="http://schemas.microsoft.com/office/drawing/2014/main" id="{6FC038A8-A025-6B00-D7E4-9EA9A4E39F85}"/>
              </a:ext>
            </a:extLst>
          </p:cNvPr>
          <p:cNvPicPr>
            <a:picLocks noChangeAspect="1"/>
          </p:cNvPicPr>
          <p:nvPr/>
        </p:nvPicPr>
        <p:blipFill>
          <a:blip r:embed="rId7"/>
          <a:stretch>
            <a:fillRect/>
          </a:stretch>
        </p:blipFill>
        <p:spPr>
          <a:xfrm flipH="1">
            <a:off x="6093252" y="5875868"/>
            <a:ext cx="4773582" cy="993734"/>
          </a:xfrm>
          <a:prstGeom prst="rect">
            <a:avLst/>
          </a:prstGeom>
        </p:spPr>
      </p:pic>
    </p:spTree>
    <p:extLst>
      <p:ext uri="{BB962C8B-B14F-4D97-AF65-F5344CB8AC3E}">
        <p14:creationId xmlns:p14="http://schemas.microsoft.com/office/powerpoint/2010/main" val="15033130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438C2-9422-5ECB-9ABE-4F8D428304E2}"/>
              </a:ext>
            </a:extLst>
          </p:cNvPr>
          <p:cNvSpPr>
            <a:spLocks noGrp="1"/>
          </p:cNvSpPr>
          <p:nvPr>
            <p:ph type="title"/>
          </p:nvPr>
        </p:nvSpPr>
        <p:spPr/>
        <p:txBody>
          <a:bodyPr>
            <a:noAutofit/>
          </a:bodyPr>
          <a:lstStyle/>
          <a:p>
            <a:r>
              <a:rPr lang="en-US" sz="3200" dirty="0"/>
              <a:t>What does it mean to live with peace as a devotee of the Sacred Heart? How can spiritual mothers and spiritual fathers embody Jesus’ and Mary’s spirit of peace?</a:t>
            </a:r>
          </a:p>
        </p:txBody>
      </p:sp>
      <p:sp>
        <p:nvSpPr>
          <p:cNvPr id="3" name="Content Placeholder 2">
            <a:extLst>
              <a:ext uri="{FF2B5EF4-FFF2-40B4-BE49-F238E27FC236}">
                <a16:creationId xmlns:a16="http://schemas.microsoft.com/office/drawing/2014/main" id="{7E20A5B4-F9EC-6C5C-BB90-3FDF352D7624}"/>
              </a:ext>
            </a:extLst>
          </p:cNvPr>
          <p:cNvSpPr>
            <a:spLocks noGrp="1"/>
          </p:cNvSpPr>
          <p:nvPr>
            <p:ph idx="1"/>
          </p:nvPr>
        </p:nvSpPr>
        <p:spPr>
          <a:xfrm>
            <a:off x="1295401" y="2556931"/>
            <a:ext cx="5509436" cy="3461097"/>
          </a:xfrm>
        </p:spPr>
        <p:txBody>
          <a:bodyPr>
            <a:normAutofit fontScale="77500" lnSpcReduction="20000"/>
          </a:bodyPr>
          <a:lstStyle/>
          <a:p>
            <a:r>
              <a:rPr lang="en-US" dirty="0"/>
              <a:t>Unite all life experiences, doings to crosses, </a:t>
            </a:r>
          </a:p>
          <a:p>
            <a:pPr marL="0" indent="0">
              <a:buNone/>
            </a:pPr>
            <a:r>
              <a:rPr lang="en-US" dirty="0"/>
              <a:t>wounds of Christ; offer up for Jesus, </a:t>
            </a:r>
          </a:p>
          <a:p>
            <a:pPr marL="0" indent="0">
              <a:buNone/>
            </a:pPr>
            <a:r>
              <a:rPr lang="en-US" dirty="0"/>
              <a:t>the salvation of souls</a:t>
            </a:r>
          </a:p>
          <a:p>
            <a:r>
              <a:rPr lang="en-US" dirty="0"/>
              <a:t>Give all to Jesus; trust in His mercy, </a:t>
            </a:r>
          </a:p>
          <a:p>
            <a:pPr marL="0" indent="0">
              <a:buNone/>
            </a:pPr>
            <a:r>
              <a:rPr lang="en-US" dirty="0"/>
              <a:t>goodness: “Jesus, I trust in You”</a:t>
            </a:r>
          </a:p>
          <a:p>
            <a:pPr>
              <a:buFont typeface="Arial" panose="020B0604020202020204" pitchFamily="34" charset="0"/>
              <a:buChar char="•"/>
            </a:pPr>
            <a:r>
              <a:rPr lang="en-US" dirty="0"/>
              <a:t>Invoke Jesus, Prince of Peace and Our Lady, Queen of Peace</a:t>
            </a:r>
          </a:p>
          <a:p>
            <a:pPr>
              <a:buFont typeface="Arial" panose="020B0604020202020204" pitchFamily="34" charset="0"/>
              <a:buChar char="•"/>
            </a:pPr>
            <a:r>
              <a:rPr lang="en-US" dirty="0"/>
              <a:t>Live with love; “nothing difficult for one </a:t>
            </a:r>
          </a:p>
          <a:p>
            <a:pPr marL="0" indent="0">
              <a:buNone/>
            </a:pPr>
            <a:r>
              <a:rPr lang="en-US" dirty="0"/>
              <a:t>who loves”; do all things out of love for God, one another</a:t>
            </a:r>
          </a:p>
          <a:p>
            <a:pPr marL="0" indent="0">
              <a:buNone/>
            </a:pPr>
            <a:endParaRPr lang="en-US" dirty="0"/>
          </a:p>
        </p:txBody>
      </p:sp>
      <p:pic>
        <p:nvPicPr>
          <p:cNvPr id="4" name="Picture 3">
            <a:extLst>
              <a:ext uri="{FF2B5EF4-FFF2-40B4-BE49-F238E27FC236}">
                <a16:creationId xmlns:a16="http://schemas.microsoft.com/office/drawing/2014/main" id="{C93939A1-1959-5DDA-574A-7632843DCE77}"/>
              </a:ext>
            </a:extLst>
          </p:cNvPr>
          <p:cNvPicPr>
            <a:picLocks noChangeAspect="1"/>
          </p:cNvPicPr>
          <p:nvPr/>
        </p:nvPicPr>
        <p:blipFill>
          <a:blip r:embed="rId2"/>
          <a:stretch>
            <a:fillRect/>
          </a:stretch>
        </p:blipFill>
        <p:spPr>
          <a:xfrm>
            <a:off x="6804837" y="2870791"/>
            <a:ext cx="4390271" cy="3005077"/>
          </a:xfrm>
          <a:prstGeom prst="rect">
            <a:avLst/>
          </a:prstGeom>
        </p:spPr>
      </p:pic>
      <p:pic>
        <p:nvPicPr>
          <p:cNvPr id="5" name="Picture 4">
            <a:extLst>
              <a:ext uri="{FF2B5EF4-FFF2-40B4-BE49-F238E27FC236}">
                <a16:creationId xmlns:a16="http://schemas.microsoft.com/office/drawing/2014/main" id="{6266B186-3346-DE7E-976C-F52EEDBE9A7E}"/>
              </a:ext>
            </a:extLst>
          </p:cNvPr>
          <p:cNvPicPr>
            <a:picLocks noChangeAspect="1"/>
          </p:cNvPicPr>
          <p:nvPr/>
        </p:nvPicPr>
        <p:blipFill>
          <a:blip r:embed="rId3"/>
          <a:stretch>
            <a:fillRect/>
          </a:stretch>
        </p:blipFill>
        <p:spPr>
          <a:xfrm>
            <a:off x="0" y="1"/>
            <a:ext cx="3125971" cy="952832"/>
          </a:xfrm>
          <a:prstGeom prst="rect">
            <a:avLst/>
          </a:prstGeom>
        </p:spPr>
      </p:pic>
      <p:pic>
        <p:nvPicPr>
          <p:cNvPr id="6" name="Picture 5">
            <a:extLst>
              <a:ext uri="{FF2B5EF4-FFF2-40B4-BE49-F238E27FC236}">
                <a16:creationId xmlns:a16="http://schemas.microsoft.com/office/drawing/2014/main" id="{F9EE888D-4D21-F1C0-6FC3-4EA565537D1B}"/>
              </a:ext>
            </a:extLst>
          </p:cNvPr>
          <p:cNvPicPr>
            <a:picLocks noChangeAspect="1"/>
          </p:cNvPicPr>
          <p:nvPr/>
        </p:nvPicPr>
        <p:blipFill>
          <a:blip r:embed="rId4"/>
          <a:stretch>
            <a:fillRect/>
          </a:stretch>
        </p:blipFill>
        <p:spPr>
          <a:xfrm>
            <a:off x="3125971" y="0"/>
            <a:ext cx="3127519" cy="951057"/>
          </a:xfrm>
          <a:prstGeom prst="rect">
            <a:avLst/>
          </a:prstGeom>
        </p:spPr>
      </p:pic>
      <p:pic>
        <p:nvPicPr>
          <p:cNvPr id="7" name="Picture 6">
            <a:extLst>
              <a:ext uri="{FF2B5EF4-FFF2-40B4-BE49-F238E27FC236}">
                <a16:creationId xmlns:a16="http://schemas.microsoft.com/office/drawing/2014/main" id="{0BDE5DBE-58E5-B43F-C5DA-F40CEA09C882}"/>
              </a:ext>
            </a:extLst>
          </p:cNvPr>
          <p:cNvPicPr>
            <a:picLocks noChangeAspect="1"/>
          </p:cNvPicPr>
          <p:nvPr/>
        </p:nvPicPr>
        <p:blipFill>
          <a:blip r:embed="rId3"/>
          <a:stretch>
            <a:fillRect/>
          </a:stretch>
        </p:blipFill>
        <p:spPr>
          <a:xfrm>
            <a:off x="6251942" y="-1775"/>
            <a:ext cx="3125971" cy="952832"/>
          </a:xfrm>
          <a:prstGeom prst="rect">
            <a:avLst/>
          </a:prstGeom>
        </p:spPr>
      </p:pic>
      <p:pic>
        <p:nvPicPr>
          <p:cNvPr id="8" name="Picture 7">
            <a:extLst>
              <a:ext uri="{FF2B5EF4-FFF2-40B4-BE49-F238E27FC236}">
                <a16:creationId xmlns:a16="http://schemas.microsoft.com/office/drawing/2014/main" id="{B4DD302C-D2F8-6C3F-4C0A-5AF2E7607BC5}"/>
              </a:ext>
            </a:extLst>
          </p:cNvPr>
          <p:cNvPicPr>
            <a:picLocks noChangeAspect="1"/>
          </p:cNvPicPr>
          <p:nvPr/>
        </p:nvPicPr>
        <p:blipFill>
          <a:blip r:embed="rId3"/>
          <a:stretch>
            <a:fillRect/>
          </a:stretch>
        </p:blipFill>
        <p:spPr>
          <a:xfrm>
            <a:off x="9377913" y="0"/>
            <a:ext cx="2814087" cy="951057"/>
          </a:xfrm>
          <a:prstGeom prst="rect">
            <a:avLst/>
          </a:prstGeom>
        </p:spPr>
      </p:pic>
      <p:pic>
        <p:nvPicPr>
          <p:cNvPr id="9" name="Picture 8">
            <a:extLst>
              <a:ext uri="{FF2B5EF4-FFF2-40B4-BE49-F238E27FC236}">
                <a16:creationId xmlns:a16="http://schemas.microsoft.com/office/drawing/2014/main" id="{7FA76EFB-99B9-7D07-4504-40E882E868F8}"/>
              </a:ext>
            </a:extLst>
          </p:cNvPr>
          <p:cNvPicPr>
            <a:picLocks noChangeAspect="1"/>
          </p:cNvPicPr>
          <p:nvPr/>
        </p:nvPicPr>
        <p:blipFill>
          <a:blip r:embed="rId4"/>
          <a:stretch>
            <a:fillRect/>
          </a:stretch>
        </p:blipFill>
        <p:spPr>
          <a:xfrm>
            <a:off x="0" y="5906942"/>
            <a:ext cx="3127519" cy="951058"/>
          </a:xfrm>
          <a:prstGeom prst="rect">
            <a:avLst/>
          </a:prstGeom>
        </p:spPr>
      </p:pic>
      <p:pic>
        <p:nvPicPr>
          <p:cNvPr id="10" name="Picture 9">
            <a:extLst>
              <a:ext uri="{FF2B5EF4-FFF2-40B4-BE49-F238E27FC236}">
                <a16:creationId xmlns:a16="http://schemas.microsoft.com/office/drawing/2014/main" id="{84285297-531F-CF42-E8C0-E9C30F563B19}"/>
              </a:ext>
            </a:extLst>
          </p:cNvPr>
          <p:cNvPicPr>
            <a:picLocks noChangeAspect="1"/>
          </p:cNvPicPr>
          <p:nvPr/>
        </p:nvPicPr>
        <p:blipFill>
          <a:blip r:embed="rId4"/>
          <a:stretch>
            <a:fillRect/>
          </a:stretch>
        </p:blipFill>
        <p:spPr>
          <a:xfrm>
            <a:off x="3125971" y="5906942"/>
            <a:ext cx="3127519" cy="951058"/>
          </a:xfrm>
          <a:prstGeom prst="rect">
            <a:avLst/>
          </a:prstGeom>
        </p:spPr>
      </p:pic>
      <p:pic>
        <p:nvPicPr>
          <p:cNvPr id="11" name="Picture 10">
            <a:extLst>
              <a:ext uri="{FF2B5EF4-FFF2-40B4-BE49-F238E27FC236}">
                <a16:creationId xmlns:a16="http://schemas.microsoft.com/office/drawing/2014/main" id="{F0C8B2BB-59D5-A98F-A389-98CFD004846D}"/>
              </a:ext>
            </a:extLst>
          </p:cNvPr>
          <p:cNvPicPr>
            <a:picLocks noChangeAspect="1"/>
          </p:cNvPicPr>
          <p:nvPr/>
        </p:nvPicPr>
        <p:blipFill>
          <a:blip r:embed="rId4"/>
          <a:stretch>
            <a:fillRect/>
          </a:stretch>
        </p:blipFill>
        <p:spPr>
          <a:xfrm>
            <a:off x="6250394" y="5906942"/>
            <a:ext cx="3127519" cy="951058"/>
          </a:xfrm>
          <a:prstGeom prst="rect">
            <a:avLst/>
          </a:prstGeom>
        </p:spPr>
      </p:pic>
      <p:pic>
        <p:nvPicPr>
          <p:cNvPr id="12" name="Picture 11">
            <a:extLst>
              <a:ext uri="{FF2B5EF4-FFF2-40B4-BE49-F238E27FC236}">
                <a16:creationId xmlns:a16="http://schemas.microsoft.com/office/drawing/2014/main" id="{50CE4A64-285A-260D-A694-36A21B1C008A}"/>
              </a:ext>
            </a:extLst>
          </p:cNvPr>
          <p:cNvPicPr>
            <a:picLocks noChangeAspect="1"/>
          </p:cNvPicPr>
          <p:nvPr/>
        </p:nvPicPr>
        <p:blipFill>
          <a:blip r:embed="rId4"/>
          <a:stretch>
            <a:fillRect/>
          </a:stretch>
        </p:blipFill>
        <p:spPr>
          <a:xfrm>
            <a:off x="9376365" y="5901626"/>
            <a:ext cx="2815635" cy="951058"/>
          </a:xfrm>
          <a:prstGeom prst="rect">
            <a:avLst/>
          </a:prstGeom>
        </p:spPr>
      </p:pic>
      <p:pic>
        <p:nvPicPr>
          <p:cNvPr id="13" name="Picture 12">
            <a:extLst>
              <a:ext uri="{FF2B5EF4-FFF2-40B4-BE49-F238E27FC236}">
                <a16:creationId xmlns:a16="http://schemas.microsoft.com/office/drawing/2014/main" id="{A1C31B31-6595-23E6-0C8A-07309BA86F79}"/>
              </a:ext>
            </a:extLst>
          </p:cNvPr>
          <p:cNvPicPr>
            <a:picLocks noChangeAspect="1"/>
          </p:cNvPicPr>
          <p:nvPr/>
        </p:nvPicPr>
        <p:blipFill>
          <a:blip r:embed="rId5"/>
          <a:srcRect l="20742" t="19613" r="22014"/>
          <a:stretch/>
        </p:blipFill>
        <p:spPr>
          <a:xfrm>
            <a:off x="0" y="951056"/>
            <a:ext cx="1275908" cy="4950569"/>
          </a:xfrm>
          <a:prstGeom prst="rect">
            <a:avLst/>
          </a:prstGeom>
        </p:spPr>
      </p:pic>
      <p:pic>
        <p:nvPicPr>
          <p:cNvPr id="14" name="Picture 13">
            <a:extLst>
              <a:ext uri="{FF2B5EF4-FFF2-40B4-BE49-F238E27FC236}">
                <a16:creationId xmlns:a16="http://schemas.microsoft.com/office/drawing/2014/main" id="{C7A1ECCB-3859-EC9E-7B50-D28AF45D2D68}"/>
              </a:ext>
            </a:extLst>
          </p:cNvPr>
          <p:cNvPicPr>
            <a:picLocks noChangeAspect="1"/>
          </p:cNvPicPr>
          <p:nvPr/>
        </p:nvPicPr>
        <p:blipFill>
          <a:blip r:embed="rId6"/>
          <a:stretch>
            <a:fillRect/>
          </a:stretch>
        </p:blipFill>
        <p:spPr>
          <a:xfrm>
            <a:off x="10948210" y="945929"/>
            <a:ext cx="1274174" cy="4950381"/>
          </a:xfrm>
          <a:prstGeom prst="rect">
            <a:avLst/>
          </a:prstGeom>
        </p:spPr>
      </p:pic>
    </p:spTree>
    <p:extLst>
      <p:ext uri="{BB962C8B-B14F-4D97-AF65-F5344CB8AC3E}">
        <p14:creationId xmlns:p14="http://schemas.microsoft.com/office/powerpoint/2010/main" val="3025171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B207C-9795-B2A4-3899-12A5D0594581}"/>
              </a:ext>
            </a:extLst>
          </p:cNvPr>
          <p:cNvSpPr>
            <a:spLocks noGrp="1"/>
          </p:cNvSpPr>
          <p:nvPr>
            <p:ph type="title"/>
          </p:nvPr>
        </p:nvSpPr>
        <p:spPr/>
        <p:txBody>
          <a:bodyPr>
            <a:normAutofit fontScale="90000"/>
          </a:bodyPr>
          <a:lstStyle/>
          <a:p>
            <a:r>
              <a:rPr lang="en-US" dirty="0"/>
              <a:t>How can we grow in the virtue of peace in this month, and going forward? Why is peace an important virtue of the Sacred Heart?</a:t>
            </a:r>
          </a:p>
        </p:txBody>
      </p:sp>
      <p:sp>
        <p:nvSpPr>
          <p:cNvPr id="3" name="Content Placeholder 2">
            <a:extLst>
              <a:ext uri="{FF2B5EF4-FFF2-40B4-BE49-F238E27FC236}">
                <a16:creationId xmlns:a16="http://schemas.microsoft.com/office/drawing/2014/main" id="{EFEFC0ED-65BC-7F80-88A4-C1F77A2AF54E}"/>
              </a:ext>
            </a:extLst>
          </p:cNvPr>
          <p:cNvSpPr>
            <a:spLocks noGrp="1"/>
          </p:cNvSpPr>
          <p:nvPr>
            <p:ph idx="1"/>
          </p:nvPr>
        </p:nvSpPr>
        <p:spPr>
          <a:xfrm>
            <a:off x="1295401" y="2556932"/>
            <a:ext cx="6445101" cy="3604832"/>
          </a:xfrm>
        </p:spPr>
        <p:txBody>
          <a:bodyPr>
            <a:normAutofit fontScale="85000" lnSpcReduction="20000"/>
          </a:bodyPr>
          <a:lstStyle/>
          <a:p>
            <a:r>
              <a:rPr lang="en-US" dirty="0"/>
              <a:t>Turn to prayer; turn heart to God </a:t>
            </a:r>
          </a:p>
          <a:p>
            <a:pPr lvl="1"/>
            <a:r>
              <a:rPr lang="en-US" dirty="0"/>
              <a:t>Prayer unites us with God, and God is peace, since God is love</a:t>
            </a:r>
          </a:p>
          <a:p>
            <a:r>
              <a:rPr lang="en-US" dirty="0"/>
              <a:t>Meditate on the sacred mysteries; Holy Rosary</a:t>
            </a:r>
          </a:p>
          <a:p>
            <a:r>
              <a:rPr lang="en-US" dirty="0"/>
              <a:t>Keep Jesus in the Blessed Sacrament company</a:t>
            </a:r>
          </a:p>
          <a:p>
            <a:r>
              <a:rPr lang="en-US" dirty="0"/>
              <a:t>Peace in soul allows us to remain focused on God</a:t>
            </a:r>
          </a:p>
          <a:p>
            <a:pPr lvl="1"/>
            <a:r>
              <a:rPr lang="en-US" dirty="0"/>
              <a:t>Peace is the root of joy; can love all that God gives us as gifts</a:t>
            </a:r>
          </a:p>
          <a:p>
            <a:r>
              <a:rPr lang="en-US" dirty="0"/>
              <a:t>Peace is an outgrowth of love</a:t>
            </a:r>
          </a:p>
          <a:p>
            <a:pPr lvl="1"/>
            <a:r>
              <a:rPr lang="en-US" dirty="0"/>
              <a:t>Fruit of the Holy Spirit</a:t>
            </a:r>
          </a:p>
          <a:p>
            <a:pPr lvl="1"/>
            <a:r>
              <a:rPr lang="en-US" dirty="0"/>
              <a:t>Good works produce good fruit</a:t>
            </a:r>
          </a:p>
          <a:p>
            <a:pPr lvl="2"/>
            <a:r>
              <a:rPr lang="en-US" dirty="0"/>
              <a:t>Allow for conversion of souls</a:t>
            </a:r>
          </a:p>
        </p:txBody>
      </p:sp>
      <p:pic>
        <p:nvPicPr>
          <p:cNvPr id="4" name="Picture 3">
            <a:extLst>
              <a:ext uri="{FF2B5EF4-FFF2-40B4-BE49-F238E27FC236}">
                <a16:creationId xmlns:a16="http://schemas.microsoft.com/office/drawing/2014/main" id="{313C0F2A-3C07-13A9-2F53-E7C450FD9F04}"/>
              </a:ext>
            </a:extLst>
          </p:cNvPr>
          <p:cNvPicPr>
            <a:picLocks noChangeAspect="1"/>
          </p:cNvPicPr>
          <p:nvPr/>
        </p:nvPicPr>
        <p:blipFill>
          <a:blip r:embed="rId2"/>
          <a:srcRect l="4224" r="53196"/>
          <a:stretch/>
        </p:blipFill>
        <p:spPr>
          <a:xfrm>
            <a:off x="0" y="0"/>
            <a:ext cx="1180214" cy="6858000"/>
          </a:xfrm>
          <a:prstGeom prst="rect">
            <a:avLst/>
          </a:prstGeom>
        </p:spPr>
      </p:pic>
      <p:pic>
        <p:nvPicPr>
          <p:cNvPr id="5" name="Picture 4">
            <a:extLst>
              <a:ext uri="{FF2B5EF4-FFF2-40B4-BE49-F238E27FC236}">
                <a16:creationId xmlns:a16="http://schemas.microsoft.com/office/drawing/2014/main" id="{BF77DD33-6EFD-829B-58CC-ECFEFEC4FC19}"/>
              </a:ext>
            </a:extLst>
          </p:cNvPr>
          <p:cNvPicPr>
            <a:picLocks noChangeAspect="1"/>
          </p:cNvPicPr>
          <p:nvPr/>
        </p:nvPicPr>
        <p:blipFill>
          <a:blip r:embed="rId2"/>
          <a:srcRect l="53708" r="3712"/>
          <a:stretch/>
        </p:blipFill>
        <p:spPr>
          <a:xfrm>
            <a:off x="11011784" y="0"/>
            <a:ext cx="1180214" cy="6858000"/>
          </a:xfrm>
          <a:prstGeom prst="rect">
            <a:avLst/>
          </a:prstGeom>
        </p:spPr>
      </p:pic>
      <p:pic>
        <p:nvPicPr>
          <p:cNvPr id="6" name="Picture 5">
            <a:extLst>
              <a:ext uri="{FF2B5EF4-FFF2-40B4-BE49-F238E27FC236}">
                <a16:creationId xmlns:a16="http://schemas.microsoft.com/office/drawing/2014/main" id="{C69725D9-EDAB-5B3E-1F42-B9BC2B5DF4BC}"/>
              </a:ext>
            </a:extLst>
          </p:cNvPr>
          <p:cNvPicPr>
            <a:picLocks noChangeAspect="1"/>
          </p:cNvPicPr>
          <p:nvPr/>
        </p:nvPicPr>
        <p:blipFill>
          <a:blip r:embed="rId3"/>
          <a:stretch>
            <a:fillRect/>
          </a:stretch>
        </p:blipFill>
        <p:spPr>
          <a:xfrm>
            <a:off x="8048736" y="2646893"/>
            <a:ext cx="2771775" cy="3228975"/>
          </a:xfrm>
          <a:prstGeom prst="rect">
            <a:avLst/>
          </a:prstGeom>
        </p:spPr>
      </p:pic>
      <p:pic>
        <p:nvPicPr>
          <p:cNvPr id="7" name="Picture 6">
            <a:extLst>
              <a:ext uri="{FF2B5EF4-FFF2-40B4-BE49-F238E27FC236}">
                <a16:creationId xmlns:a16="http://schemas.microsoft.com/office/drawing/2014/main" id="{A7281C9A-8769-DBFF-D39D-936DE2EB1555}"/>
              </a:ext>
            </a:extLst>
          </p:cNvPr>
          <p:cNvPicPr>
            <a:picLocks noChangeAspect="1"/>
          </p:cNvPicPr>
          <p:nvPr/>
        </p:nvPicPr>
        <p:blipFill>
          <a:blip r:embed="rId4"/>
          <a:srcRect b="87003"/>
          <a:stretch/>
        </p:blipFill>
        <p:spPr>
          <a:xfrm>
            <a:off x="1180214" y="0"/>
            <a:ext cx="4915786" cy="711199"/>
          </a:xfrm>
          <a:prstGeom prst="rect">
            <a:avLst/>
          </a:prstGeom>
        </p:spPr>
      </p:pic>
      <p:pic>
        <p:nvPicPr>
          <p:cNvPr id="8" name="Picture 7">
            <a:extLst>
              <a:ext uri="{FF2B5EF4-FFF2-40B4-BE49-F238E27FC236}">
                <a16:creationId xmlns:a16="http://schemas.microsoft.com/office/drawing/2014/main" id="{8AA80703-6A8D-4726-16D5-DE81533EA781}"/>
              </a:ext>
            </a:extLst>
          </p:cNvPr>
          <p:cNvPicPr>
            <a:picLocks noChangeAspect="1"/>
          </p:cNvPicPr>
          <p:nvPr/>
        </p:nvPicPr>
        <p:blipFill>
          <a:blip r:embed="rId4"/>
          <a:srcRect b="87003"/>
          <a:stretch/>
        </p:blipFill>
        <p:spPr>
          <a:xfrm>
            <a:off x="6095999" y="-1"/>
            <a:ext cx="4915786" cy="711199"/>
          </a:xfrm>
          <a:prstGeom prst="rect">
            <a:avLst/>
          </a:prstGeom>
        </p:spPr>
      </p:pic>
      <p:pic>
        <p:nvPicPr>
          <p:cNvPr id="9" name="Picture 8">
            <a:extLst>
              <a:ext uri="{FF2B5EF4-FFF2-40B4-BE49-F238E27FC236}">
                <a16:creationId xmlns:a16="http://schemas.microsoft.com/office/drawing/2014/main" id="{35F8871F-BA28-7E49-41F2-B3B80A6346BD}"/>
              </a:ext>
            </a:extLst>
          </p:cNvPr>
          <p:cNvPicPr>
            <a:picLocks noChangeAspect="1"/>
          </p:cNvPicPr>
          <p:nvPr/>
        </p:nvPicPr>
        <p:blipFill>
          <a:blip r:embed="rId4"/>
          <a:srcRect b="87003"/>
          <a:stretch/>
        </p:blipFill>
        <p:spPr>
          <a:xfrm flipV="1">
            <a:off x="1180212" y="6161766"/>
            <a:ext cx="4915786" cy="711199"/>
          </a:xfrm>
          <a:prstGeom prst="rect">
            <a:avLst/>
          </a:prstGeom>
        </p:spPr>
      </p:pic>
      <p:pic>
        <p:nvPicPr>
          <p:cNvPr id="10" name="Picture 9">
            <a:extLst>
              <a:ext uri="{FF2B5EF4-FFF2-40B4-BE49-F238E27FC236}">
                <a16:creationId xmlns:a16="http://schemas.microsoft.com/office/drawing/2014/main" id="{9095DDFF-905C-38EA-C901-4DCBFC8D8106}"/>
              </a:ext>
            </a:extLst>
          </p:cNvPr>
          <p:cNvPicPr>
            <a:picLocks noChangeAspect="1"/>
          </p:cNvPicPr>
          <p:nvPr/>
        </p:nvPicPr>
        <p:blipFill>
          <a:blip r:embed="rId4"/>
          <a:srcRect b="87003"/>
          <a:stretch/>
        </p:blipFill>
        <p:spPr>
          <a:xfrm flipV="1">
            <a:off x="6095999" y="6161765"/>
            <a:ext cx="4915786" cy="711199"/>
          </a:xfrm>
          <a:prstGeom prst="rect">
            <a:avLst/>
          </a:prstGeom>
        </p:spPr>
      </p:pic>
    </p:spTree>
    <p:extLst>
      <p:ext uri="{BB962C8B-B14F-4D97-AF65-F5344CB8AC3E}">
        <p14:creationId xmlns:p14="http://schemas.microsoft.com/office/powerpoint/2010/main" val="12494115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E2FE2-1BE7-DAC8-31B8-4BDEA2B2DD57}"/>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0F81FB54-742F-2A19-665C-DED8BB385DB2}"/>
              </a:ext>
            </a:extLst>
          </p:cNvPr>
          <p:cNvSpPr>
            <a:spLocks noGrp="1"/>
          </p:cNvSpPr>
          <p:nvPr>
            <p:ph idx="1"/>
          </p:nvPr>
        </p:nvSpPr>
        <p:spPr/>
        <p:txBody>
          <a:bodyPr>
            <a:normAutofit fontScale="92500" lnSpcReduction="10000"/>
          </a:bodyPr>
          <a:lstStyle/>
          <a:p>
            <a:r>
              <a:rPr lang="en-US" dirty="0"/>
              <a:t>Wednesday, January 29, 2025</a:t>
            </a:r>
          </a:p>
          <a:p>
            <a:pPr lvl="1"/>
            <a:r>
              <a:rPr lang="en-US" dirty="0"/>
              <a:t>Liturgical Rosary: 4:30 p.m., parish library</a:t>
            </a:r>
          </a:p>
          <a:p>
            <a:r>
              <a:rPr lang="en-US" dirty="0"/>
              <a:t>Sunday, February 2, 2025</a:t>
            </a:r>
          </a:p>
          <a:p>
            <a:pPr lvl="1"/>
            <a:r>
              <a:rPr lang="en-US" dirty="0"/>
              <a:t>Eucharistic Adoration: 2:00 p.m. to 5:00 p.m.</a:t>
            </a:r>
          </a:p>
          <a:p>
            <a:r>
              <a:rPr lang="en-US" dirty="0"/>
              <a:t>Friday, February 7, 2025</a:t>
            </a:r>
          </a:p>
          <a:p>
            <a:pPr lvl="1"/>
            <a:r>
              <a:rPr lang="en-US" dirty="0"/>
              <a:t>First Friday Latin Mass: 6:00 p.m.</a:t>
            </a:r>
          </a:p>
          <a:p>
            <a:pPr lvl="1"/>
            <a:r>
              <a:rPr lang="en-US" dirty="0"/>
              <a:t>Two Hearts Guild Meeting 2: 7:00 p.m.</a:t>
            </a:r>
          </a:p>
          <a:p>
            <a:pPr lvl="2"/>
            <a:r>
              <a:rPr lang="en-US" dirty="0"/>
              <a:t>Snow date: Friday, February 21, 2025, 7:00 p.m.</a:t>
            </a:r>
          </a:p>
        </p:txBody>
      </p:sp>
      <p:pic>
        <p:nvPicPr>
          <p:cNvPr id="4" name="Picture 3">
            <a:extLst>
              <a:ext uri="{FF2B5EF4-FFF2-40B4-BE49-F238E27FC236}">
                <a16:creationId xmlns:a16="http://schemas.microsoft.com/office/drawing/2014/main" id="{35893C69-06A1-C99C-7679-15FB5171B1C6}"/>
              </a:ext>
            </a:extLst>
          </p:cNvPr>
          <p:cNvPicPr>
            <a:picLocks noChangeAspect="1"/>
          </p:cNvPicPr>
          <p:nvPr/>
        </p:nvPicPr>
        <p:blipFill>
          <a:blip r:embed="rId2"/>
          <a:stretch>
            <a:fillRect/>
          </a:stretch>
        </p:blipFill>
        <p:spPr>
          <a:xfrm>
            <a:off x="7841733" y="2445668"/>
            <a:ext cx="2925514" cy="3450607"/>
          </a:xfrm>
          <a:prstGeom prst="rect">
            <a:avLst/>
          </a:prstGeom>
        </p:spPr>
      </p:pic>
      <p:pic>
        <p:nvPicPr>
          <p:cNvPr id="5" name="Picture 4">
            <a:extLst>
              <a:ext uri="{FF2B5EF4-FFF2-40B4-BE49-F238E27FC236}">
                <a16:creationId xmlns:a16="http://schemas.microsoft.com/office/drawing/2014/main" id="{D6625AEC-58E2-EC54-E86B-4F2963374E04}"/>
              </a:ext>
            </a:extLst>
          </p:cNvPr>
          <p:cNvPicPr>
            <a:picLocks noChangeAspect="1"/>
          </p:cNvPicPr>
          <p:nvPr/>
        </p:nvPicPr>
        <p:blipFill>
          <a:blip r:embed="rId3">
            <a:duotone>
              <a:schemeClr val="accent6">
                <a:shade val="45000"/>
                <a:satMod val="135000"/>
              </a:schemeClr>
              <a:prstClr val="white"/>
            </a:duotone>
          </a:blip>
          <a:srcRect l="3688" t="8144" r="3129" b="54370"/>
          <a:stretch/>
        </p:blipFill>
        <p:spPr>
          <a:xfrm>
            <a:off x="0" y="0"/>
            <a:ext cx="6096000" cy="1071139"/>
          </a:xfrm>
          <a:prstGeom prst="rect">
            <a:avLst/>
          </a:prstGeom>
        </p:spPr>
      </p:pic>
      <p:pic>
        <p:nvPicPr>
          <p:cNvPr id="6" name="Picture 5">
            <a:extLst>
              <a:ext uri="{FF2B5EF4-FFF2-40B4-BE49-F238E27FC236}">
                <a16:creationId xmlns:a16="http://schemas.microsoft.com/office/drawing/2014/main" id="{073A461D-B3A5-C092-0A65-78245A53C812}"/>
              </a:ext>
            </a:extLst>
          </p:cNvPr>
          <p:cNvPicPr>
            <a:picLocks noChangeAspect="1"/>
          </p:cNvPicPr>
          <p:nvPr/>
        </p:nvPicPr>
        <p:blipFill>
          <a:blip r:embed="rId3">
            <a:duotone>
              <a:schemeClr val="accent6">
                <a:shade val="45000"/>
                <a:satMod val="135000"/>
              </a:schemeClr>
              <a:prstClr val="white"/>
            </a:duotone>
          </a:blip>
          <a:srcRect l="3688" t="8144" r="3129" b="54370"/>
          <a:stretch/>
        </p:blipFill>
        <p:spPr>
          <a:xfrm>
            <a:off x="6095999" y="0"/>
            <a:ext cx="6096000" cy="1071139"/>
          </a:xfrm>
          <a:prstGeom prst="rect">
            <a:avLst/>
          </a:prstGeom>
        </p:spPr>
      </p:pic>
      <p:pic>
        <p:nvPicPr>
          <p:cNvPr id="7" name="Picture 6">
            <a:extLst>
              <a:ext uri="{FF2B5EF4-FFF2-40B4-BE49-F238E27FC236}">
                <a16:creationId xmlns:a16="http://schemas.microsoft.com/office/drawing/2014/main" id="{4C47D390-3A9C-514D-2930-018D216C8520}"/>
              </a:ext>
            </a:extLst>
          </p:cNvPr>
          <p:cNvPicPr>
            <a:picLocks noChangeAspect="1"/>
          </p:cNvPicPr>
          <p:nvPr/>
        </p:nvPicPr>
        <p:blipFill>
          <a:blip r:embed="rId4"/>
          <a:stretch>
            <a:fillRect/>
          </a:stretch>
        </p:blipFill>
        <p:spPr>
          <a:xfrm>
            <a:off x="-529" y="5785011"/>
            <a:ext cx="6096528" cy="1072989"/>
          </a:xfrm>
          <a:prstGeom prst="rect">
            <a:avLst/>
          </a:prstGeom>
        </p:spPr>
      </p:pic>
      <p:pic>
        <p:nvPicPr>
          <p:cNvPr id="8" name="Picture 7">
            <a:extLst>
              <a:ext uri="{FF2B5EF4-FFF2-40B4-BE49-F238E27FC236}">
                <a16:creationId xmlns:a16="http://schemas.microsoft.com/office/drawing/2014/main" id="{47CE85EE-0EFF-76F7-A9AD-28FBBB74E63A}"/>
              </a:ext>
            </a:extLst>
          </p:cNvPr>
          <p:cNvPicPr>
            <a:picLocks noChangeAspect="1"/>
          </p:cNvPicPr>
          <p:nvPr/>
        </p:nvPicPr>
        <p:blipFill>
          <a:blip r:embed="rId4"/>
          <a:stretch>
            <a:fillRect/>
          </a:stretch>
        </p:blipFill>
        <p:spPr>
          <a:xfrm>
            <a:off x="6095471" y="5785010"/>
            <a:ext cx="6096528" cy="1072989"/>
          </a:xfrm>
          <a:prstGeom prst="rect">
            <a:avLst/>
          </a:prstGeom>
        </p:spPr>
      </p:pic>
      <p:pic>
        <p:nvPicPr>
          <p:cNvPr id="9" name="Picture 8">
            <a:extLst>
              <a:ext uri="{FF2B5EF4-FFF2-40B4-BE49-F238E27FC236}">
                <a16:creationId xmlns:a16="http://schemas.microsoft.com/office/drawing/2014/main" id="{10EF1356-5CDF-6823-389F-7633087D48FE}"/>
              </a:ext>
            </a:extLst>
          </p:cNvPr>
          <p:cNvPicPr>
            <a:picLocks noChangeAspect="1"/>
          </p:cNvPicPr>
          <p:nvPr/>
        </p:nvPicPr>
        <p:blipFill>
          <a:blip r:embed="rId5">
            <a:duotone>
              <a:schemeClr val="accent6">
                <a:shade val="45000"/>
                <a:satMod val="135000"/>
              </a:schemeClr>
              <a:prstClr val="white"/>
            </a:duotone>
          </a:blip>
          <a:srcRect l="1660" t="9882" r="90707"/>
          <a:stretch/>
        </p:blipFill>
        <p:spPr>
          <a:xfrm>
            <a:off x="-1" y="1071138"/>
            <a:ext cx="691117" cy="4713871"/>
          </a:xfrm>
          <a:prstGeom prst="rect">
            <a:avLst/>
          </a:prstGeom>
        </p:spPr>
      </p:pic>
      <p:pic>
        <p:nvPicPr>
          <p:cNvPr id="10" name="Picture 9">
            <a:extLst>
              <a:ext uri="{FF2B5EF4-FFF2-40B4-BE49-F238E27FC236}">
                <a16:creationId xmlns:a16="http://schemas.microsoft.com/office/drawing/2014/main" id="{F6384670-4EC9-A9DE-99B5-7065F15DB922}"/>
              </a:ext>
            </a:extLst>
          </p:cNvPr>
          <p:cNvPicPr>
            <a:picLocks noChangeAspect="1"/>
          </p:cNvPicPr>
          <p:nvPr/>
        </p:nvPicPr>
        <p:blipFill>
          <a:blip r:embed="rId6"/>
          <a:stretch>
            <a:fillRect/>
          </a:stretch>
        </p:blipFill>
        <p:spPr>
          <a:xfrm flipH="1">
            <a:off x="11500882" y="1072393"/>
            <a:ext cx="688908" cy="4712616"/>
          </a:xfrm>
          <a:prstGeom prst="rect">
            <a:avLst/>
          </a:prstGeom>
        </p:spPr>
      </p:pic>
    </p:spTree>
    <p:extLst>
      <p:ext uri="{BB962C8B-B14F-4D97-AF65-F5344CB8AC3E}">
        <p14:creationId xmlns:p14="http://schemas.microsoft.com/office/powerpoint/2010/main" val="34990057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2AD7D-B71B-675B-3957-A5A211799E0E}"/>
              </a:ext>
            </a:extLst>
          </p:cNvPr>
          <p:cNvSpPr>
            <a:spLocks noGrp="1"/>
          </p:cNvSpPr>
          <p:nvPr>
            <p:ph type="title"/>
          </p:nvPr>
        </p:nvSpPr>
        <p:spPr/>
        <p:txBody>
          <a:bodyPr>
            <a:normAutofit fontScale="90000"/>
          </a:bodyPr>
          <a:lstStyle/>
          <a:p>
            <a:r>
              <a:rPr lang="en-US" dirty="0"/>
              <a:t>Closing Prayer: </a:t>
            </a:r>
            <a:r>
              <a:rPr lang="en-US" sz="4400" kern="0" dirty="0">
                <a:effectLst/>
                <a:latin typeface="Bell MT" panose="02020503060305020303" pitchFamily="18" charset="0"/>
                <a:ea typeface="Calibri" panose="020F0502020204030204" pitchFamily="34" charset="0"/>
                <a:cs typeface="Times New Roman" panose="02020603050405020304" pitchFamily="18" charset="0"/>
              </a:rPr>
              <a:t>Prayer to the Sacred Heart for Inner Peace</a:t>
            </a:r>
            <a:endParaRPr lang="en-US" dirty="0"/>
          </a:p>
        </p:txBody>
      </p:sp>
      <p:sp>
        <p:nvSpPr>
          <p:cNvPr id="3" name="Content Placeholder 2">
            <a:extLst>
              <a:ext uri="{FF2B5EF4-FFF2-40B4-BE49-F238E27FC236}">
                <a16:creationId xmlns:a16="http://schemas.microsoft.com/office/drawing/2014/main" id="{CBE0AC1E-1CAE-D85B-17DC-3F011524F3F6}"/>
              </a:ext>
            </a:extLst>
          </p:cNvPr>
          <p:cNvSpPr>
            <a:spLocks noGrp="1"/>
          </p:cNvSpPr>
          <p:nvPr>
            <p:ph idx="1"/>
          </p:nvPr>
        </p:nvSpPr>
        <p:spPr>
          <a:xfrm>
            <a:off x="1295401" y="2556932"/>
            <a:ext cx="6296246" cy="3318936"/>
          </a:xfrm>
        </p:spPr>
        <p:txBody>
          <a:bodyPr>
            <a:normAutofit fontScale="92500" lnSpcReduction="20000"/>
          </a:bodyPr>
          <a:lstStyle/>
          <a:p>
            <a:pPr marL="0" marR="0" indent="0">
              <a:lnSpc>
                <a:spcPct val="106000"/>
              </a:lnSpc>
              <a:spcAft>
                <a:spcPts val="800"/>
              </a:spcAft>
              <a:buNone/>
            </a:pPr>
            <a:r>
              <a:rPr lang="en-US" sz="1800" kern="0" dirty="0">
                <a:effectLst/>
                <a:latin typeface="Bell MT" panose="02020503060305020303" pitchFamily="18" charset="0"/>
                <a:ea typeface="Calibri" panose="020F0502020204030204" pitchFamily="34" charset="0"/>
                <a:cs typeface="Times New Roman" panose="02020603050405020304" pitchFamily="18" charset="0"/>
              </a:rPr>
              <a:t>Holy Heart of Jesus, Sweet Sanctuary of rest, bring peace to my soul and settle my spirit. I vow to place all of my worries and fears into the wound of Your Sacred Heart there to be tended to in accordance with Your perfect will, which desires only the best and the highest good. Your love alone is enough, and I surrender to it, clinging to the hope of a swift resolution and trusting with confidence in all of Your promises. Amen. </a:t>
            </a:r>
            <a:endParaRPr lang="en-US" sz="1800" kern="0" dirty="0">
              <a:latin typeface="Bell MT" panose="02020503060305020303" pitchFamily="18" charset="0"/>
              <a:ea typeface="Calibri" panose="020F0502020204030204" pitchFamily="34" charset="0"/>
              <a:cs typeface="Times New Roman" panose="02020603050405020304" pitchFamily="18" charset="0"/>
            </a:endParaRPr>
          </a:p>
          <a:p>
            <a:pPr marL="0" marR="0" indent="0">
              <a:lnSpc>
                <a:spcPct val="106000"/>
              </a:lnSpc>
              <a:spcAft>
                <a:spcPts val="800"/>
              </a:spcAft>
              <a:buNone/>
            </a:pPr>
            <a:r>
              <a:rPr lang="en-US" sz="1800" kern="0" dirty="0">
                <a:latin typeface="Bell MT" panose="02020503060305020303" pitchFamily="18" charset="0"/>
                <a:ea typeface="Calibri" panose="020F0502020204030204" pitchFamily="34" charset="0"/>
                <a:cs typeface="Times New Roman" panose="02020603050405020304" pitchFamily="18" charset="0"/>
              </a:rPr>
              <a:t>Most Sacred Heart of Jesus, have mercy on us. (3x)</a:t>
            </a:r>
          </a:p>
          <a:p>
            <a:pPr marL="0" marR="0" indent="0">
              <a:lnSpc>
                <a:spcPct val="106000"/>
              </a:lnSpc>
              <a:spcAft>
                <a:spcPts val="800"/>
              </a:spcAft>
              <a:buNone/>
            </a:pPr>
            <a:r>
              <a:rPr lang="en-US" sz="1800" kern="0" dirty="0">
                <a:effectLst/>
                <a:latin typeface="Bell MT" panose="02020503060305020303" pitchFamily="18" charset="0"/>
                <a:ea typeface="Calibri" panose="020F0502020204030204" pitchFamily="34" charset="0"/>
                <a:cs typeface="Times New Roman" panose="02020603050405020304" pitchFamily="18" charset="0"/>
              </a:rPr>
              <a:t>Sweet Heart of Mary, be our salvation. (3x)</a:t>
            </a:r>
          </a:p>
          <a:p>
            <a:pPr marL="0" marR="0" indent="0">
              <a:lnSpc>
                <a:spcPct val="106000"/>
              </a:lnSpc>
              <a:spcAft>
                <a:spcPts val="800"/>
              </a:spcAft>
              <a:buNone/>
            </a:pPr>
            <a:r>
              <a:rPr lang="en-US" sz="1800" kern="100" dirty="0">
                <a:effectLst/>
                <a:latin typeface="Bell MT" panose="02020503060305020303" pitchFamily="18" charset="0"/>
                <a:ea typeface="Calibri" panose="020F0502020204030204" pitchFamily="34" charset="0"/>
                <a:cs typeface="Times New Roman" panose="02020603050405020304" pitchFamily="18" charset="0"/>
              </a:rPr>
              <a:t>Immaculate Heart of Mary, pray for Fr. Sliwa, Fr. </a:t>
            </a:r>
            <a:r>
              <a:rPr lang="en-US" sz="1800" kern="100" dirty="0" err="1">
                <a:effectLst/>
                <a:latin typeface="Bell MT" panose="02020503060305020303" pitchFamily="18" charset="0"/>
                <a:ea typeface="Calibri" panose="020F0502020204030204" pitchFamily="34" charset="0"/>
                <a:cs typeface="Times New Roman" panose="02020603050405020304" pitchFamily="18" charset="0"/>
              </a:rPr>
              <a:t>Barrent</a:t>
            </a:r>
            <a:r>
              <a:rPr lang="en-US" sz="1800" kern="100" dirty="0">
                <a:effectLst/>
                <a:latin typeface="Bell MT" panose="02020503060305020303" pitchFamily="18" charset="0"/>
                <a:ea typeface="Calibri" panose="020F0502020204030204" pitchFamily="34" charset="0"/>
                <a:cs typeface="Times New Roman" panose="02020603050405020304" pitchFamily="18" charset="0"/>
              </a:rPr>
              <a:t>, and Fr. Roux. Amen. </a:t>
            </a:r>
          </a:p>
          <a:p>
            <a:endParaRPr lang="en-US" dirty="0"/>
          </a:p>
        </p:txBody>
      </p:sp>
      <p:pic>
        <p:nvPicPr>
          <p:cNvPr id="4" name="Picture 3">
            <a:extLst>
              <a:ext uri="{FF2B5EF4-FFF2-40B4-BE49-F238E27FC236}">
                <a16:creationId xmlns:a16="http://schemas.microsoft.com/office/drawing/2014/main" id="{AADB5893-B2BE-4B27-1C9E-D8965E1176D9}"/>
              </a:ext>
            </a:extLst>
          </p:cNvPr>
          <p:cNvPicPr>
            <a:picLocks noChangeAspect="1"/>
          </p:cNvPicPr>
          <p:nvPr/>
        </p:nvPicPr>
        <p:blipFill>
          <a:blip r:embed="rId2"/>
          <a:stretch>
            <a:fillRect/>
          </a:stretch>
        </p:blipFill>
        <p:spPr>
          <a:xfrm>
            <a:off x="0" y="0"/>
            <a:ext cx="1500765" cy="1095153"/>
          </a:xfrm>
          <a:prstGeom prst="rect">
            <a:avLst/>
          </a:prstGeom>
        </p:spPr>
      </p:pic>
      <p:pic>
        <p:nvPicPr>
          <p:cNvPr id="5" name="Picture 4">
            <a:extLst>
              <a:ext uri="{FF2B5EF4-FFF2-40B4-BE49-F238E27FC236}">
                <a16:creationId xmlns:a16="http://schemas.microsoft.com/office/drawing/2014/main" id="{9E668D47-9F11-8F6A-DA42-37605255B8F9}"/>
              </a:ext>
            </a:extLst>
          </p:cNvPr>
          <p:cNvPicPr>
            <a:picLocks noChangeAspect="1"/>
          </p:cNvPicPr>
          <p:nvPr/>
        </p:nvPicPr>
        <p:blipFill>
          <a:blip r:embed="rId3"/>
          <a:stretch>
            <a:fillRect/>
          </a:stretch>
        </p:blipFill>
        <p:spPr>
          <a:xfrm>
            <a:off x="1019" y="5760625"/>
            <a:ext cx="1499746" cy="1097375"/>
          </a:xfrm>
          <a:prstGeom prst="rect">
            <a:avLst/>
          </a:prstGeom>
        </p:spPr>
      </p:pic>
      <p:pic>
        <p:nvPicPr>
          <p:cNvPr id="6" name="Picture 5">
            <a:extLst>
              <a:ext uri="{FF2B5EF4-FFF2-40B4-BE49-F238E27FC236}">
                <a16:creationId xmlns:a16="http://schemas.microsoft.com/office/drawing/2014/main" id="{699C0CF9-876D-EB94-D95F-998B6B07B6B2}"/>
              </a:ext>
            </a:extLst>
          </p:cNvPr>
          <p:cNvPicPr>
            <a:picLocks noChangeAspect="1"/>
          </p:cNvPicPr>
          <p:nvPr/>
        </p:nvPicPr>
        <p:blipFill>
          <a:blip r:embed="rId3"/>
          <a:stretch>
            <a:fillRect/>
          </a:stretch>
        </p:blipFill>
        <p:spPr>
          <a:xfrm>
            <a:off x="10692254" y="0"/>
            <a:ext cx="1499746" cy="1097375"/>
          </a:xfrm>
          <a:prstGeom prst="rect">
            <a:avLst/>
          </a:prstGeom>
        </p:spPr>
      </p:pic>
      <p:pic>
        <p:nvPicPr>
          <p:cNvPr id="7" name="Picture 6">
            <a:extLst>
              <a:ext uri="{FF2B5EF4-FFF2-40B4-BE49-F238E27FC236}">
                <a16:creationId xmlns:a16="http://schemas.microsoft.com/office/drawing/2014/main" id="{61E12DAF-35E5-7646-2EB3-2EA2860684C5}"/>
              </a:ext>
            </a:extLst>
          </p:cNvPr>
          <p:cNvPicPr>
            <a:picLocks noChangeAspect="1"/>
          </p:cNvPicPr>
          <p:nvPr/>
        </p:nvPicPr>
        <p:blipFill>
          <a:blip r:embed="rId3"/>
          <a:stretch>
            <a:fillRect/>
          </a:stretch>
        </p:blipFill>
        <p:spPr>
          <a:xfrm>
            <a:off x="10691233" y="5758387"/>
            <a:ext cx="1499746" cy="1097375"/>
          </a:xfrm>
          <a:prstGeom prst="rect">
            <a:avLst/>
          </a:prstGeom>
        </p:spPr>
      </p:pic>
      <p:pic>
        <p:nvPicPr>
          <p:cNvPr id="9" name="Picture 8">
            <a:extLst>
              <a:ext uri="{FF2B5EF4-FFF2-40B4-BE49-F238E27FC236}">
                <a16:creationId xmlns:a16="http://schemas.microsoft.com/office/drawing/2014/main" id="{34577D56-EE99-13F3-EE02-CC0DE5729B14}"/>
              </a:ext>
            </a:extLst>
          </p:cNvPr>
          <p:cNvPicPr>
            <a:picLocks noChangeAspect="1"/>
          </p:cNvPicPr>
          <p:nvPr/>
        </p:nvPicPr>
        <p:blipFill>
          <a:blip r:embed="rId4"/>
          <a:stretch>
            <a:fillRect/>
          </a:stretch>
        </p:blipFill>
        <p:spPr>
          <a:xfrm>
            <a:off x="7652095" y="2556932"/>
            <a:ext cx="3039138" cy="3695012"/>
          </a:xfrm>
          <a:prstGeom prst="rect">
            <a:avLst/>
          </a:prstGeom>
        </p:spPr>
      </p:pic>
      <p:pic>
        <p:nvPicPr>
          <p:cNvPr id="10" name="Picture 9">
            <a:extLst>
              <a:ext uri="{FF2B5EF4-FFF2-40B4-BE49-F238E27FC236}">
                <a16:creationId xmlns:a16="http://schemas.microsoft.com/office/drawing/2014/main" id="{6ADA5764-7C76-BCB3-D032-AFA0DE5DED57}"/>
              </a:ext>
            </a:extLst>
          </p:cNvPr>
          <p:cNvPicPr>
            <a:picLocks noChangeAspect="1"/>
          </p:cNvPicPr>
          <p:nvPr/>
        </p:nvPicPr>
        <p:blipFill>
          <a:blip r:embed="rId5"/>
          <a:srcRect t="27270" b="36505"/>
          <a:stretch/>
        </p:blipFill>
        <p:spPr>
          <a:xfrm>
            <a:off x="1500765" y="-9056"/>
            <a:ext cx="9190468" cy="855722"/>
          </a:xfrm>
          <a:prstGeom prst="rect">
            <a:avLst/>
          </a:prstGeom>
        </p:spPr>
      </p:pic>
      <p:pic>
        <p:nvPicPr>
          <p:cNvPr id="11" name="Picture 10">
            <a:extLst>
              <a:ext uri="{FF2B5EF4-FFF2-40B4-BE49-F238E27FC236}">
                <a16:creationId xmlns:a16="http://schemas.microsoft.com/office/drawing/2014/main" id="{E3838D03-D850-AAFA-827E-CB3461908726}"/>
              </a:ext>
            </a:extLst>
          </p:cNvPr>
          <p:cNvPicPr>
            <a:picLocks noChangeAspect="1"/>
          </p:cNvPicPr>
          <p:nvPr/>
        </p:nvPicPr>
        <p:blipFill>
          <a:blip r:embed="rId6"/>
          <a:stretch>
            <a:fillRect/>
          </a:stretch>
        </p:blipFill>
        <p:spPr>
          <a:xfrm>
            <a:off x="1499217" y="6004486"/>
            <a:ext cx="9193565" cy="853514"/>
          </a:xfrm>
          <a:prstGeom prst="rect">
            <a:avLst/>
          </a:prstGeom>
        </p:spPr>
      </p:pic>
      <p:pic>
        <p:nvPicPr>
          <p:cNvPr id="12" name="Picture 11">
            <a:extLst>
              <a:ext uri="{FF2B5EF4-FFF2-40B4-BE49-F238E27FC236}">
                <a16:creationId xmlns:a16="http://schemas.microsoft.com/office/drawing/2014/main" id="{24448D80-2AC1-E343-216F-382503960662}"/>
              </a:ext>
            </a:extLst>
          </p:cNvPr>
          <p:cNvPicPr>
            <a:picLocks noChangeAspect="1"/>
          </p:cNvPicPr>
          <p:nvPr/>
        </p:nvPicPr>
        <p:blipFill>
          <a:blip r:embed="rId7"/>
          <a:srcRect r="81960"/>
          <a:stretch/>
        </p:blipFill>
        <p:spPr>
          <a:xfrm>
            <a:off x="0" y="1104209"/>
            <a:ext cx="991970" cy="4654178"/>
          </a:xfrm>
          <a:prstGeom prst="rect">
            <a:avLst/>
          </a:prstGeom>
        </p:spPr>
      </p:pic>
      <p:pic>
        <p:nvPicPr>
          <p:cNvPr id="13" name="Picture 12">
            <a:extLst>
              <a:ext uri="{FF2B5EF4-FFF2-40B4-BE49-F238E27FC236}">
                <a16:creationId xmlns:a16="http://schemas.microsoft.com/office/drawing/2014/main" id="{AE8BA462-77E6-F9F2-93E6-71FD53B317A6}"/>
              </a:ext>
            </a:extLst>
          </p:cNvPr>
          <p:cNvPicPr>
            <a:picLocks noChangeAspect="1"/>
          </p:cNvPicPr>
          <p:nvPr/>
        </p:nvPicPr>
        <p:blipFill>
          <a:blip r:embed="rId8"/>
          <a:stretch>
            <a:fillRect/>
          </a:stretch>
        </p:blipFill>
        <p:spPr>
          <a:xfrm flipH="1">
            <a:off x="11200030" y="1104209"/>
            <a:ext cx="993734" cy="4657748"/>
          </a:xfrm>
          <a:prstGeom prst="rect">
            <a:avLst/>
          </a:prstGeom>
        </p:spPr>
      </p:pic>
    </p:spTree>
    <p:extLst>
      <p:ext uri="{BB962C8B-B14F-4D97-AF65-F5344CB8AC3E}">
        <p14:creationId xmlns:p14="http://schemas.microsoft.com/office/powerpoint/2010/main" val="230718356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344</TotalTime>
  <Words>1369</Words>
  <Application>Microsoft Office PowerPoint</Application>
  <PresentationFormat>Widescreen</PresentationFormat>
  <Paragraphs>138</Paragraphs>
  <Slides>16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Bell MT</vt:lpstr>
      <vt:lpstr>Calibri</vt:lpstr>
      <vt:lpstr>Garamond</vt:lpstr>
      <vt:lpstr>Organic</vt:lpstr>
      <vt:lpstr>Two Hearts Guild Meeting 1 </vt:lpstr>
      <vt:lpstr>Outline</vt:lpstr>
      <vt:lpstr>Opening Prayer: The Prayer of St. Francis de Sales</vt:lpstr>
      <vt:lpstr>Introduction: What is the Two Hearts Guild?</vt:lpstr>
      <vt:lpstr>Who is St. Francis de Sales?</vt:lpstr>
      <vt:lpstr>Who is St. Jane Frances de Chantal?</vt:lpstr>
      <vt:lpstr>Who is St. Margaret Mary Alacoque?</vt:lpstr>
      <vt:lpstr>Why do we honor the Holy Name of Jesus in January?</vt:lpstr>
      <vt:lpstr>How does devotion to the Holy Name of Jesus connect to devotion to the Sacred Heart?</vt:lpstr>
      <vt:lpstr>How did St. Francis de Sales encourage devotion to the Holy Name of Jesus? The Holy Name of Mary? </vt:lpstr>
      <vt:lpstr>How did St. Francis de Sales encourage devotion to the Sacred Heart?</vt:lpstr>
      <vt:lpstr>Why and how should we practice devotion to the Holy Name of Jesus? The Sacred Heart?</vt:lpstr>
      <vt:lpstr>What does it mean to live with peace as a devotee of the Sacred Heart? How can spiritual mothers and spiritual fathers embody Jesus’ and Mary’s spirit of peace?</vt:lpstr>
      <vt:lpstr>How can we grow in the virtue of peace in this month, and going forward? Why is peace an important virtue of the Sacred Heart?</vt:lpstr>
      <vt:lpstr>Announcements</vt:lpstr>
      <vt:lpstr>Closing Prayer: Prayer to the Sacred Heart for Inner Peace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87</cp:revision>
  <dcterms:created xsi:type="dcterms:W3CDTF">2025-01-14T14:36:51Z</dcterms:created>
  <dcterms:modified xsi:type="dcterms:W3CDTF">2025-01-15T13:08:59Z</dcterms:modified>
</cp:coreProperties>
</file>