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2" r:id="rId5"/>
    <p:sldId id="263" r:id="rId6"/>
    <p:sldId id="264" r:id="rId7"/>
    <p:sldId id="265" r:id="rId8"/>
    <p:sldId id="267" r:id="rId9"/>
    <p:sldId id="266" r:id="rId10"/>
    <p:sldId id="258" r:id="rId11"/>
    <p:sldId id="260" r:id="rId12"/>
    <p:sldId id="26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6F73F23-362F-4A8C-84C4-B347425DBCEF}"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0758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73F23-362F-4A8C-84C4-B347425DBCEF}" type="slidenum">
              <a:rPr lang="en-US" smtClean="0"/>
              <a:t>‹#›</a:t>
            </a:fld>
            <a:endParaRPr lang="en-US"/>
          </a:p>
        </p:txBody>
      </p:sp>
    </p:spTree>
    <p:extLst>
      <p:ext uri="{BB962C8B-B14F-4D97-AF65-F5344CB8AC3E}">
        <p14:creationId xmlns:p14="http://schemas.microsoft.com/office/powerpoint/2010/main" val="4094552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73F23-362F-4A8C-84C4-B347425DBCEF}"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8819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887B3B-FB02-4F7A-B899-9E3D92CED399}"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73F23-362F-4A8C-84C4-B347425DBCEF}" type="slidenum">
              <a:rPr lang="en-US" smtClean="0"/>
              <a:t>‹#›</a:t>
            </a:fld>
            <a:endParaRPr lang="en-US"/>
          </a:p>
        </p:txBody>
      </p:sp>
    </p:spTree>
    <p:extLst>
      <p:ext uri="{BB962C8B-B14F-4D97-AF65-F5344CB8AC3E}">
        <p14:creationId xmlns:p14="http://schemas.microsoft.com/office/powerpoint/2010/main" val="360258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887B3B-FB02-4F7A-B899-9E3D92CED399}" type="datetimeFigureOut">
              <a:rPr lang="en-US" smtClean="0"/>
              <a:t>12/16/2024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F73F23-362F-4A8C-84C4-B347425DBCEF}"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1708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887B3B-FB02-4F7A-B899-9E3D92CED399}" type="datetimeFigureOut">
              <a:rPr lang="en-US" smtClean="0"/>
              <a:t>12/16/2024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F73F23-362F-4A8C-84C4-B347425DBCEF}"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376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887B3B-FB02-4F7A-B899-9E3D92CED399}" type="datetimeFigureOut">
              <a:rPr lang="en-US" smtClean="0"/>
              <a:t>12/16/2024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F73F23-362F-4A8C-84C4-B347425DBCEF}" type="slidenum">
              <a:rPr lang="en-US" smtClean="0"/>
              <a:t>‹#›</a:t>
            </a:fld>
            <a:endParaRPr lang="en-US"/>
          </a:p>
        </p:txBody>
      </p:sp>
    </p:spTree>
    <p:extLst>
      <p:ext uri="{BB962C8B-B14F-4D97-AF65-F5344CB8AC3E}">
        <p14:creationId xmlns:p14="http://schemas.microsoft.com/office/powerpoint/2010/main" val="3753155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887B3B-FB02-4F7A-B899-9E3D92CED399}"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73F23-362F-4A8C-84C4-B347425DBCEF}"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727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887B3B-FB02-4F7A-B899-9E3D92CED399}"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73F23-362F-4A8C-84C4-B347425DBCEF}" type="slidenum">
              <a:rPr lang="en-US" smtClean="0"/>
              <a:t>‹#›</a:t>
            </a:fld>
            <a:endParaRPr lang="en-US"/>
          </a:p>
        </p:txBody>
      </p:sp>
    </p:spTree>
    <p:extLst>
      <p:ext uri="{BB962C8B-B14F-4D97-AF65-F5344CB8AC3E}">
        <p14:creationId xmlns:p14="http://schemas.microsoft.com/office/powerpoint/2010/main" val="239530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887B3B-FB02-4F7A-B899-9E3D92CED399}"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73F23-362F-4A8C-84C4-B347425DBCEF}" type="slidenum">
              <a:rPr lang="en-US" smtClean="0"/>
              <a:t>‹#›</a:t>
            </a:fld>
            <a:endParaRPr lang="en-US"/>
          </a:p>
        </p:txBody>
      </p:sp>
    </p:spTree>
    <p:extLst>
      <p:ext uri="{BB962C8B-B14F-4D97-AF65-F5344CB8AC3E}">
        <p14:creationId xmlns:p14="http://schemas.microsoft.com/office/powerpoint/2010/main" val="2994230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73F23-362F-4A8C-84C4-B347425DBCEF}"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164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73F23-362F-4A8C-84C4-B347425DBCEF}"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7588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73F23-362F-4A8C-84C4-B347425DBCEF}" type="slidenum">
              <a:rPr lang="en-US" smtClean="0"/>
              <a:t>‹#›</a:t>
            </a:fld>
            <a:endParaRPr lang="en-US"/>
          </a:p>
        </p:txBody>
      </p:sp>
    </p:spTree>
    <p:extLst>
      <p:ext uri="{BB962C8B-B14F-4D97-AF65-F5344CB8AC3E}">
        <p14:creationId xmlns:p14="http://schemas.microsoft.com/office/powerpoint/2010/main" val="31224389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73F23-362F-4A8C-84C4-B347425DBCEF}"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728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73F23-362F-4A8C-84C4-B347425DBCEF}"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0416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73F23-362F-4A8C-84C4-B347425DBCEF}"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5805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887B3B-FB02-4F7A-B899-9E3D92CED399}"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73F23-362F-4A8C-84C4-B347425DBCEF}"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585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srcRect/>
          <a:tile tx="0" ty="0" sx="100000" sy="100000" flip="none" algn="tl"/>
        </a:blip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8887B3B-FB02-4F7A-B899-9E3D92CED399}" type="datetimeFigureOut">
              <a:rPr lang="en-US" smtClean="0"/>
              <a:t>12/16/2024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6F73F23-362F-4A8C-84C4-B347425DBCEF}" type="slidenum">
              <a:rPr lang="en-US" smtClean="0"/>
              <a:t>‹#›</a:t>
            </a:fld>
            <a:endParaRPr lang="en-US"/>
          </a:p>
        </p:txBody>
      </p:sp>
    </p:spTree>
    <p:extLst>
      <p:ext uri="{BB962C8B-B14F-4D97-AF65-F5344CB8AC3E}">
        <p14:creationId xmlns:p14="http://schemas.microsoft.com/office/powerpoint/2010/main" val="3758836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437EE-3D54-C4CD-909A-D91C2B3A6EDE}"/>
              </a:ext>
            </a:extLst>
          </p:cNvPr>
          <p:cNvSpPr>
            <a:spLocks noGrp="1"/>
          </p:cNvSpPr>
          <p:nvPr>
            <p:ph type="ctrTitle"/>
          </p:nvPr>
        </p:nvSpPr>
        <p:spPr/>
        <p:txBody>
          <a:bodyPr/>
          <a:lstStyle/>
          <a:p>
            <a:r>
              <a:rPr lang="en-US" dirty="0"/>
              <a:t>Divine Office Learning Series Course 3</a:t>
            </a:r>
          </a:p>
        </p:txBody>
      </p:sp>
      <p:sp>
        <p:nvSpPr>
          <p:cNvPr id="3" name="Subtitle 2">
            <a:extLst>
              <a:ext uri="{FF2B5EF4-FFF2-40B4-BE49-F238E27FC236}">
                <a16:creationId xmlns:a16="http://schemas.microsoft.com/office/drawing/2014/main" id="{E582C9CF-344E-203E-DB55-EB165AE798CD}"/>
              </a:ext>
            </a:extLst>
          </p:cNvPr>
          <p:cNvSpPr>
            <a:spLocks noGrp="1"/>
          </p:cNvSpPr>
          <p:nvPr>
            <p:ph type="subTitle" idx="1"/>
          </p:nvPr>
        </p:nvSpPr>
        <p:spPr/>
        <p:txBody>
          <a:bodyPr>
            <a:normAutofit lnSpcReduction="10000"/>
          </a:bodyPr>
          <a:lstStyle/>
          <a:p>
            <a:r>
              <a:rPr lang="en-US" dirty="0">
                <a:solidFill>
                  <a:srgbClr val="000000"/>
                </a:solidFill>
              </a:rPr>
              <a:t>Katie Sadakierski</a:t>
            </a:r>
          </a:p>
          <a:p>
            <a:r>
              <a:rPr lang="en-US" dirty="0">
                <a:solidFill>
                  <a:srgbClr val="000000"/>
                </a:solidFill>
              </a:rPr>
              <a:t>Our Lady of the Valley Parish</a:t>
            </a:r>
          </a:p>
          <a:p>
            <a:r>
              <a:rPr lang="en-US" dirty="0">
                <a:solidFill>
                  <a:srgbClr val="000000"/>
                </a:solidFill>
              </a:rPr>
              <a:t>Tuesday, December 17, 2024</a:t>
            </a:r>
          </a:p>
        </p:txBody>
      </p:sp>
      <p:pic>
        <p:nvPicPr>
          <p:cNvPr id="4" name="Picture 3">
            <a:extLst>
              <a:ext uri="{FF2B5EF4-FFF2-40B4-BE49-F238E27FC236}">
                <a16:creationId xmlns:a16="http://schemas.microsoft.com/office/drawing/2014/main" id="{6729442E-366A-F2F4-402A-CAAF0BCE9062}"/>
              </a:ext>
            </a:extLst>
          </p:cNvPr>
          <p:cNvPicPr>
            <a:picLocks noChangeAspect="1"/>
          </p:cNvPicPr>
          <p:nvPr/>
        </p:nvPicPr>
        <p:blipFill rotWithShape="1">
          <a:blip r:embed="rId2"/>
          <a:srcRect l="13659" r="13659"/>
          <a:stretch/>
        </p:blipFill>
        <p:spPr>
          <a:xfrm>
            <a:off x="0" y="-22226"/>
            <a:ext cx="2543175" cy="6880226"/>
          </a:xfrm>
          <a:prstGeom prst="rect">
            <a:avLst/>
          </a:prstGeom>
        </p:spPr>
      </p:pic>
      <p:pic>
        <p:nvPicPr>
          <p:cNvPr id="5" name="Picture 4">
            <a:extLst>
              <a:ext uri="{FF2B5EF4-FFF2-40B4-BE49-F238E27FC236}">
                <a16:creationId xmlns:a16="http://schemas.microsoft.com/office/drawing/2014/main" id="{5A2E87E5-F61C-682B-2744-A1D48530E2CE}"/>
              </a:ext>
            </a:extLst>
          </p:cNvPr>
          <p:cNvPicPr>
            <a:picLocks noChangeAspect="1"/>
          </p:cNvPicPr>
          <p:nvPr/>
        </p:nvPicPr>
        <p:blipFill>
          <a:blip r:embed="rId3"/>
          <a:stretch>
            <a:fillRect/>
          </a:stretch>
        </p:blipFill>
        <p:spPr>
          <a:xfrm>
            <a:off x="9657290" y="0"/>
            <a:ext cx="2533025" cy="6858000"/>
          </a:xfrm>
          <a:prstGeom prst="rect">
            <a:avLst/>
          </a:prstGeom>
        </p:spPr>
      </p:pic>
      <p:pic>
        <p:nvPicPr>
          <p:cNvPr id="6" name="Picture 5">
            <a:extLst>
              <a:ext uri="{FF2B5EF4-FFF2-40B4-BE49-F238E27FC236}">
                <a16:creationId xmlns:a16="http://schemas.microsoft.com/office/drawing/2014/main" id="{5B4A8EE1-8151-B477-EE1E-95F198EF2B24}"/>
              </a:ext>
            </a:extLst>
          </p:cNvPr>
          <p:cNvPicPr>
            <a:picLocks noChangeAspect="1"/>
          </p:cNvPicPr>
          <p:nvPr/>
        </p:nvPicPr>
        <p:blipFill>
          <a:blip r:embed="rId4"/>
          <a:stretch>
            <a:fillRect/>
          </a:stretch>
        </p:blipFill>
        <p:spPr>
          <a:xfrm>
            <a:off x="2543175" y="685718"/>
            <a:ext cx="7114115" cy="609653"/>
          </a:xfrm>
          <a:prstGeom prst="rect">
            <a:avLst/>
          </a:prstGeom>
        </p:spPr>
      </p:pic>
      <p:pic>
        <p:nvPicPr>
          <p:cNvPr id="7" name="Picture 6">
            <a:extLst>
              <a:ext uri="{FF2B5EF4-FFF2-40B4-BE49-F238E27FC236}">
                <a16:creationId xmlns:a16="http://schemas.microsoft.com/office/drawing/2014/main" id="{3BBFD1C6-0214-1F66-1E34-4F3957799A88}"/>
              </a:ext>
            </a:extLst>
          </p:cNvPr>
          <p:cNvPicPr>
            <a:picLocks noChangeAspect="1"/>
          </p:cNvPicPr>
          <p:nvPr/>
        </p:nvPicPr>
        <p:blipFill>
          <a:blip r:embed="rId4"/>
          <a:stretch>
            <a:fillRect/>
          </a:stretch>
        </p:blipFill>
        <p:spPr>
          <a:xfrm>
            <a:off x="2543175" y="5562629"/>
            <a:ext cx="7114115" cy="609653"/>
          </a:xfrm>
          <a:prstGeom prst="rect">
            <a:avLst/>
          </a:prstGeom>
        </p:spPr>
      </p:pic>
      <p:pic>
        <p:nvPicPr>
          <p:cNvPr id="8" name="Picture 7">
            <a:extLst>
              <a:ext uri="{FF2B5EF4-FFF2-40B4-BE49-F238E27FC236}">
                <a16:creationId xmlns:a16="http://schemas.microsoft.com/office/drawing/2014/main" id="{A51C0A19-2C9A-8B6E-A95D-3C5D3347E60C}"/>
              </a:ext>
            </a:extLst>
          </p:cNvPr>
          <p:cNvPicPr>
            <a:picLocks noChangeAspect="1"/>
          </p:cNvPicPr>
          <p:nvPr/>
        </p:nvPicPr>
        <p:blipFill>
          <a:blip r:embed="rId5"/>
          <a:stretch>
            <a:fillRect/>
          </a:stretch>
        </p:blipFill>
        <p:spPr>
          <a:xfrm>
            <a:off x="2543175" y="0"/>
            <a:ext cx="7073614" cy="580036"/>
          </a:xfrm>
          <a:prstGeom prst="rect">
            <a:avLst/>
          </a:prstGeom>
        </p:spPr>
      </p:pic>
      <p:pic>
        <p:nvPicPr>
          <p:cNvPr id="9" name="Picture 8">
            <a:extLst>
              <a:ext uri="{FF2B5EF4-FFF2-40B4-BE49-F238E27FC236}">
                <a16:creationId xmlns:a16="http://schemas.microsoft.com/office/drawing/2014/main" id="{0FA78E8E-BFFF-5010-D965-7F971EE60829}"/>
              </a:ext>
            </a:extLst>
          </p:cNvPr>
          <p:cNvPicPr>
            <a:picLocks noChangeAspect="1"/>
          </p:cNvPicPr>
          <p:nvPr/>
        </p:nvPicPr>
        <p:blipFill>
          <a:blip r:embed="rId6"/>
          <a:stretch>
            <a:fillRect/>
          </a:stretch>
        </p:blipFill>
        <p:spPr>
          <a:xfrm>
            <a:off x="2561198" y="6278830"/>
            <a:ext cx="7078069" cy="579170"/>
          </a:xfrm>
          <a:prstGeom prst="rect">
            <a:avLst/>
          </a:prstGeom>
        </p:spPr>
      </p:pic>
    </p:spTree>
    <p:extLst>
      <p:ext uri="{BB962C8B-B14F-4D97-AF65-F5344CB8AC3E}">
        <p14:creationId xmlns:p14="http://schemas.microsoft.com/office/powerpoint/2010/main" val="2242240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D2C3-D213-C0D5-AB06-7BAC1DFAC01E}"/>
              </a:ext>
            </a:extLst>
          </p:cNvPr>
          <p:cNvSpPr>
            <a:spLocks noGrp="1"/>
          </p:cNvSpPr>
          <p:nvPr>
            <p:ph type="title"/>
          </p:nvPr>
        </p:nvSpPr>
        <p:spPr>
          <a:xfrm>
            <a:off x="1295402" y="599360"/>
            <a:ext cx="9601196" cy="1303867"/>
          </a:xfrm>
        </p:spPr>
        <p:txBody>
          <a:bodyPr/>
          <a:lstStyle/>
          <a:p>
            <a:r>
              <a:rPr lang="en-US" b="1" dirty="0"/>
              <a:t>Course Outline</a:t>
            </a:r>
          </a:p>
        </p:txBody>
      </p:sp>
      <p:sp>
        <p:nvSpPr>
          <p:cNvPr id="3" name="Content Placeholder 2">
            <a:extLst>
              <a:ext uri="{FF2B5EF4-FFF2-40B4-BE49-F238E27FC236}">
                <a16:creationId xmlns:a16="http://schemas.microsoft.com/office/drawing/2014/main" id="{12FC05BC-678C-A813-9DCA-951C0401A964}"/>
              </a:ext>
            </a:extLst>
          </p:cNvPr>
          <p:cNvSpPr>
            <a:spLocks noGrp="1"/>
          </p:cNvSpPr>
          <p:nvPr>
            <p:ph idx="1"/>
          </p:nvPr>
        </p:nvSpPr>
        <p:spPr>
          <a:xfrm>
            <a:off x="710610" y="1807535"/>
            <a:ext cx="6817241" cy="4550735"/>
          </a:xfrm>
        </p:spPr>
        <p:txBody>
          <a:bodyPr>
            <a:noAutofit/>
          </a:bodyPr>
          <a:lstStyle/>
          <a:p>
            <a:pPr marL="342900" marR="0" lvl="0" indent="-342900">
              <a:lnSpc>
                <a:spcPct val="107000"/>
              </a:lnSpc>
              <a:buFont typeface="+mj-lt"/>
              <a:buAutoNum type="romanUcPeriod"/>
            </a:pPr>
            <a:r>
              <a:rPr lang="en-US" sz="1300" kern="100" dirty="0">
                <a:solidFill>
                  <a:srgbClr val="000000"/>
                </a:solidFill>
                <a:effectLst/>
                <a:ea typeface="Calibri" panose="020F0502020204030204" pitchFamily="34" charset="0"/>
                <a:cs typeface="Times New Roman" panose="02020603050405020304" pitchFamily="18" charset="0"/>
              </a:rPr>
              <a:t>Chant demonstration (in church, 6:00 p.m. to 6:30 p.m.)</a:t>
            </a:r>
          </a:p>
          <a:p>
            <a:pPr marL="742950" marR="0" lvl="1" indent="-285750">
              <a:lnSpc>
                <a:spcPct val="107000"/>
              </a:lnSpc>
              <a:buFont typeface="+mj-lt"/>
              <a:buAutoNum type="alphaLcPeriod"/>
            </a:pPr>
            <a:r>
              <a:rPr lang="en-US" sz="1300" kern="100" dirty="0">
                <a:solidFill>
                  <a:srgbClr val="000000"/>
                </a:solidFill>
                <a:effectLst/>
                <a:ea typeface="Calibri" panose="020F0502020204030204" pitchFamily="34" charset="0"/>
                <a:cs typeface="Times New Roman" panose="02020603050405020304" pitchFamily="18" charset="0"/>
              </a:rPr>
              <a:t>Chanting the </a:t>
            </a:r>
            <a:r>
              <a:rPr lang="en-US" sz="1300" i="1" kern="100" dirty="0">
                <a:solidFill>
                  <a:srgbClr val="000000"/>
                </a:solidFill>
                <a:effectLst/>
                <a:ea typeface="Calibri" panose="020F0502020204030204" pitchFamily="34" charset="0"/>
                <a:cs typeface="Times New Roman" panose="02020603050405020304" pitchFamily="18" charset="0"/>
              </a:rPr>
              <a:t>Little Office of the Blessed Virgin Mary</a:t>
            </a:r>
            <a:endParaRPr lang="en-US" sz="1300" kern="100" dirty="0">
              <a:solidFill>
                <a:srgbClr val="000000"/>
              </a:solidFill>
              <a:effectLst/>
              <a:ea typeface="Calibri" panose="020F0502020204030204" pitchFamily="34" charset="0"/>
              <a:cs typeface="Times New Roman" panose="02020603050405020304" pitchFamily="18" charset="0"/>
            </a:endParaRPr>
          </a:p>
          <a:p>
            <a:pPr marL="1143000" marR="0" lvl="2" indent="-228600">
              <a:lnSpc>
                <a:spcPct val="107000"/>
              </a:lnSpc>
              <a:buFont typeface="+mj-lt"/>
              <a:buAutoNum type="romanLcPeriod"/>
            </a:pPr>
            <a:r>
              <a:rPr lang="en-US" sz="1300" kern="100" dirty="0">
                <a:solidFill>
                  <a:srgbClr val="000000"/>
                </a:solidFill>
                <a:effectLst/>
                <a:ea typeface="Calibri" panose="020F0502020204030204" pitchFamily="34" charset="0"/>
                <a:cs typeface="Times New Roman" panose="02020603050405020304" pitchFamily="18" charset="0"/>
              </a:rPr>
              <a:t>Practicing the prayers of Sunday Vespers during Advent; Office 2</a:t>
            </a:r>
          </a:p>
          <a:p>
            <a:pPr marL="342900" indent="-342900">
              <a:lnSpc>
                <a:spcPct val="107000"/>
              </a:lnSpc>
              <a:spcAft>
                <a:spcPts val="800"/>
              </a:spcAft>
              <a:buFont typeface="+mj-lt"/>
              <a:buAutoNum type="romanUcPeriod"/>
            </a:pPr>
            <a:r>
              <a:rPr lang="en-US" sz="1300" kern="100" dirty="0">
                <a:solidFill>
                  <a:srgbClr val="000000"/>
                </a:solidFill>
                <a:effectLst/>
                <a:ea typeface="Calibri" panose="020F0502020204030204" pitchFamily="34" charset="0"/>
                <a:cs typeface="Times New Roman" panose="02020603050405020304" pitchFamily="18" charset="0"/>
              </a:rPr>
              <a:t>Opening prayer</a:t>
            </a:r>
          </a:p>
          <a:p>
            <a:pPr marL="342900" marR="0" lvl="0" indent="-342900">
              <a:lnSpc>
                <a:spcPct val="107000"/>
              </a:lnSpc>
              <a:spcAft>
                <a:spcPts val="800"/>
              </a:spcAft>
              <a:buFont typeface="+mj-lt"/>
              <a:buAutoNum type="romanUcPeriod"/>
            </a:pPr>
            <a:r>
              <a:rPr lang="en-US" sz="1300" kern="100" dirty="0">
                <a:solidFill>
                  <a:srgbClr val="000000"/>
                </a:solidFill>
                <a:effectLst/>
                <a:ea typeface="Calibri" panose="020F0502020204030204" pitchFamily="34" charset="0"/>
                <a:cs typeface="Times New Roman" panose="02020603050405020304" pitchFamily="18" charset="0"/>
              </a:rPr>
              <a:t>Presentation: Overview of topics (parish hall, 6:30 p.m. to 7:30 p.m.)</a:t>
            </a:r>
          </a:p>
          <a:p>
            <a:pPr marL="742950" marR="0" lvl="1" indent="-285750">
              <a:lnSpc>
                <a:spcPct val="107000"/>
              </a:lnSpc>
              <a:buFont typeface="+mj-lt"/>
              <a:buAutoNum type="alphaLcPeriod"/>
            </a:pPr>
            <a:r>
              <a:rPr lang="en-US" sz="1300" kern="100" dirty="0">
                <a:solidFill>
                  <a:srgbClr val="000000"/>
                </a:solidFill>
                <a:effectLst/>
                <a:ea typeface="Calibri" panose="020F0502020204030204" pitchFamily="34" charset="0"/>
                <a:cs typeface="Times New Roman" panose="02020603050405020304" pitchFamily="18" charset="0"/>
              </a:rPr>
              <a:t>Modes and tones of chant:</a:t>
            </a:r>
          </a:p>
          <a:p>
            <a:pPr marL="1143000" marR="0" lvl="2" indent="-228600">
              <a:lnSpc>
                <a:spcPct val="107000"/>
              </a:lnSpc>
              <a:buFont typeface="+mj-lt"/>
              <a:buAutoNum type="romanLcPeriod"/>
            </a:pPr>
            <a:r>
              <a:rPr lang="en-US" sz="1300" kern="100" dirty="0">
                <a:solidFill>
                  <a:srgbClr val="000000"/>
                </a:solidFill>
                <a:effectLst/>
                <a:ea typeface="Calibri" panose="020F0502020204030204" pitchFamily="34" charset="0"/>
                <a:cs typeface="Times New Roman" panose="02020603050405020304" pitchFamily="18" charset="0"/>
              </a:rPr>
              <a:t>Considerations for the liturgical season(s)</a:t>
            </a:r>
          </a:p>
          <a:p>
            <a:pPr marL="1143000" marR="0" lvl="2" indent="-228600">
              <a:lnSpc>
                <a:spcPct val="107000"/>
              </a:lnSpc>
              <a:spcAft>
                <a:spcPts val="800"/>
              </a:spcAft>
              <a:buFont typeface="+mj-lt"/>
              <a:buAutoNum type="romanLcPeriod"/>
            </a:pPr>
            <a:r>
              <a:rPr lang="en-US" sz="1300" kern="100" dirty="0">
                <a:solidFill>
                  <a:srgbClr val="000000"/>
                </a:solidFill>
                <a:effectLst/>
                <a:ea typeface="Calibri" panose="020F0502020204030204" pitchFamily="34" charset="0"/>
                <a:cs typeface="Times New Roman" panose="02020603050405020304" pitchFamily="18" charset="0"/>
              </a:rPr>
              <a:t>Variances across the canonical hours</a:t>
            </a:r>
          </a:p>
          <a:p>
            <a:pPr marL="742950" marR="0" lvl="1" indent="-285750">
              <a:lnSpc>
                <a:spcPct val="107000"/>
              </a:lnSpc>
              <a:buFont typeface="+mj-lt"/>
              <a:buAutoNum type="alphaLcPeriod"/>
            </a:pPr>
            <a:r>
              <a:rPr lang="en-US" sz="1300" kern="100" dirty="0">
                <a:solidFill>
                  <a:srgbClr val="000000"/>
                </a:solidFill>
                <a:effectLst/>
                <a:ea typeface="Calibri" panose="020F0502020204030204" pitchFamily="34" charset="0"/>
                <a:cs typeface="Times New Roman" panose="02020603050405020304" pitchFamily="18" charset="0"/>
              </a:rPr>
              <a:t>Chant as a vehicle of personal spiritual expression within the context of communal worship; private vs. public devotions</a:t>
            </a:r>
          </a:p>
          <a:p>
            <a:pPr marL="1600200" marR="0" lvl="3" indent="-228600">
              <a:lnSpc>
                <a:spcPct val="107000"/>
              </a:lnSpc>
              <a:spcAft>
                <a:spcPts val="800"/>
              </a:spcAft>
              <a:buFont typeface="+mj-lt"/>
              <a:buAutoNum type="arabicPeriod"/>
            </a:pPr>
            <a:r>
              <a:rPr lang="en-US" sz="1300" kern="100" dirty="0">
                <a:solidFill>
                  <a:srgbClr val="000000"/>
                </a:solidFill>
                <a:effectLst/>
                <a:ea typeface="Calibri" panose="020F0502020204030204" pitchFamily="34" charset="0"/>
                <a:cs typeface="Times New Roman" panose="02020603050405020304" pitchFamily="18" charset="0"/>
              </a:rPr>
              <a:t>The experience of chanting the </a:t>
            </a:r>
            <a:r>
              <a:rPr lang="en-US" sz="1300" i="1" kern="100" dirty="0">
                <a:solidFill>
                  <a:srgbClr val="000000"/>
                </a:solidFill>
                <a:effectLst/>
                <a:ea typeface="Calibri" panose="020F0502020204030204" pitchFamily="34" charset="0"/>
                <a:cs typeface="Times New Roman" panose="02020603050405020304" pitchFamily="18" charset="0"/>
              </a:rPr>
              <a:t>Little Office</a:t>
            </a:r>
            <a:r>
              <a:rPr lang="en-US" sz="1300" kern="100" dirty="0">
                <a:solidFill>
                  <a:srgbClr val="000000"/>
                </a:solidFill>
                <a:effectLst/>
                <a:ea typeface="Calibri" panose="020F0502020204030204" pitchFamily="34" charset="0"/>
                <a:cs typeface="Times New Roman" panose="02020603050405020304" pitchFamily="18" charset="0"/>
              </a:rPr>
              <a:t> in religious communities versus in the parish/home setting</a:t>
            </a:r>
          </a:p>
          <a:p>
            <a:pPr marL="342900" marR="0" lvl="0" indent="-342900">
              <a:lnSpc>
                <a:spcPct val="107000"/>
              </a:lnSpc>
              <a:spcAft>
                <a:spcPts val="800"/>
              </a:spcAft>
              <a:buFont typeface="+mj-lt"/>
              <a:buAutoNum type="romanUcPeriod"/>
            </a:pPr>
            <a:r>
              <a:rPr lang="en-US" sz="1300" kern="100" dirty="0">
                <a:solidFill>
                  <a:srgbClr val="000000"/>
                </a:solidFill>
                <a:effectLst/>
                <a:ea typeface="Calibri" panose="020F0502020204030204" pitchFamily="34" charset="0"/>
                <a:cs typeface="Times New Roman" panose="02020603050405020304" pitchFamily="18" charset="0"/>
              </a:rPr>
              <a:t>Closing prayer</a:t>
            </a:r>
          </a:p>
          <a:p>
            <a:r>
              <a:rPr lang="en-US" sz="1300" dirty="0">
                <a:solidFill>
                  <a:srgbClr val="000000"/>
                </a:solidFill>
                <a:effectLst/>
                <a:ea typeface="Calibri" panose="020F0502020204030204" pitchFamily="34" charset="0"/>
                <a:cs typeface="Times New Roman" panose="02020603050405020304" pitchFamily="18" charset="0"/>
              </a:rPr>
              <a:t>Q &amp; A</a:t>
            </a:r>
            <a:endParaRPr lang="en-US" sz="1300" dirty="0">
              <a:solidFill>
                <a:srgbClr val="000000"/>
              </a:solidFill>
            </a:endParaRPr>
          </a:p>
        </p:txBody>
      </p:sp>
      <p:pic>
        <p:nvPicPr>
          <p:cNvPr id="1026" name="Picture 2" descr="Regina caeli (Solemn Tone) | Gregorian Chant Hymns">
            <a:extLst>
              <a:ext uri="{FF2B5EF4-FFF2-40B4-BE49-F238E27FC236}">
                <a16:creationId xmlns:a16="http://schemas.microsoft.com/office/drawing/2014/main" id="{BF97DD0A-3DE3-58E4-082D-A4C428D59D87}"/>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1CB8C0A-6EEB-E37C-6194-95FFC56BDEF0}"/>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1028" name="Picture 4" descr="Regina caeli (Solemn Tone) | Gregorian Chant Hymns">
            <a:extLst>
              <a:ext uri="{FF2B5EF4-FFF2-40B4-BE49-F238E27FC236}">
                <a16:creationId xmlns:a16="http://schemas.microsoft.com/office/drawing/2014/main" id="{3E121F8A-70DF-0694-3953-9202F04E78C8}"/>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gina caeli (Solemn Tone) | Gregorian Chant Hymns">
            <a:extLst>
              <a:ext uri="{FF2B5EF4-FFF2-40B4-BE49-F238E27FC236}">
                <a16:creationId xmlns:a16="http://schemas.microsoft.com/office/drawing/2014/main" id="{57B1E78B-1D69-6065-EEF5-61DB7659E184}"/>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7E54FF15-E262-F572-AFB2-FC31ED231874}"/>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B474BC9-8C03-C54B-73D1-C2ECD4649A83}"/>
              </a:ext>
            </a:extLst>
          </p:cNvPr>
          <p:cNvPicPr>
            <a:picLocks noChangeAspect="1"/>
          </p:cNvPicPr>
          <p:nvPr/>
        </p:nvPicPr>
        <p:blipFill>
          <a:blip r:embed="rId4"/>
          <a:stretch>
            <a:fillRect/>
          </a:stretch>
        </p:blipFill>
        <p:spPr>
          <a:xfrm>
            <a:off x="7461667" y="2502588"/>
            <a:ext cx="3782952" cy="3407676"/>
          </a:xfrm>
          <a:prstGeom prst="rect">
            <a:avLst/>
          </a:prstGeom>
        </p:spPr>
      </p:pic>
    </p:spTree>
    <p:extLst>
      <p:ext uri="{BB962C8B-B14F-4D97-AF65-F5344CB8AC3E}">
        <p14:creationId xmlns:p14="http://schemas.microsoft.com/office/powerpoint/2010/main" val="3002843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EACD-1C03-F0E1-FD49-B68B399350F2}"/>
              </a:ext>
            </a:extLst>
          </p:cNvPr>
          <p:cNvSpPr>
            <a:spLocks noGrp="1"/>
          </p:cNvSpPr>
          <p:nvPr>
            <p:ph type="title"/>
          </p:nvPr>
        </p:nvSpPr>
        <p:spPr/>
        <p:txBody>
          <a:bodyPr>
            <a:normAutofit fontScale="90000"/>
          </a:bodyPr>
          <a:lstStyle/>
          <a:p>
            <a:r>
              <a:rPr lang="en-US" b="1" dirty="0"/>
              <a:t>Opening Prayer: Prayer Before the Divine Office</a:t>
            </a:r>
          </a:p>
        </p:txBody>
      </p:sp>
      <p:sp>
        <p:nvSpPr>
          <p:cNvPr id="3" name="Content Placeholder 2">
            <a:extLst>
              <a:ext uri="{FF2B5EF4-FFF2-40B4-BE49-F238E27FC236}">
                <a16:creationId xmlns:a16="http://schemas.microsoft.com/office/drawing/2014/main" id="{E9F4FD09-B6BB-1FDC-3A32-25E10DBB7636}"/>
              </a:ext>
            </a:extLst>
          </p:cNvPr>
          <p:cNvSpPr>
            <a:spLocks noGrp="1"/>
          </p:cNvSpPr>
          <p:nvPr>
            <p:ph idx="1"/>
          </p:nvPr>
        </p:nvSpPr>
        <p:spPr>
          <a:xfrm>
            <a:off x="827568" y="2556932"/>
            <a:ext cx="6572692" cy="3471728"/>
          </a:xfrm>
        </p:spPr>
        <p:txBody>
          <a:bodyPr>
            <a:normAutofit/>
          </a:bodyPr>
          <a:lstStyle/>
          <a:p>
            <a:pPr marL="0" indent="0">
              <a:buNone/>
            </a:pPr>
            <a:r>
              <a:rPr lang="en-US" b="0" i="0" dirty="0">
                <a:solidFill>
                  <a:srgbClr val="000000"/>
                </a:solidFill>
                <a:effectLst/>
                <a:latin typeface="Garamond" panose="02020404030301010803" pitchFamily="18" charset="0"/>
              </a:rPr>
              <a:t>Open, O Lord, my mouth to bless thy holy Name; cleanse also my heart from all vain, evil, and wandering thoughts; enlighten my understanding and kindle my affections; that I may worthily, attentively, and devoutly say this Office, and so be meet to be heard before the presence of thy divine Majesty.  Through Christ our Lord.  Amen.</a:t>
            </a:r>
          </a:p>
          <a:p>
            <a:pPr marL="0" indent="0">
              <a:buNone/>
            </a:pPr>
            <a:r>
              <a:rPr lang="en-US" dirty="0">
                <a:solidFill>
                  <a:srgbClr val="000000"/>
                </a:solidFill>
                <a:latin typeface="Garamond" panose="02020404030301010803" pitchFamily="18" charset="0"/>
              </a:rPr>
              <a:t>Hail Mary…</a:t>
            </a:r>
            <a:endParaRPr lang="en-US" dirty="0"/>
          </a:p>
        </p:txBody>
      </p:sp>
      <p:pic>
        <p:nvPicPr>
          <p:cNvPr id="4" name="Picture 2" descr="Regina caeli (Solemn Tone) | Gregorian Chant Hymns">
            <a:extLst>
              <a:ext uri="{FF2B5EF4-FFF2-40B4-BE49-F238E27FC236}">
                <a16:creationId xmlns:a16="http://schemas.microsoft.com/office/drawing/2014/main" id="{D6AF3545-68C7-D78F-39A2-AEADF96725A5}"/>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C47AA882-4A00-C818-9AAA-041BA6D6934C}"/>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gina caeli (Solemn Tone) | Gregorian Chant Hymns">
            <a:extLst>
              <a:ext uri="{FF2B5EF4-FFF2-40B4-BE49-F238E27FC236}">
                <a16:creationId xmlns:a16="http://schemas.microsoft.com/office/drawing/2014/main" id="{A08BEBB6-4A60-FA41-0E9A-88019D4C0CAD}"/>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7DD2BC0-5961-8D40-BED0-4AA5FEEA6B24}"/>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8" name="Picture 4" descr="Regina caeli (Solemn Tone) | Gregorian Chant Hymns">
            <a:extLst>
              <a:ext uri="{FF2B5EF4-FFF2-40B4-BE49-F238E27FC236}">
                <a16:creationId xmlns:a16="http://schemas.microsoft.com/office/drawing/2014/main" id="{2F0A1C79-89BD-97CC-C630-9713DF218498}"/>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4303E57-2464-C817-730F-F788FCE234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1549" y="2463797"/>
            <a:ext cx="2825049" cy="3794842"/>
          </a:xfrm>
          <a:prstGeom prst="rect">
            <a:avLst/>
          </a:prstGeom>
        </p:spPr>
      </p:pic>
    </p:spTree>
    <p:extLst>
      <p:ext uri="{BB962C8B-B14F-4D97-AF65-F5344CB8AC3E}">
        <p14:creationId xmlns:p14="http://schemas.microsoft.com/office/powerpoint/2010/main" val="1475152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BB60A-C39E-7DBB-AE70-527CF475FD14}"/>
              </a:ext>
            </a:extLst>
          </p:cNvPr>
          <p:cNvSpPr>
            <a:spLocks noGrp="1"/>
          </p:cNvSpPr>
          <p:nvPr>
            <p:ph type="title"/>
          </p:nvPr>
        </p:nvSpPr>
        <p:spPr>
          <a:xfrm>
            <a:off x="1295402" y="308344"/>
            <a:ext cx="9601196" cy="5784112"/>
          </a:xfrm>
        </p:spPr>
        <p:txBody>
          <a:bodyPr>
            <a:noAutofit/>
          </a:bodyPr>
          <a:lstStyle/>
          <a:p>
            <a:r>
              <a:rPr lang="en-US" sz="4800" b="1" dirty="0"/>
              <a:t>How do tones of chant differ according to the liturgical seasons? Which modes are most often associated with Advent?</a:t>
            </a:r>
          </a:p>
        </p:txBody>
      </p:sp>
      <p:pic>
        <p:nvPicPr>
          <p:cNvPr id="3" name="Picture 2" descr="Regina caeli (Solemn Tone) | Gregorian Chant Hymns">
            <a:extLst>
              <a:ext uri="{FF2B5EF4-FFF2-40B4-BE49-F238E27FC236}">
                <a16:creationId xmlns:a16="http://schemas.microsoft.com/office/drawing/2014/main" id="{624F1A28-EE8B-0134-EC98-9BEBA81236C6}"/>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Regina caeli (Solemn Tone) | Gregorian Chant Hymns">
            <a:extLst>
              <a:ext uri="{FF2B5EF4-FFF2-40B4-BE49-F238E27FC236}">
                <a16:creationId xmlns:a16="http://schemas.microsoft.com/office/drawing/2014/main" id="{416F6E83-CC0C-6E60-5522-44401B841539}"/>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44C036D3-55B5-891E-BD28-233F0CE2E58D}"/>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D123804-C720-B296-EE09-A6E23A36272A}"/>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7" name="Picture 4" descr="Regina caeli (Solemn Tone) | Gregorian Chant Hymns">
            <a:extLst>
              <a:ext uri="{FF2B5EF4-FFF2-40B4-BE49-F238E27FC236}">
                <a16:creationId xmlns:a16="http://schemas.microsoft.com/office/drawing/2014/main" id="{FFDF06C0-B6BC-954C-376E-239D90BCBB09}"/>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62235DC-06FB-7C83-7A10-47E15BE04D31}"/>
              </a:ext>
            </a:extLst>
          </p:cNvPr>
          <p:cNvPicPr>
            <a:picLocks noChangeAspect="1"/>
          </p:cNvPicPr>
          <p:nvPr/>
        </p:nvPicPr>
        <p:blipFill rotWithShape="1">
          <a:blip r:embed="rId4"/>
          <a:srcRect l="-774" t="5747" r="774" b="83733"/>
          <a:stretch/>
        </p:blipFill>
        <p:spPr>
          <a:xfrm>
            <a:off x="599360" y="929060"/>
            <a:ext cx="10993277" cy="845969"/>
          </a:xfrm>
          <a:prstGeom prst="rect">
            <a:avLst/>
          </a:prstGeom>
        </p:spPr>
      </p:pic>
      <p:pic>
        <p:nvPicPr>
          <p:cNvPr id="9" name="Picture 8">
            <a:extLst>
              <a:ext uri="{FF2B5EF4-FFF2-40B4-BE49-F238E27FC236}">
                <a16:creationId xmlns:a16="http://schemas.microsoft.com/office/drawing/2014/main" id="{78D79AEF-99B6-3542-ED13-60F6E4C6548E}"/>
              </a:ext>
            </a:extLst>
          </p:cNvPr>
          <p:cNvPicPr>
            <a:picLocks noChangeAspect="1"/>
          </p:cNvPicPr>
          <p:nvPr/>
        </p:nvPicPr>
        <p:blipFill rotWithShape="1">
          <a:blip r:embed="rId4"/>
          <a:srcRect t="67533" b="14111"/>
          <a:stretch/>
        </p:blipFill>
        <p:spPr>
          <a:xfrm>
            <a:off x="599361" y="4699591"/>
            <a:ext cx="10993277" cy="1475957"/>
          </a:xfrm>
          <a:prstGeom prst="rect">
            <a:avLst/>
          </a:prstGeom>
        </p:spPr>
      </p:pic>
    </p:spTree>
    <p:extLst>
      <p:ext uri="{BB962C8B-B14F-4D97-AF65-F5344CB8AC3E}">
        <p14:creationId xmlns:p14="http://schemas.microsoft.com/office/powerpoint/2010/main" val="1233645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CDC35-8FF3-FEFB-B603-906A413F4242}"/>
              </a:ext>
            </a:extLst>
          </p:cNvPr>
          <p:cNvSpPr>
            <a:spLocks noGrp="1"/>
          </p:cNvSpPr>
          <p:nvPr>
            <p:ph type="title"/>
          </p:nvPr>
        </p:nvSpPr>
        <p:spPr>
          <a:xfrm>
            <a:off x="1295402" y="138223"/>
            <a:ext cx="9601196" cy="5752215"/>
          </a:xfrm>
        </p:spPr>
        <p:txBody>
          <a:bodyPr>
            <a:noAutofit/>
          </a:bodyPr>
          <a:lstStyle/>
          <a:p>
            <a:r>
              <a:rPr lang="en-US" sz="4000" b="1" dirty="0"/>
              <a:t>Does the tone we use to chant vary according to the spirit of the canonical hour? Or does it only depend on the set mode of the hymn/antiphon?</a:t>
            </a:r>
          </a:p>
        </p:txBody>
      </p:sp>
      <p:pic>
        <p:nvPicPr>
          <p:cNvPr id="3" name="Picture 2" descr="Regina caeli (Solemn Tone) | Gregorian Chant Hymns">
            <a:extLst>
              <a:ext uri="{FF2B5EF4-FFF2-40B4-BE49-F238E27FC236}">
                <a16:creationId xmlns:a16="http://schemas.microsoft.com/office/drawing/2014/main" id="{C7A3FCF6-D971-3012-E30C-64C970C0CAB3}"/>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Regina caeli (Solemn Tone) | Gregorian Chant Hymns">
            <a:extLst>
              <a:ext uri="{FF2B5EF4-FFF2-40B4-BE49-F238E27FC236}">
                <a16:creationId xmlns:a16="http://schemas.microsoft.com/office/drawing/2014/main" id="{0179B312-7CB1-3DED-2581-5D63A3F26586}"/>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C9905DAB-9DAA-614F-4525-CA4B28BC948B}"/>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BD93A0F-2C21-02C7-ECC7-2CB3015224A8}"/>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7" name="Picture 4" descr="Regina caeli (Solemn Tone) | Gregorian Chant Hymns">
            <a:extLst>
              <a:ext uri="{FF2B5EF4-FFF2-40B4-BE49-F238E27FC236}">
                <a16:creationId xmlns:a16="http://schemas.microsoft.com/office/drawing/2014/main" id="{692B2E54-5911-97B7-A08F-B754C00FDF64}"/>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08A3813-BBA1-60C3-DC51-B9F425BF21AC}"/>
              </a:ext>
            </a:extLst>
          </p:cNvPr>
          <p:cNvPicPr>
            <a:picLocks noChangeAspect="1"/>
          </p:cNvPicPr>
          <p:nvPr/>
        </p:nvPicPr>
        <p:blipFill rotWithShape="1">
          <a:blip r:embed="rId4"/>
          <a:srcRect l="-774" t="5747" r="774" b="83733"/>
          <a:stretch/>
        </p:blipFill>
        <p:spPr>
          <a:xfrm>
            <a:off x="599360" y="929060"/>
            <a:ext cx="10993277" cy="845969"/>
          </a:xfrm>
          <a:prstGeom prst="rect">
            <a:avLst/>
          </a:prstGeom>
        </p:spPr>
      </p:pic>
      <p:pic>
        <p:nvPicPr>
          <p:cNvPr id="9" name="Picture 8">
            <a:extLst>
              <a:ext uri="{FF2B5EF4-FFF2-40B4-BE49-F238E27FC236}">
                <a16:creationId xmlns:a16="http://schemas.microsoft.com/office/drawing/2014/main" id="{6FA9E5E1-EB5F-A43E-9F90-F84E4AF51D45}"/>
              </a:ext>
            </a:extLst>
          </p:cNvPr>
          <p:cNvPicPr>
            <a:picLocks noChangeAspect="1"/>
          </p:cNvPicPr>
          <p:nvPr/>
        </p:nvPicPr>
        <p:blipFill rotWithShape="1">
          <a:blip r:embed="rId4"/>
          <a:srcRect t="67533" b="14111"/>
          <a:stretch/>
        </p:blipFill>
        <p:spPr>
          <a:xfrm>
            <a:off x="599361" y="4699591"/>
            <a:ext cx="10993277" cy="1475957"/>
          </a:xfrm>
          <a:prstGeom prst="rect">
            <a:avLst/>
          </a:prstGeom>
        </p:spPr>
      </p:pic>
    </p:spTree>
    <p:extLst>
      <p:ext uri="{BB962C8B-B14F-4D97-AF65-F5344CB8AC3E}">
        <p14:creationId xmlns:p14="http://schemas.microsoft.com/office/powerpoint/2010/main" val="2422453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6D6E8-61BE-7E91-0E0C-47E8ABF8760D}"/>
              </a:ext>
            </a:extLst>
          </p:cNvPr>
          <p:cNvSpPr>
            <a:spLocks noGrp="1"/>
          </p:cNvSpPr>
          <p:nvPr>
            <p:ph type="title"/>
          </p:nvPr>
        </p:nvSpPr>
        <p:spPr>
          <a:xfrm>
            <a:off x="1295402" y="-1"/>
            <a:ext cx="9601196" cy="6124353"/>
          </a:xfrm>
        </p:spPr>
        <p:txBody>
          <a:bodyPr>
            <a:normAutofit/>
          </a:bodyPr>
          <a:lstStyle/>
          <a:p>
            <a:r>
              <a:rPr lang="en-US" b="1" dirty="0"/>
              <a:t>Even after reciting/chanting the prayers of each canonical hour, how might we bring its spirit into our daily lives?</a:t>
            </a:r>
          </a:p>
        </p:txBody>
      </p:sp>
      <p:pic>
        <p:nvPicPr>
          <p:cNvPr id="3" name="Picture 2" descr="Regina caeli (Solemn Tone) | Gregorian Chant Hymns">
            <a:extLst>
              <a:ext uri="{FF2B5EF4-FFF2-40B4-BE49-F238E27FC236}">
                <a16:creationId xmlns:a16="http://schemas.microsoft.com/office/drawing/2014/main" id="{2C182E87-550B-F105-ABA9-59CEE4E65E77}"/>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Regina caeli (Solemn Tone) | Gregorian Chant Hymns">
            <a:extLst>
              <a:ext uri="{FF2B5EF4-FFF2-40B4-BE49-F238E27FC236}">
                <a16:creationId xmlns:a16="http://schemas.microsoft.com/office/drawing/2014/main" id="{D43F34AF-003D-D886-3555-11A4CABA7CCA}"/>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CDD4F609-6B77-BE44-1194-92A87CDCB084}"/>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B29E293-B039-C292-A8DC-C89A8B0AC835}"/>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7" name="Picture 4" descr="Regina caeli (Solemn Tone) | Gregorian Chant Hymns">
            <a:extLst>
              <a:ext uri="{FF2B5EF4-FFF2-40B4-BE49-F238E27FC236}">
                <a16:creationId xmlns:a16="http://schemas.microsoft.com/office/drawing/2014/main" id="{7B7B657A-D2E7-ECCE-3B5F-14A27409F4F0}"/>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514156C-B95F-D726-6C6A-5E782235CF6C}"/>
              </a:ext>
            </a:extLst>
          </p:cNvPr>
          <p:cNvPicPr>
            <a:picLocks noChangeAspect="1"/>
          </p:cNvPicPr>
          <p:nvPr/>
        </p:nvPicPr>
        <p:blipFill rotWithShape="1">
          <a:blip r:embed="rId4"/>
          <a:srcRect l="-774" t="5747" r="774" b="83733"/>
          <a:stretch/>
        </p:blipFill>
        <p:spPr>
          <a:xfrm>
            <a:off x="599360" y="929060"/>
            <a:ext cx="10993277" cy="845969"/>
          </a:xfrm>
          <a:prstGeom prst="rect">
            <a:avLst/>
          </a:prstGeom>
        </p:spPr>
      </p:pic>
      <p:pic>
        <p:nvPicPr>
          <p:cNvPr id="9" name="Picture 8">
            <a:extLst>
              <a:ext uri="{FF2B5EF4-FFF2-40B4-BE49-F238E27FC236}">
                <a16:creationId xmlns:a16="http://schemas.microsoft.com/office/drawing/2014/main" id="{B2DC0FA3-C95D-F7F6-35FC-8BE7544B19E7}"/>
              </a:ext>
            </a:extLst>
          </p:cNvPr>
          <p:cNvPicPr>
            <a:picLocks noChangeAspect="1"/>
          </p:cNvPicPr>
          <p:nvPr/>
        </p:nvPicPr>
        <p:blipFill rotWithShape="1">
          <a:blip r:embed="rId4"/>
          <a:srcRect t="67533" b="14111"/>
          <a:stretch/>
        </p:blipFill>
        <p:spPr>
          <a:xfrm>
            <a:off x="599361" y="4699591"/>
            <a:ext cx="10993277" cy="1475957"/>
          </a:xfrm>
          <a:prstGeom prst="rect">
            <a:avLst/>
          </a:prstGeom>
        </p:spPr>
      </p:pic>
    </p:spTree>
    <p:extLst>
      <p:ext uri="{BB962C8B-B14F-4D97-AF65-F5344CB8AC3E}">
        <p14:creationId xmlns:p14="http://schemas.microsoft.com/office/powerpoint/2010/main" val="3734190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0CBF40-D2A9-94EF-7B6C-0AA40663154E}"/>
              </a:ext>
            </a:extLst>
          </p:cNvPr>
          <p:cNvSpPr>
            <a:spLocks noGrp="1"/>
          </p:cNvSpPr>
          <p:nvPr>
            <p:ph idx="1"/>
          </p:nvPr>
        </p:nvSpPr>
        <p:spPr>
          <a:xfrm>
            <a:off x="1295401" y="1818167"/>
            <a:ext cx="9601196" cy="4631859"/>
          </a:xfrm>
        </p:spPr>
        <p:txBody>
          <a:bodyPr>
            <a:normAutofit/>
          </a:bodyPr>
          <a:lstStyle/>
          <a:p>
            <a:pPr marL="0" indent="0" algn="ctr">
              <a:buNone/>
            </a:pPr>
            <a:r>
              <a:rPr lang="en-US" sz="3600" b="1" dirty="0"/>
              <a:t>How does private recitation of the Little Office/Divine Office differ from public recitation? How does the experience of chanting the Office within a religious community differ from reciting/chanting it? outside of this context?</a:t>
            </a:r>
          </a:p>
        </p:txBody>
      </p:sp>
      <p:pic>
        <p:nvPicPr>
          <p:cNvPr id="2" name="Picture 2" descr="Regina caeli (Solemn Tone) | Gregorian Chant Hymns">
            <a:extLst>
              <a:ext uri="{FF2B5EF4-FFF2-40B4-BE49-F238E27FC236}">
                <a16:creationId xmlns:a16="http://schemas.microsoft.com/office/drawing/2014/main" id="{61FA2A05-1A01-DCEF-F138-FF8DEC5532F0}"/>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Regina caeli (Solemn Tone) | Gregorian Chant Hymns">
            <a:extLst>
              <a:ext uri="{FF2B5EF4-FFF2-40B4-BE49-F238E27FC236}">
                <a16:creationId xmlns:a16="http://schemas.microsoft.com/office/drawing/2014/main" id="{978DE915-832B-3342-71C8-E0880A4DE8B2}"/>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A11C989A-A35F-1D3A-6902-17DF39205E3C}"/>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F9ABB85-E4B7-D3AC-6C1F-B501D234A93A}"/>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7" name="Picture 4" descr="Regina caeli (Solemn Tone) | Gregorian Chant Hymns">
            <a:extLst>
              <a:ext uri="{FF2B5EF4-FFF2-40B4-BE49-F238E27FC236}">
                <a16:creationId xmlns:a16="http://schemas.microsoft.com/office/drawing/2014/main" id="{E763E02A-3845-F59C-B24A-7883913120A5}"/>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C5EA979-5485-56A4-D0EB-109AD3B1C7EA}"/>
              </a:ext>
            </a:extLst>
          </p:cNvPr>
          <p:cNvPicPr>
            <a:picLocks noChangeAspect="1"/>
          </p:cNvPicPr>
          <p:nvPr/>
        </p:nvPicPr>
        <p:blipFill rotWithShape="1">
          <a:blip r:embed="rId4"/>
          <a:srcRect l="-774" t="5747" r="774" b="83733"/>
          <a:stretch/>
        </p:blipFill>
        <p:spPr>
          <a:xfrm>
            <a:off x="599360" y="929060"/>
            <a:ext cx="10993277" cy="845969"/>
          </a:xfrm>
          <a:prstGeom prst="rect">
            <a:avLst/>
          </a:prstGeom>
        </p:spPr>
      </p:pic>
      <p:pic>
        <p:nvPicPr>
          <p:cNvPr id="9" name="Picture 8">
            <a:extLst>
              <a:ext uri="{FF2B5EF4-FFF2-40B4-BE49-F238E27FC236}">
                <a16:creationId xmlns:a16="http://schemas.microsoft.com/office/drawing/2014/main" id="{B5ACEEC8-4033-1EF7-00D5-F775AD8E38E6}"/>
              </a:ext>
            </a:extLst>
          </p:cNvPr>
          <p:cNvPicPr>
            <a:picLocks noChangeAspect="1"/>
          </p:cNvPicPr>
          <p:nvPr/>
        </p:nvPicPr>
        <p:blipFill rotWithShape="1">
          <a:blip r:embed="rId4"/>
          <a:srcRect t="67533" b="14111"/>
          <a:stretch/>
        </p:blipFill>
        <p:spPr>
          <a:xfrm>
            <a:off x="599361" y="4699591"/>
            <a:ext cx="10993277" cy="1475957"/>
          </a:xfrm>
          <a:prstGeom prst="rect">
            <a:avLst/>
          </a:prstGeom>
        </p:spPr>
      </p:pic>
    </p:spTree>
    <p:extLst>
      <p:ext uri="{BB962C8B-B14F-4D97-AF65-F5344CB8AC3E}">
        <p14:creationId xmlns:p14="http://schemas.microsoft.com/office/powerpoint/2010/main" val="843004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6527F8-8A37-3191-60A7-8C415E71EEB1}"/>
              </a:ext>
            </a:extLst>
          </p:cNvPr>
          <p:cNvSpPr>
            <a:spLocks noGrp="1"/>
          </p:cNvSpPr>
          <p:nvPr>
            <p:ph idx="1"/>
          </p:nvPr>
        </p:nvSpPr>
        <p:spPr>
          <a:xfrm>
            <a:off x="1295401" y="1722474"/>
            <a:ext cx="9601196" cy="4738184"/>
          </a:xfrm>
        </p:spPr>
        <p:txBody>
          <a:bodyPr>
            <a:normAutofit/>
          </a:bodyPr>
          <a:lstStyle/>
          <a:p>
            <a:pPr marL="0" indent="0" algn="ctr">
              <a:buNone/>
            </a:pPr>
            <a:r>
              <a:rPr lang="en-US" sz="4000" b="1" dirty="0"/>
              <a:t>What do you identify as being the greatest spiritual benefits of chanting the Office, versus reciting it? How might the prayers of the Little Office, specifically, enhance our interior lives?</a:t>
            </a:r>
          </a:p>
        </p:txBody>
      </p:sp>
      <p:pic>
        <p:nvPicPr>
          <p:cNvPr id="2" name="Picture 2" descr="Regina caeli (Solemn Tone) | Gregorian Chant Hymns">
            <a:extLst>
              <a:ext uri="{FF2B5EF4-FFF2-40B4-BE49-F238E27FC236}">
                <a16:creationId xmlns:a16="http://schemas.microsoft.com/office/drawing/2014/main" id="{921779FD-F5C7-9E52-1EAB-79B6F8FAB277}"/>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Regina caeli (Solemn Tone) | Gregorian Chant Hymns">
            <a:extLst>
              <a:ext uri="{FF2B5EF4-FFF2-40B4-BE49-F238E27FC236}">
                <a16:creationId xmlns:a16="http://schemas.microsoft.com/office/drawing/2014/main" id="{9F5F9EC1-64A0-BEC5-9B7F-9E7E7A48BEB4}"/>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3A20A417-07C8-69B1-D5B7-4DD53EE30710}"/>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8782055-1C61-6CF2-0D34-688000A1409D}"/>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7" name="Picture 4" descr="Regina caeli (Solemn Tone) | Gregorian Chant Hymns">
            <a:extLst>
              <a:ext uri="{FF2B5EF4-FFF2-40B4-BE49-F238E27FC236}">
                <a16:creationId xmlns:a16="http://schemas.microsoft.com/office/drawing/2014/main" id="{ACD0B32F-82D6-303C-1D3C-315B485124BF}"/>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2A2CD2C-899C-A823-3AF8-7D06BD20BF03}"/>
              </a:ext>
            </a:extLst>
          </p:cNvPr>
          <p:cNvPicPr>
            <a:picLocks noChangeAspect="1"/>
          </p:cNvPicPr>
          <p:nvPr/>
        </p:nvPicPr>
        <p:blipFill rotWithShape="1">
          <a:blip r:embed="rId4"/>
          <a:srcRect l="-774" t="5747" r="774" b="83733"/>
          <a:stretch/>
        </p:blipFill>
        <p:spPr>
          <a:xfrm>
            <a:off x="599360" y="929060"/>
            <a:ext cx="10993277" cy="845969"/>
          </a:xfrm>
          <a:prstGeom prst="rect">
            <a:avLst/>
          </a:prstGeom>
        </p:spPr>
      </p:pic>
      <p:pic>
        <p:nvPicPr>
          <p:cNvPr id="9" name="Picture 8">
            <a:extLst>
              <a:ext uri="{FF2B5EF4-FFF2-40B4-BE49-F238E27FC236}">
                <a16:creationId xmlns:a16="http://schemas.microsoft.com/office/drawing/2014/main" id="{826AE135-A858-F920-C238-1FC84A40FE70}"/>
              </a:ext>
            </a:extLst>
          </p:cNvPr>
          <p:cNvPicPr>
            <a:picLocks noChangeAspect="1"/>
          </p:cNvPicPr>
          <p:nvPr/>
        </p:nvPicPr>
        <p:blipFill rotWithShape="1">
          <a:blip r:embed="rId4"/>
          <a:srcRect t="67533" b="14111"/>
          <a:stretch/>
        </p:blipFill>
        <p:spPr>
          <a:xfrm>
            <a:off x="599361" y="4699591"/>
            <a:ext cx="10993277" cy="1475957"/>
          </a:xfrm>
          <a:prstGeom prst="rect">
            <a:avLst/>
          </a:prstGeom>
        </p:spPr>
      </p:pic>
    </p:spTree>
    <p:extLst>
      <p:ext uri="{BB962C8B-B14F-4D97-AF65-F5344CB8AC3E}">
        <p14:creationId xmlns:p14="http://schemas.microsoft.com/office/powerpoint/2010/main" val="712306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B07457-55A0-E80A-9256-DB41FBF2859D}"/>
              </a:ext>
            </a:extLst>
          </p:cNvPr>
          <p:cNvSpPr>
            <a:spLocks noGrp="1"/>
          </p:cNvSpPr>
          <p:nvPr>
            <p:ph idx="1"/>
          </p:nvPr>
        </p:nvSpPr>
        <p:spPr>
          <a:xfrm>
            <a:off x="1295401" y="1616058"/>
            <a:ext cx="9601196" cy="4312882"/>
          </a:xfrm>
        </p:spPr>
        <p:txBody>
          <a:bodyPr>
            <a:normAutofit/>
          </a:bodyPr>
          <a:lstStyle/>
          <a:p>
            <a:pPr marL="0" indent="0" algn="ctr">
              <a:buNone/>
            </a:pPr>
            <a:r>
              <a:rPr lang="en-US" sz="4800" b="1" dirty="0"/>
              <a:t>What are some other considerations we should keep in mind when reciting/chanting the Little Office?</a:t>
            </a:r>
          </a:p>
        </p:txBody>
      </p:sp>
      <p:pic>
        <p:nvPicPr>
          <p:cNvPr id="2" name="Picture 2" descr="Regina caeli (Solemn Tone) | Gregorian Chant Hymns">
            <a:extLst>
              <a:ext uri="{FF2B5EF4-FFF2-40B4-BE49-F238E27FC236}">
                <a16:creationId xmlns:a16="http://schemas.microsoft.com/office/drawing/2014/main" id="{9571B032-6D77-B6A0-AAD9-9A0742733D42}"/>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Regina caeli (Solemn Tone) | Gregorian Chant Hymns">
            <a:extLst>
              <a:ext uri="{FF2B5EF4-FFF2-40B4-BE49-F238E27FC236}">
                <a16:creationId xmlns:a16="http://schemas.microsoft.com/office/drawing/2014/main" id="{FD20EADA-07BB-597C-286E-42F460E40A6D}"/>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87A18D78-98B8-11FA-4E81-5D73A4B0FD37}"/>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A38102B-7F09-049F-5381-06F1FBECA211}"/>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7" name="Picture 4" descr="Regina caeli (Solemn Tone) | Gregorian Chant Hymns">
            <a:extLst>
              <a:ext uri="{FF2B5EF4-FFF2-40B4-BE49-F238E27FC236}">
                <a16:creationId xmlns:a16="http://schemas.microsoft.com/office/drawing/2014/main" id="{7E6D70E6-CF8D-0F6C-E76F-D160EE55F76A}"/>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D609B57-FD07-5897-7917-9D57D4BF4829}"/>
              </a:ext>
            </a:extLst>
          </p:cNvPr>
          <p:cNvPicPr>
            <a:picLocks noChangeAspect="1"/>
          </p:cNvPicPr>
          <p:nvPr/>
        </p:nvPicPr>
        <p:blipFill rotWithShape="1">
          <a:blip r:embed="rId4"/>
          <a:srcRect l="-774" t="5747" r="774" b="83733"/>
          <a:stretch/>
        </p:blipFill>
        <p:spPr>
          <a:xfrm>
            <a:off x="599360" y="929060"/>
            <a:ext cx="10993277" cy="845969"/>
          </a:xfrm>
          <a:prstGeom prst="rect">
            <a:avLst/>
          </a:prstGeom>
        </p:spPr>
      </p:pic>
      <p:pic>
        <p:nvPicPr>
          <p:cNvPr id="9" name="Picture 8">
            <a:extLst>
              <a:ext uri="{FF2B5EF4-FFF2-40B4-BE49-F238E27FC236}">
                <a16:creationId xmlns:a16="http://schemas.microsoft.com/office/drawing/2014/main" id="{EB633D56-264D-98EA-56A6-CB6C828E599B}"/>
              </a:ext>
            </a:extLst>
          </p:cNvPr>
          <p:cNvPicPr>
            <a:picLocks noChangeAspect="1"/>
          </p:cNvPicPr>
          <p:nvPr/>
        </p:nvPicPr>
        <p:blipFill rotWithShape="1">
          <a:blip r:embed="rId4"/>
          <a:srcRect t="67533" b="14111"/>
          <a:stretch/>
        </p:blipFill>
        <p:spPr>
          <a:xfrm>
            <a:off x="599361" y="4699591"/>
            <a:ext cx="10993277" cy="1475957"/>
          </a:xfrm>
          <a:prstGeom prst="rect">
            <a:avLst/>
          </a:prstGeom>
        </p:spPr>
      </p:pic>
    </p:spTree>
    <p:extLst>
      <p:ext uri="{BB962C8B-B14F-4D97-AF65-F5344CB8AC3E}">
        <p14:creationId xmlns:p14="http://schemas.microsoft.com/office/powerpoint/2010/main" val="1489992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CFE1A-3AF4-25AF-CC6B-E8967D9A4C14}"/>
              </a:ext>
            </a:extLst>
          </p:cNvPr>
          <p:cNvSpPr>
            <a:spLocks noGrp="1"/>
          </p:cNvSpPr>
          <p:nvPr>
            <p:ph type="title"/>
          </p:nvPr>
        </p:nvSpPr>
        <p:spPr/>
        <p:txBody>
          <a:bodyPr/>
          <a:lstStyle/>
          <a:p>
            <a:r>
              <a:rPr lang="en-US" b="1" dirty="0"/>
              <a:t>Closing Prayer</a:t>
            </a:r>
          </a:p>
        </p:txBody>
      </p:sp>
      <p:sp>
        <p:nvSpPr>
          <p:cNvPr id="3" name="Content Placeholder 2">
            <a:extLst>
              <a:ext uri="{FF2B5EF4-FFF2-40B4-BE49-F238E27FC236}">
                <a16:creationId xmlns:a16="http://schemas.microsoft.com/office/drawing/2014/main" id="{36D9B563-7A3F-88B7-0C8F-030C6F2427F2}"/>
              </a:ext>
            </a:extLst>
          </p:cNvPr>
          <p:cNvSpPr>
            <a:spLocks noGrp="1"/>
          </p:cNvSpPr>
          <p:nvPr>
            <p:ph idx="1"/>
          </p:nvPr>
        </p:nvSpPr>
        <p:spPr>
          <a:xfrm>
            <a:off x="933894" y="2514402"/>
            <a:ext cx="7125585" cy="3535524"/>
          </a:xfrm>
        </p:spPr>
        <p:txBody>
          <a:bodyPr>
            <a:normAutofit lnSpcReduction="10000"/>
          </a:bodyPr>
          <a:lstStyle/>
          <a:p>
            <a:pPr marL="0" indent="0">
              <a:buNone/>
            </a:pPr>
            <a:r>
              <a:rPr lang="en-US" dirty="0">
                <a:solidFill>
                  <a:srgbClr val="000000"/>
                </a:solidFill>
              </a:rPr>
              <a:t>Everlasting praise, honor, power, and glory be given by all creatures to the most holy and undivided Trinity, to the Humanity of our crucified Lord Christ Jesus, to the fruitful purity of the most blessed and most glorious Mary ever Virgin, and to the company of all the Saints; and may we obtain the remission of all our sins through all eternity. Amen. </a:t>
            </a:r>
          </a:p>
          <a:p>
            <a:pPr marL="0" indent="0">
              <a:buNone/>
            </a:pPr>
            <a:r>
              <a:rPr lang="en-US" dirty="0">
                <a:solidFill>
                  <a:srgbClr val="000000"/>
                </a:solidFill>
              </a:rPr>
              <a:t>Our Father…</a:t>
            </a:r>
          </a:p>
          <a:p>
            <a:pPr marL="0" indent="0">
              <a:buNone/>
            </a:pPr>
            <a:r>
              <a:rPr lang="en-US" dirty="0">
                <a:solidFill>
                  <a:srgbClr val="000000"/>
                </a:solidFill>
              </a:rPr>
              <a:t>Hail Mary…</a:t>
            </a:r>
          </a:p>
        </p:txBody>
      </p:sp>
      <p:pic>
        <p:nvPicPr>
          <p:cNvPr id="4" name="Picture 2" descr="Regina caeli (Solemn Tone) | Gregorian Chant Hymns">
            <a:extLst>
              <a:ext uri="{FF2B5EF4-FFF2-40B4-BE49-F238E27FC236}">
                <a16:creationId xmlns:a16="http://schemas.microsoft.com/office/drawing/2014/main" id="{5C278013-8213-121F-14F7-E9A256C3B6E6}"/>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98877CD5-78CF-D8A1-4313-7CA7F8531AE4}"/>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gina caeli (Solemn Tone) | Gregorian Chant Hymns">
            <a:extLst>
              <a:ext uri="{FF2B5EF4-FFF2-40B4-BE49-F238E27FC236}">
                <a16:creationId xmlns:a16="http://schemas.microsoft.com/office/drawing/2014/main" id="{2C537C7F-8250-FE97-C8D7-DE6BAC40312C}"/>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357CEFC-8FFA-4207-312B-FD2B4420685F}"/>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8" name="Picture 4" descr="Regina caeli (Solemn Tone) | Gregorian Chant Hymns">
            <a:extLst>
              <a:ext uri="{FF2B5EF4-FFF2-40B4-BE49-F238E27FC236}">
                <a16:creationId xmlns:a16="http://schemas.microsoft.com/office/drawing/2014/main" id="{62168EE1-9CA2-72F8-30B5-6CE93FC8643D}"/>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F03F24C-3EEE-E20A-2F4B-F22621BBDC1B}"/>
              </a:ext>
            </a:extLst>
          </p:cNvPr>
          <p:cNvPicPr>
            <a:picLocks noChangeAspect="1"/>
          </p:cNvPicPr>
          <p:nvPr/>
        </p:nvPicPr>
        <p:blipFill>
          <a:blip r:embed="rId4"/>
          <a:stretch>
            <a:fillRect/>
          </a:stretch>
        </p:blipFill>
        <p:spPr>
          <a:xfrm>
            <a:off x="8271990" y="2514402"/>
            <a:ext cx="2845339" cy="3567026"/>
          </a:xfrm>
          <a:prstGeom prst="rect">
            <a:avLst/>
          </a:prstGeom>
        </p:spPr>
      </p:pic>
    </p:spTree>
    <p:extLst>
      <p:ext uri="{BB962C8B-B14F-4D97-AF65-F5344CB8AC3E}">
        <p14:creationId xmlns:p14="http://schemas.microsoft.com/office/powerpoint/2010/main" val="2612735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29A0-B356-CB45-68E5-CC720E91B05D}"/>
              </a:ext>
            </a:extLst>
          </p:cNvPr>
          <p:cNvSpPr>
            <a:spLocks noGrp="1"/>
          </p:cNvSpPr>
          <p:nvPr>
            <p:ph type="title"/>
          </p:nvPr>
        </p:nvSpPr>
        <p:spPr/>
        <p:txBody>
          <a:bodyPr/>
          <a:lstStyle/>
          <a:p>
            <a:r>
              <a:rPr lang="en-US" b="1" dirty="0"/>
              <a:t>Special Announcements</a:t>
            </a:r>
          </a:p>
        </p:txBody>
      </p:sp>
      <p:sp>
        <p:nvSpPr>
          <p:cNvPr id="3" name="Content Placeholder 2">
            <a:extLst>
              <a:ext uri="{FF2B5EF4-FFF2-40B4-BE49-F238E27FC236}">
                <a16:creationId xmlns:a16="http://schemas.microsoft.com/office/drawing/2014/main" id="{59A15324-96BA-80FB-6BAC-78D94E7CCB9E}"/>
              </a:ext>
            </a:extLst>
          </p:cNvPr>
          <p:cNvSpPr>
            <a:spLocks noGrp="1"/>
          </p:cNvSpPr>
          <p:nvPr>
            <p:ph idx="1"/>
          </p:nvPr>
        </p:nvSpPr>
        <p:spPr/>
        <p:txBody>
          <a:bodyPr>
            <a:normAutofit lnSpcReduction="10000"/>
          </a:bodyPr>
          <a:lstStyle/>
          <a:p>
            <a:r>
              <a:rPr lang="en-US" dirty="0">
                <a:solidFill>
                  <a:srgbClr val="000000"/>
                </a:solidFill>
              </a:rPr>
              <a:t>Next Divine Office learning series session (4):</a:t>
            </a:r>
          </a:p>
          <a:p>
            <a:pPr lvl="1"/>
            <a:r>
              <a:rPr lang="en-US" dirty="0">
                <a:solidFill>
                  <a:srgbClr val="000000"/>
                </a:solidFill>
              </a:rPr>
              <a:t>Friday, December 20, 2024</a:t>
            </a:r>
          </a:p>
          <a:p>
            <a:pPr lvl="2"/>
            <a:r>
              <a:rPr lang="en-US" dirty="0">
                <a:solidFill>
                  <a:srgbClr val="000000"/>
                </a:solidFill>
              </a:rPr>
              <a:t>6:00 p.m., parish hall</a:t>
            </a:r>
          </a:p>
          <a:p>
            <a:pPr lvl="2"/>
            <a:r>
              <a:rPr lang="en-US" dirty="0">
                <a:solidFill>
                  <a:srgbClr val="000000"/>
                </a:solidFill>
              </a:rPr>
              <a:t>Consecration to St. Michael to follow</a:t>
            </a:r>
          </a:p>
          <a:p>
            <a:r>
              <a:rPr lang="en-US" dirty="0">
                <a:solidFill>
                  <a:srgbClr val="000000"/>
                </a:solidFill>
              </a:rPr>
              <a:t>Vespers</a:t>
            </a:r>
          </a:p>
          <a:p>
            <a:pPr lvl="1"/>
            <a:r>
              <a:rPr lang="en-US" dirty="0">
                <a:solidFill>
                  <a:srgbClr val="000000"/>
                </a:solidFill>
              </a:rPr>
              <a:t>Sunday, December 22, 2024</a:t>
            </a:r>
          </a:p>
          <a:p>
            <a:pPr lvl="2"/>
            <a:r>
              <a:rPr lang="en-US" dirty="0">
                <a:solidFill>
                  <a:srgbClr val="000000"/>
                </a:solidFill>
              </a:rPr>
              <a:t>2:30 p.m., church (after Traditional Latin Mass)</a:t>
            </a:r>
          </a:p>
          <a:p>
            <a:pPr lvl="3"/>
            <a:r>
              <a:rPr lang="en-US" dirty="0">
                <a:solidFill>
                  <a:srgbClr val="000000"/>
                </a:solidFill>
              </a:rPr>
              <a:t>Bring </a:t>
            </a:r>
            <a:r>
              <a:rPr lang="en-US" i="1" dirty="0">
                <a:solidFill>
                  <a:srgbClr val="000000"/>
                </a:solidFill>
              </a:rPr>
              <a:t>Little Office </a:t>
            </a:r>
            <a:r>
              <a:rPr lang="en-US" dirty="0">
                <a:solidFill>
                  <a:srgbClr val="000000"/>
                </a:solidFill>
              </a:rPr>
              <a:t>book</a:t>
            </a:r>
          </a:p>
        </p:txBody>
      </p:sp>
      <p:pic>
        <p:nvPicPr>
          <p:cNvPr id="4" name="Picture 2" descr="Regina caeli (Solemn Tone) | Gregorian Chant Hymns">
            <a:extLst>
              <a:ext uri="{FF2B5EF4-FFF2-40B4-BE49-F238E27FC236}">
                <a16:creationId xmlns:a16="http://schemas.microsoft.com/office/drawing/2014/main" id="{00687292-8515-8262-33DE-8BBD2B628752}"/>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68921228-EC7A-4FE6-732A-8D4A68E9477C}"/>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gina caeli (Solemn Tone) | Gregorian Chant Hymns">
            <a:extLst>
              <a:ext uri="{FF2B5EF4-FFF2-40B4-BE49-F238E27FC236}">
                <a16:creationId xmlns:a16="http://schemas.microsoft.com/office/drawing/2014/main" id="{2774D530-631A-8498-C827-B69BAD666368}"/>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F4BBB4B-1963-2E8A-EC9D-E4EFAF87FBA4}"/>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8" name="Picture 4" descr="Regina caeli (Solemn Tone) | Gregorian Chant Hymns">
            <a:extLst>
              <a:ext uri="{FF2B5EF4-FFF2-40B4-BE49-F238E27FC236}">
                <a16:creationId xmlns:a16="http://schemas.microsoft.com/office/drawing/2014/main" id="{71E03937-3967-AE6F-40D2-89E408A81475}"/>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496F33E-DC7B-CF67-5CAA-7F000DDD7C3F}"/>
              </a:ext>
            </a:extLst>
          </p:cNvPr>
          <p:cNvPicPr>
            <a:picLocks noChangeAspect="1"/>
          </p:cNvPicPr>
          <p:nvPr/>
        </p:nvPicPr>
        <p:blipFill>
          <a:blip r:embed="rId4"/>
          <a:stretch>
            <a:fillRect/>
          </a:stretch>
        </p:blipFill>
        <p:spPr>
          <a:xfrm>
            <a:off x="7301722" y="2781792"/>
            <a:ext cx="4068137" cy="3094076"/>
          </a:xfrm>
          <a:prstGeom prst="rect">
            <a:avLst/>
          </a:prstGeom>
        </p:spPr>
      </p:pic>
    </p:spTree>
    <p:extLst>
      <p:ext uri="{BB962C8B-B14F-4D97-AF65-F5344CB8AC3E}">
        <p14:creationId xmlns:p14="http://schemas.microsoft.com/office/powerpoint/2010/main" val="2597861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A8F7D-033D-190F-7CD3-D7D9F26D8787}"/>
              </a:ext>
            </a:extLst>
          </p:cNvPr>
          <p:cNvSpPr>
            <a:spLocks noGrp="1"/>
          </p:cNvSpPr>
          <p:nvPr>
            <p:ph type="title"/>
          </p:nvPr>
        </p:nvSpPr>
        <p:spPr/>
        <p:txBody>
          <a:bodyPr/>
          <a:lstStyle/>
          <a:p>
            <a:r>
              <a:rPr lang="en-US" b="1" dirty="0"/>
              <a:t>Q &amp; A</a:t>
            </a:r>
          </a:p>
        </p:txBody>
      </p:sp>
      <p:sp>
        <p:nvSpPr>
          <p:cNvPr id="3" name="Content Placeholder 2">
            <a:extLst>
              <a:ext uri="{FF2B5EF4-FFF2-40B4-BE49-F238E27FC236}">
                <a16:creationId xmlns:a16="http://schemas.microsoft.com/office/drawing/2014/main" id="{ADBF7EF2-16B8-AC89-A716-B8D9F5A1428F}"/>
              </a:ext>
            </a:extLst>
          </p:cNvPr>
          <p:cNvSpPr>
            <a:spLocks noGrp="1"/>
          </p:cNvSpPr>
          <p:nvPr>
            <p:ph idx="1"/>
          </p:nvPr>
        </p:nvSpPr>
        <p:spPr>
          <a:xfrm>
            <a:off x="923262" y="2658729"/>
            <a:ext cx="5924106" cy="3318936"/>
          </a:xfrm>
        </p:spPr>
        <p:txBody>
          <a:bodyPr/>
          <a:lstStyle/>
          <a:p>
            <a:r>
              <a:rPr lang="en-US" dirty="0">
                <a:solidFill>
                  <a:srgbClr val="000000"/>
                </a:solidFill>
              </a:rPr>
              <a:t>Group-wide questions</a:t>
            </a:r>
          </a:p>
          <a:p>
            <a:r>
              <a:rPr lang="en-US" dirty="0">
                <a:solidFill>
                  <a:srgbClr val="000000"/>
                </a:solidFill>
              </a:rPr>
              <a:t>Individual questions</a:t>
            </a:r>
          </a:p>
          <a:p>
            <a:pPr lvl="1"/>
            <a:r>
              <a:rPr lang="en-US" dirty="0">
                <a:solidFill>
                  <a:srgbClr val="000000"/>
                </a:solidFill>
              </a:rPr>
              <a:t>Personal copies of Divine Office/Little Office readings</a:t>
            </a:r>
          </a:p>
          <a:p>
            <a:pPr lvl="1"/>
            <a:r>
              <a:rPr lang="en-US" dirty="0">
                <a:solidFill>
                  <a:srgbClr val="000000"/>
                </a:solidFill>
              </a:rPr>
              <a:t>Navigating the breviaries</a:t>
            </a:r>
          </a:p>
          <a:p>
            <a:endParaRPr lang="en-US" dirty="0"/>
          </a:p>
        </p:txBody>
      </p:sp>
      <p:pic>
        <p:nvPicPr>
          <p:cNvPr id="4" name="Picture 2" descr="Regina caeli (Solemn Tone) | Gregorian Chant Hymns">
            <a:extLst>
              <a:ext uri="{FF2B5EF4-FFF2-40B4-BE49-F238E27FC236}">
                <a16:creationId xmlns:a16="http://schemas.microsoft.com/office/drawing/2014/main" id="{C33D7B2B-69A9-D390-580F-7B66F7AFBD7F}"/>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88567"/>
          <a:stretch/>
        </p:blipFill>
        <p:spPr bwMode="auto">
          <a:xfrm>
            <a:off x="0" y="-1"/>
            <a:ext cx="12192000" cy="8459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gina caeli (Solemn Tone) | Gregorian Chant Hymns">
            <a:extLst>
              <a:ext uri="{FF2B5EF4-FFF2-40B4-BE49-F238E27FC236}">
                <a16:creationId xmlns:a16="http://schemas.microsoft.com/office/drawing/2014/main" id="{5C8F7483-D4B6-DE09-C9E9-84BE2C40A069}"/>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2456471" y="3302440"/>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gina caeli (Solemn Tone) | Gregorian Chant Hymns">
            <a:extLst>
              <a:ext uri="{FF2B5EF4-FFF2-40B4-BE49-F238E27FC236}">
                <a16:creationId xmlns:a16="http://schemas.microsoft.com/office/drawing/2014/main" id="{37376B0C-D7A3-F273-EFE8-F018DC3EC43F}"/>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43436" b="46793"/>
          <a:stretch/>
        </p:blipFill>
        <p:spPr bwMode="auto">
          <a:xfrm rot="16200000">
            <a:off x="9136168" y="3302439"/>
            <a:ext cx="5512303" cy="5993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574D1E8-D99B-35DC-9D8E-EE0D8E30E971}"/>
              </a:ext>
            </a:extLst>
          </p:cNvPr>
          <p:cNvPicPr>
            <a:picLocks noChangeAspect="1"/>
          </p:cNvPicPr>
          <p:nvPr/>
        </p:nvPicPr>
        <p:blipFill>
          <a:blip r:embed="rId3">
            <a:duotone>
              <a:schemeClr val="accent5">
                <a:shade val="45000"/>
                <a:satMod val="135000"/>
              </a:schemeClr>
              <a:prstClr val="white"/>
            </a:duotone>
          </a:blip>
          <a:srcRect t="10276" b="78426"/>
          <a:stretch/>
        </p:blipFill>
        <p:spPr>
          <a:xfrm>
            <a:off x="0" y="6358270"/>
            <a:ext cx="6096000" cy="499731"/>
          </a:xfrm>
          <a:prstGeom prst="rect">
            <a:avLst/>
          </a:prstGeom>
        </p:spPr>
      </p:pic>
      <p:pic>
        <p:nvPicPr>
          <p:cNvPr id="8" name="Picture 4" descr="Regina caeli (Solemn Tone) | Gregorian Chant Hymns">
            <a:extLst>
              <a:ext uri="{FF2B5EF4-FFF2-40B4-BE49-F238E27FC236}">
                <a16:creationId xmlns:a16="http://schemas.microsoft.com/office/drawing/2014/main" id="{CD89E92B-6D11-E9F3-8E16-AAADFD8877F8}"/>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30327" b="58060"/>
          <a:stretch/>
        </p:blipFill>
        <p:spPr bwMode="auto">
          <a:xfrm>
            <a:off x="6096001" y="6258640"/>
            <a:ext cx="6096000" cy="5993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33A0C99-771A-840D-59BC-B56E391147A0}"/>
              </a:ext>
            </a:extLst>
          </p:cNvPr>
          <p:cNvPicPr>
            <a:picLocks noChangeAspect="1"/>
          </p:cNvPicPr>
          <p:nvPr/>
        </p:nvPicPr>
        <p:blipFill>
          <a:blip r:embed="rId4"/>
          <a:stretch>
            <a:fillRect/>
          </a:stretch>
        </p:blipFill>
        <p:spPr>
          <a:xfrm>
            <a:off x="7286626" y="2795944"/>
            <a:ext cx="3714750" cy="2952750"/>
          </a:xfrm>
          <a:prstGeom prst="rect">
            <a:avLst/>
          </a:prstGeom>
        </p:spPr>
      </p:pic>
    </p:spTree>
    <p:extLst>
      <p:ext uri="{BB962C8B-B14F-4D97-AF65-F5344CB8AC3E}">
        <p14:creationId xmlns:p14="http://schemas.microsoft.com/office/powerpoint/2010/main" val="331966101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Custom 20">
      <a:dk1>
        <a:srgbClr val="A9C9F9"/>
      </a:dk1>
      <a:lt1>
        <a:srgbClr val="DECDE8"/>
      </a:lt1>
      <a:dk2>
        <a:srgbClr val="B2DBFC"/>
      </a:dk2>
      <a:lt2>
        <a:srgbClr val="C0E1F4"/>
      </a:lt2>
      <a:accent1>
        <a:srgbClr val="AD84C6"/>
      </a:accent1>
      <a:accent2>
        <a:srgbClr val="8784C7"/>
      </a:accent2>
      <a:accent3>
        <a:srgbClr val="89B8E7"/>
      </a:accent3>
      <a:accent4>
        <a:srgbClr val="C2DBF6"/>
      </a:accent4>
      <a:accent5>
        <a:srgbClr val="5D8EE5"/>
      </a:accent5>
      <a:accent6>
        <a:srgbClr val="88A8E8"/>
      </a:accent6>
      <a:hlink>
        <a:srgbClr val="00B0F0"/>
      </a:hlink>
      <a:folHlink>
        <a:srgbClr val="9FC1F7"/>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769</TotalTime>
  <Words>545</Words>
  <Application>Microsoft Office PowerPoint</Application>
  <PresentationFormat>Widescreen</PresentationFormat>
  <Paragraphs>44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Garamond</vt:lpstr>
      <vt:lpstr>Organic</vt:lpstr>
      <vt:lpstr>Divine Office Learning Series Course 3</vt:lpstr>
      <vt:lpstr>Course Outline</vt:lpstr>
      <vt:lpstr>Opening Prayer: Prayer Before the Divine Office</vt:lpstr>
      <vt:lpstr>How do tones of chant differ according to the liturgical seasons? Which modes are most often associated with Advent?</vt:lpstr>
      <vt:lpstr>Does the tone we use to chant vary according to the spirit of the canonical hour? Or does it only depend on the set mode of the hymn/antiphon?</vt:lpstr>
      <vt:lpstr>Even after reciting/chanting the prayers of each canonical hour, how might we bring its spirit into our daily lives?</vt:lpstr>
      <vt:lpstr>PowerPoint Presentation</vt:lpstr>
      <vt:lpstr>PowerPoint Presentation</vt:lpstr>
      <vt:lpstr>PowerPoint Presentation</vt:lpstr>
      <vt:lpstr>Closing Prayer</vt:lpstr>
      <vt:lpstr>Special Announcements</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41</cp:revision>
  <dcterms:created xsi:type="dcterms:W3CDTF">2024-10-29T19:53:09Z</dcterms:created>
  <dcterms:modified xsi:type="dcterms:W3CDTF">2024-12-16T14:28:09Z</dcterms:modified>
</cp:coreProperties>
</file>