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89" r:id="rId5"/>
    <p:sldId id="288" r:id="rId6"/>
    <p:sldId id="279" r:id="rId7"/>
    <p:sldId id="262" r:id="rId8"/>
    <p:sldId id="283" r:id="rId9"/>
    <p:sldId id="297" r:id="rId10"/>
    <p:sldId id="277" r:id="rId11"/>
    <p:sldId id="284" r:id="rId12"/>
    <p:sldId id="278" r:id="rId13"/>
    <p:sldId id="293" r:id="rId14"/>
    <p:sldId id="291" r:id="rId15"/>
    <p:sldId id="294" r:id="rId16"/>
    <p:sldId id="285" r:id="rId17"/>
    <p:sldId id="295" r:id="rId18"/>
    <p:sldId id="276" r:id="rId19"/>
    <p:sldId id="296" r:id="rId20"/>
    <p:sldId id="266" r:id="rId21"/>
    <p:sldId id="274" r:id="rId22"/>
    <p:sldId id="298" r:id="rId23"/>
    <p:sldId id="265" r:id="rId24"/>
    <p:sldId id="299" r:id="rId25"/>
    <p:sldId id="286" r:id="rId26"/>
    <p:sldId id="263" r:id="rId27"/>
    <p:sldId id="267" r:id="rId28"/>
    <p:sldId id="268" r:id="rId29"/>
    <p:sldId id="300" r:id="rId30"/>
    <p:sldId id="281" r:id="rId31"/>
    <p:sldId id="287" r:id="rId32"/>
    <p:sldId id="290" r:id="rId33"/>
    <p:sldId id="258" r:id="rId34"/>
    <p:sldId id="260" r:id="rId35"/>
    <p:sldId id="292" r:id="rId36"/>
    <p:sldId id="261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0758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552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81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585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708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3769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155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27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30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3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64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588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38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288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416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805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85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8887B3B-FB02-4F7A-B899-9E3D92CED39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83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19.png"/><Relationship Id="rId7" Type="http://schemas.openxmlformats.org/officeDocument/2006/relationships/image" Target="../media/image4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Relationship Id="rId9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437EE-3D54-C4CD-909A-D91C2B3A6E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Divine Office Learning Series Course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82C9CF-344E-203E-DB55-EB165AE798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Katie Sadakierski</a:t>
            </a:r>
          </a:p>
          <a:p>
            <a:r>
              <a:rPr lang="en-US" dirty="0">
                <a:solidFill>
                  <a:srgbClr val="000000"/>
                </a:solidFill>
              </a:rPr>
              <a:t>Our Lady of the Valley Parish</a:t>
            </a:r>
          </a:p>
          <a:p>
            <a:r>
              <a:rPr lang="en-US" dirty="0">
                <a:solidFill>
                  <a:srgbClr val="000000"/>
                </a:solidFill>
              </a:rPr>
              <a:t>Tuesday, December 10,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C7DE48-D245-1419-4478-31709B815A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08" r="17708"/>
          <a:stretch/>
        </p:blipFill>
        <p:spPr>
          <a:xfrm>
            <a:off x="0" y="0"/>
            <a:ext cx="277177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A33CD5-276A-2AC6-0D31-BD6C9409C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0" y="0"/>
            <a:ext cx="277368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C88295-4AD8-9C57-E694-551626FB9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775" y="749974"/>
            <a:ext cx="6646545" cy="6096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B1AFEA-7C1F-890A-BA20-F93E46987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775" y="5498373"/>
            <a:ext cx="6646545" cy="6096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A77DAA-8DE3-18B8-D26A-8CB93B5DB0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1775" y="0"/>
            <a:ext cx="6646544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158077-EBFE-3CF7-71C4-C9934A7050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1775" y="6144706"/>
            <a:ext cx="6646544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40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1D2C3-D213-C0D5-AB06-7BAC1DFAC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Course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C05BC-678C-A813-9DCA-951C0401A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084134" cy="3599319"/>
          </a:xfrm>
        </p:spPr>
        <p:txBody>
          <a:bodyPr>
            <a:normAutofit fontScale="85000" lnSpcReduction="10000"/>
          </a:bodyPr>
          <a:lstStyle/>
          <a:p>
            <a:pPr marL="342900" marR="0" lvl="0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8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Opening prayer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8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Presentation: Overview of topics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en-US" sz="18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History of Gregorian chant &amp; the role of sacred music in worship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buFont typeface="+mj-lt"/>
              <a:buAutoNum type="alphaLcPeriod"/>
            </a:pPr>
            <a:r>
              <a:rPr lang="en-US" sz="1800" kern="100" dirty="0">
                <a:solidFill>
                  <a:srgbClr val="000000"/>
                </a:solidFill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Guide to r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eciting and chanting the canonical hours of the Little Office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07000"/>
              </a:lnSpc>
              <a:spcAft>
                <a:spcPts val="800"/>
              </a:spcAft>
              <a:buFont typeface="+mj-lt"/>
              <a:buAutoNum type="romanLcPeriod"/>
            </a:pPr>
            <a:r>
              <a:rPr lang="en-US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Decoding the Divine Office</a:t>
            </a:r>
            <a:endParaRPr lang="en-US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eriod"/>
            </a:pPr>
            <a:r>
              <a:rPr lang="en-US" sz="18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Responding to the spirit of lyrics of chant in our interior lives</a:t>
            </a:r>
          </a:p>
          <a:p>
            <a:pPr marL="342900" marR="0" lvl="0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8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Closing prayer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romanUcPeriod"/>
            </a:pPr>
            <a:r>
              <a:rPr lang="en-US" sz="18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 &amp; A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4BCEE4-A927-E2B6-89DC-6AEF32298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478" y="2556932"/>
            <a:ext cx="4553829" cy="34929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107AF7-C252-8854-790F-F30D1C95E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E00F3B-7CCC-4DA7-B26D-6E46502A884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42653" b="47293"/>
          <a:stretch/>
        </p:blipFill>
        <p:spPr>
          <a:xfrm rot="16200000">
            <a:off x="-2227514" y="3245558"/>
            <a:ext cx="5161205" cy="6547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6A63F4-CCA8-2D2E-7C71-0595A5D1FA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33575" y="995893"/>
            <a:ext cx="658425" cy="5157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E046FD-C9F8-76F8-82A3-437F9851321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9766" b="79530"/>
          <a:stretch/>
        </p:blipFill>
        <p:spPr>
          <a:xfrm>
            <a:off x="-1" y="6146801"/>
            <a:ext cx="6096001" cy="7111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3219E8-C7D7-F2BB-0C08-DF6C3BF53F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43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EACD-1C03-F0E1-FD49-B68B39935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Opening Prayer: Hail 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4FD09-B6BB-1FDC-3A32-25E10DBB7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Hail, Mary, full of grace,</a:t>
            </a:r>
            <a:endParaRPr lang="en-US" sz="2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Lord is with thee;</a:t>
            </a:r>
            <a:endParaRPr lang="en-US" sz="2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Blessed art thou among women,</a:t>
            </a:r>
            <a:endParaRPr lang="en-US" sz="2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blessed is the fruit of thy womb, Jesus.</a:t>
            </a:r>
            <a:endParaRPr lang="en-US" sz="2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Holy Mary, Mother of God,</a:t>
            </a:r>
            <a:endParaRPr lang="en-US" sz="2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Pray for us sinners,</a:t>
            </a:r>
            <a:endParaRPr lang="en-US" sz="2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Now and at the hour of our death. Amen.</a:t>
            </a:r>
            <a:endParaRPr lang="en-US" sz="2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372D90-DAD4-43C9-8F74-6A6A0723251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90861"/>
          <a:stretch/>
        </p:blipFill>
        <p:spPr>
          <a:xfrm>
            <a:off x="0" y="0"/>
            <a:ext cx="12192000" cy="9923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EB47B6-F0EF-031B-FC98-B39AE467602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9766" b="79530"/>
          <a:stretch/>
        </p:blipFill>
        <p:spPr>
          <a:xfrm>
            <a:off x="-1" y="6146801"/>
            <a:ext cx="6096001" cy="7111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CE4577-FF5C-0255-72ED-6D8E9CEDF94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28855" b="59410"/>
          <a:stretch/>
        </p:blipFill>
        <p:spPr>
          <a:xfrm>
            <a:off x="6095999" y="6146801"/>
            <a:ext cx="6096000" cy="7111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7760E8-86DB-C248-44B6-7C025A5C3E7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42653" b="47293"/>
          <a:stretch/>
        </p:blipFill>
        <p:spPr>
          <a:xfrm rot="16200000">
            <a:off x="-2227514" y="3245558"/>
            <a:ext cx="5161205" cy="6547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2F8650-A643-0E0A-F5B7-6990D22BC69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42653" b="47293"/>
          <a:stretch/>
        </p:blipFill>
        <p:spPr>
          <a:xfrm rot="5400000" flipH="1">
            <a:off x="9284002" y="3245558"/>
            <a:ext cx="5161205" cy="6547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82F44C-D10D-B3D0-B563-F9CE745D3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557" y="2657310"/>
            <a:ext cx="4137040" cy="302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152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505B-CA2C-BB85-EEDF-31EC9D1E2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Who was Pope St. Gregory I? What was his contribution to sacred music in the Church?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C8B5C-F364-783D-A48E-333CB0736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912" y="2556930"/>
            <a:ext cx="7400260" cy="3811971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Benedictine</a:t>
            </a:r>
          </a:p>
          <a:p>
            <a:r>
              <a:rPr lang="en-US" dirty="0">
                <a:solidFill>
                  <a:srgbClr val="000000"/>
                </a:solidFill>
              </a:rPr>
              <a:t>Tradition holds that Pope St. Gregory I (540-604 A.D.) finalized arrangement of Gregorian chant (set sacramentary to music), but many chants are believed to have been in existence well before his time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Divine inspiration: sought to replicate song of angels he heard in a mystical vision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Compiled chants, revised, selected for specific liturgies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More recent research suggests that chants may have been developed in the eighth century during the Carolingian dynasty, when Charlemagne was king, and the pope was Gregory II </a:t>
            </a:r>
          </a:p>
          <a:p>
            <a:r>
              <a:rPr lang="en-US" dirty="0">
                <a:solidFill>
                  <a:srgbClr val="000000"/>
                </a:solidFill>
              </a:rPr>
              <a:t>Trained men in plainsong</a:t>
            </a:r>
          </a:p>
          <a:p>
            <a:r>
              <a:rPr lang="en-US" dirty="0">
                <a:solidFill>
                  <a:srgbClr val="000000"/>
                </a:solidFill>
              </a:rPr>
              <a:t>Promoted use of plainchant in the Church</a:t>
            </a:r>
          </a:p>
          <a:p>
            <a:r>
              <a:rPr lang="en-US" dirty="0">
                <a:solidFill>
                  <a:srgbClr val="000000"/>
                </a:solidFill>
              </a:rPr>
              <a:t>Patron saint of singers, musicians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824AA2-496E-A9B4-4A2B-B16F67279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3C79D1-7C4D-428F-70D6-A8B5E025C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2132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4A06BA-0E35-3B68-9EFE-9B5100D3C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3575" y="982131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4B8B06-D31C-1BEA-DD22-F3775D7F58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8" y="6139794"/>
            <a:ext cx="6096528" cy="7132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99E0CC-3FA9-AB01-4B38-8A36583EF1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419434-D5B6-DC07-C904-04657A4B541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25572"/>
          <a:stretch/>
        </p:blipFill>
        <p:spPr>
          <a:xfrm>
            <a:off x="8150458" y="2503268"/>
            <a:ext cx="3383117" cy="355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2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3C2B5-CAB4-CF17-2D76-E2B1A7A39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is Gregorian chant versus Old Roman chant? What similarities do they share?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1DFFD-E87B-8D8F-37A7-CA914A5A64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Gregorian Chant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B9F2F-635B-5A1C-E201-DA5653351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6178" y="3243262"/>
            <a:ext cx="5235154" cy="2998050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Plainchant (Church music of the early Middle Ages)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Single melodic line; monophonic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Latin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Contemplative; simple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No musical accompaniment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Predated polyphony (multiple parts in harmony; combination of multiple tones/melodic lines)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9CE3E8-AD91-A862-1D74-314FBC53BA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Old Roman Chant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C3F1B8-35ED-ADEE-0233-6064EA0010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5235152" cy="2998050"/>
          </a:xfrm>
        </p:spPr>
        <p:txBody>
          <a:bodyPr>
            <a:normAutofit fontScale="55000" lnSpcReduction="20000"/>
          </a:bodyPr>
          <a:lstStyle/>
          <a:p>
            <a:r>
              <a:rPr lang="en-US" sz="3600" dirty="0">
                <a:solidFill>
                  <a:srgbClr val="000000"/>
                </a:solidFill>
              </a:rPr>
              <a:t>Predated Gregorian chant; used in Roman liturgy</a:t>
            </a:r>
          </a:p>
          <a:p>
            <a:r>
              <a:rPr lang="en-US" sz="3600" dirty="0">
                <a:solidFill>
                  <a:srgbClr val="000000"/>
                </a:solidFill>
              </a:rPr>
              <a:t>Use of soloists (following Jewish tradition)</a:t>
            </a:r>
          </a:p>
          <a:p>
            <a:r>
              <a:rPr lang="en-US" sz="3600" dirty="0">
                <a:solidFill>
                  <a:srgbClr val="000000"/>
                </a:solidFill>
              </a:rPr>
              <a:t>Uses modes, melodic patterns expressing emotions, similar to those used in Gregorian chants</a:t>
            </a:r>
          </a:p>
          <a:p>
            <a:r>
              <a:rPr lang="en-US" sz="3600" dirty="0">
                <a:solidFill>
                  <a:srgbClr val="000000"/>
                </a:solidFill>
              </a:rPr>
              <a:t>More elaborate than Gregorian chant</a:t>
            </a:r>
          </a:p>
          <a:p>
            <a:r>
              <a:rPr lang="en-US" sz="3600" dirty="0">
                <a:solidFill>
                  <a:srgbClr val="000000"/>
                </a:solidFill>
              </a:rPr>
              <a:t>Specific characteristics unknown; limited availability of full manuscripts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BDEA04-A188-BB77-C6F2-CEE546F26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68A287-8860-9858-0B56-09E4D1F7F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2132"/>
            <a:ext cx="658425" cy="51576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F35E91-3006-07E6-7972-28228F26D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7511" y="993648"/>
            <a:ext cx="658425" cy="51576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6F2A10-9933-D792-1C39-E1526264E3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8" y="6139795"/>
            <a:ext cx="6096528" cy="7132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1183B9-71AA-4F3C-20BE-FCE333C6BC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34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D952A-8C67-C5F1-E984-4E0CAC920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How is sacred music itself a form of prayer? Why should we use sacred music in prayer?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35083-AA94-166B-67D4-D4EC50FFF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303" y="2535666"/>
            <a:ext cx="6636488" cy="3705645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Jesus and the apostles sang hymns at the Last Supper before going to the Mount of Olives, where Jesus experienced the Agony in the Garden</a:t>
            </a:r>
          </a:p>
          <a:p>
            <a:r>
              <a:rPr lang="en-US" dirty="0">
                <a:solidFill>
                  <a:srgbClr val="000000"/>
                </a:solidFill>
              </a:rPr>
              <a:t>Jesus thanked God the Father at the beginning of His Passion</a:t>
            </a:r>
          </a:p>
          <a:p>
            <a:r>
              <a:rPr lang="en-US" dirty="0">
                <a:solidFill>
                  <a:srgbClr val="000000"/>
                </a:solidFill>
              </a:rPr>
              <a:t>Song elevates worship, helps us to express adoration of God in a more transcendent way that comes from the depths of the soul</a:t>
            </a:r>
          </a:p>
          <a:p>
            <a:r>
              <a:rPr lang="en-US" dirty="0">
                <a:solidFill>
                  <a:srgbClr val="000000"/>
                </a:solidFill>
              </a:rPr>
              <a:t>Music goes beyond what words can convey; follows rhythms of heart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God does not always speak in words; speaks deep within. God speaks according to languages the soul will understand; is above the ordinary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84EFED-8A57-DAC0-C3C3-FACEEB5E2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DB6CF7-0C15-B4F8-B601-C149CA250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2132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B32F5D-116E-F1FB-A0D9-E5D7FAF3B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3575" y="982131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6D1C7D-D274-CEB8-AA5B-98E99919B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44706"/>
            <a:ext cx="6096528" cy="7132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EF482E-AAB2-1704-0A20-2DA43B580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792CAA-5219-6C55-0999-CEBCC3C22C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2791" y="2394320"/>
            <a:ext cx="4189228" cy="364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3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E45CC-AEED-B559-5665-530D99611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How can praying the Divine Office be a form of “audio </a:t>
            </a:r>
            <a:r>
              <a:rPr lang="en-US" b="1" dirty="0" err="1"/>
              <a:t>divina</a:t>
            </a:r>
            <a:r>
              <a:rPr lang="en-US" b="1" dirty="0"/>
              <a:t>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2E919-1544-8B71-A5A0-2ED6BA9A6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159" y="2556931"/>
            <a:ext cx="6955464" cy="3514259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Listening with the ears of the heart (St. Benedict of Nursia; the Rule of St. Benedict); divine listening/reading of lyrics</a:t>
            </a:r>
          </a:p>
          <a:p>
            <a:r>
              <a:rPr lang="en-US" dirty="0">
                <a:solidFill>
                  <a:srgbClr val="000000"/>
                </a:solidFill>
              </a:rPr>
              <a:t>Meditation, Prayer, Contemplation; peace and joy</a:t>
            </a:r>
          </a:p>
          <a:p>
            <a:r>
              <a:rPr lang="en-US" dirty="0">
                <a:solidFill>
                  <a:srgbClr val="000000"/>
                </a:solidFill>
              </a:rPr>
              <a:t>Attunement to God’s voice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Know what He is calling us to do in order to respond</a:t>
            </a:r>
          </a:p>
          <a:p>
            <a:r>
              <a:rPr lang="en-US" dirty="0">
                <a:solidFill>
                  <a:srgbClr val="000000"/>
                </a:solidFill>
              </a:rPr>
              <a:t>Hearing the beauty, truth, and goodness of God</a:t>
            </a:r>
          </a:p>
          <a:p>
            <a:r>
              <a:rPr lang="en-US" dirty="0">
                <a:solidFill>
                  <a:srgbClr val="000000"/>
                </a:solidFill>
              </a:rPr>
              <a:t>Using the human voice to praise God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Appreciating Wisdom of Creator through creation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747B6F-3645-17B1-E6E7-B64931357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650" y="3429000"/>
            <a:ext cx="3752850" cy="2571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7A9296-5204-6D51-077F-51C786D29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E15D09-C04F-D36A-D58C-71A5BE74F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62" y="993648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070588-6F38-239C-8356-064513EC1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2851" y="982132"/>
            <a:ext cx="658425" cy="5157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8AB7BB-057D-D807-3A9B-1AB7680297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4" y="6139795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014404-DDD0-007B-99C3-8635C69AF1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55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BF545-2F5E-5000-60D7-EE844A078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How do we pray the Little Office? What is the sequence of prayers we say? (1)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4C9FABB-BD0F-8F99-5C6A-F487A0D5F7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711895"/>
              </p:ext>
            </p:extLst>
          </p:nvPr>
        </p:nvGraphicFramePr>
        <p:xfrm>
          <a:off x="5208180" y="2419238"/>
          <a:ext cx="6232452" cy="3800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415">
                  <a:extLst>
                    <a:ext uri="{9D8B030D-6E8A-4147-A177-3AD203B41FA5}">
                      <a16:colId xmlns:a16="http://schemas.microsoft.com/office/drawing/2014/main" val="2151736117"/>
                    </a:ext>
                  </a:extLst>
                </a:gridCol>
                <a:gridCol w="4976037">
                  <a:extLst>
                    <a:ext uri="{9D8B030D-6E8A-4147-A177-3AD203B41FA5}">
                      <a16:colId xmlns:a16="http://schemas.microsoft.com/office/drawing/2014/main" val="3931968730"/>
                    </a:ext>
                  </a:extLst>
                </a:gridCol>
              </a:tblGrid>
              <a:tr h="41175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Canonical 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Order of Prayers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707821"/>
                  </a:ext>
                </a:extLst>
              </a:tr>
              <a:tr h="1522916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Matins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Invitatory with Psalm 94</a:t>
                      </a:r>
                    </a:p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Hymn</a:t>
                      </a:r>
                    </a:p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One of three nocturns (according to day of week)</a:t>
                      </a:r>
                    </a:p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Versicle and response, with “Our Father” and absolution</a:t>
                      </a:r>
                    </a:p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Three lessons (each preceded by blessing, responsory, versicle, and response); “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</a:rPr>
                        <a:t>Te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 Deum” after the first lesson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998109"/>
                  </a:ext>
                </a:extLst>
              </a:tr>
              <a:tr h="175981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Lauds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Three psalms with antiphons</a:t>
                      </a:r>
                    </a:p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Canticle of the Three Children, with antiphon</a:t>
                      </a:r>
                    </a:p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Psalm 148 with antiphon</a:t>
                      </a:r>
                    </a:p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The Little Chapter</a:t>
                      </a:r>
                    </a:p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Hymn with versicle and response</a:t>
                      </a:r>
                    </a:p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Canticle of Zechariah with antiphon </a:t>
                      </a:r>
                    </a:p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Prayer with concluding versicle and responses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92198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4E8D3D9-BDBE-12A8-213B-2B8ADEC25DA4}"/>
              </a:ext>
            </a:extLst>
          </p:cNvPr>
          <p:cNvSpPr txBox="1"/>
          <p:nvPr/>
        </p:nvSpPr>
        <p:spPr>
          <a:xfrm>
            <a:off x="751368" y="2604977"/>
            <a:ext cx="44568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Same sequence every day for each canonical hour; same readings in Little Office; Divine Office differs by day of the 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Major hours (4):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Include Little Chapters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Include Gospel canticles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Incorporate more of the psalms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Also include nocturns (vigils, night watches) and lessons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Hymns, vesicles, antiphons, and responses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Incorporate major Marian antiphons for seasons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Minor hours (4): fewer readings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Include Little Chapters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Some psalms, hymns, prayers, versicles, and responses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5092B0-2BCD-7DF9-4A50-3FB49CD91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8E122C-FDC5-633C-E034-B4F1ABEAD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2132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546A22-E88C-7273-3F00-2D2ED6D80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2851" y="982131"/>
            <a:ext cx="658425" cy="5157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505EF4-5D17-429F-1EDF-4EB3EFF1F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44706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4C7315-C730-0F9A-C1C1-7E6FE8CF6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7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7BAABF-68D7-55E6-A09C-14C1EDD43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0346"/>
            <a:ext cx="658425" cy="51576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61FEE96-C1A4-755B-588B-2EFAC84BC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2A77BC-34B9-5163-118C-6105B73E3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3575" y="967535"/>
            <a:ext cx="658425" cy="5157663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8850B67-F303-40D8-CA3F-D79AF858F7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6799085"/>
              </p:ext>
            </p:extLst>
          </p:nvPr>
        </p:nvGraphicFramePr>
        <p:xfrm>
          <a:off x="551121" y="531629"/>
          <a:ext cx="11089758" cy="5977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4879">
                  <a:extLst>
                    <a:ext uri="{9D8B030D-6E8A-4147-A177-3AD203B41FA5}">
                      <a16:colId xmlns:a16="http://schemas.microsoft.com/office/drawing/2014/main" val="2898480059"/>
                    </a:ext>
                  </a:extLst>
                </a:gridCol>
                <a:gridCol w="5544879">
                  <a:extLst>
                    <a:ext uri="{9D8B030D-6E8A-4147-A177-3AD203B41FA5}">
                      <a16:colId xmlns:a16="http://schemas.microsoft.com/office/drawing/2014/main" val="3761018987"/>
                    </a:ext>
                  </a:extLst>
                </a:gridCol>
              </a:tblGrid>
              <a:tr h="43463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FFFF"/>
                          </a:solidFill>
                        </a:rPr>
                        <a:t>Canonical 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FFFF"/>
                          </a:solidFill>
                        </a:rPr>
                        <a:t>Order of Prayers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016354"/>
                  </a:ext>
                </a:extLst>
              </a:tr>
              <a:tr h="1397335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Prime, Sext, 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Hymn</a:t>
                      </a:r>
                    </a:p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Three psalms, with one antiphon</a:t>
                      </a:r>
                    </a:p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Little Chapter with versicle and response</a:t>
                      </a:r>
                    </a:p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Prayer, concluded with versicle and responses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90140"/>
                  </a:ext>
                </a:extLst>
              </a:tr>
              <a:tr h="158903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Vespers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Five psalms, with antiphons</a:t>
                      </a:r>
                    </a:p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The Little Chapter</a:t>
                      </a:r>
                    </a:p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Hymn, with versicle and response</a:t>
                      </a:r>
                    </a:p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Canticle of Mary, with antiphon</a:t>
                      </a:r>
                    </a:p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Prayer, concluded with versicle and responses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602466"/>
                  </a:ext>
                </a:extLst>
              </a:tr>
              <a:tr h="2331215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Compline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Three psalms, without antiphons</a:t>
                      </a:r>
                    </a:p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Hymn </a:t>
                      </a:r>
                    </a:p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The Little Chapter, with versicle and response</a:t>
                      </a:r>
                    </a:p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Canticle of St. Simeon with antiphon</a:t>
                      </a:r>
                    </a:p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Concluding prayer, with versicles and blessing</a:t>
                      </a:r>
                    </a:p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Anthem of the Blessed Virgin, according to the season (one of the four seasonal Marian antiphons)</a:t>
                      </a:r>
                    </a:p>
                    <a:p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25896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9D00480A-CD83-F81A-4102-85B0CDBD0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44706"/>
            <a:ext cx="6096528" cy="7132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55D619-4CFF-289F-02D8-149B3462E4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932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C750B-F444-5614-B511-01B11CC2A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What are the prayers before and after the Divine Office? Why are these particular prayers said?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D53AC-4C98-F53A-4A1A-BAA0F93D9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038" y="2546299"/>
            <a:ext cx="6732181" cy="342919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Before: “</a:t>
            </a:r>
            <a:r>
              <a:rPr lang="en-US" dirty="0" err="1">
                <a:solidFill>
                  <a:srgbClr val="000000"/>
                </a:solidFill>
              </a:rPr>
              <a:t>Aperi</a:t>
            </a:r>
            <a:r>
              <a:rPr lang="en-US" dirty="0">
                <a:solidFill>
                  <a:srgbClr val="000000"/>
                </a:solidFill>
              </a:rPr>
              <a:t>, Domine”: “Open thou my mouth, O Lord” (and “Hail Mary” in the Little Office)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Our Lady speaks through us; ask for her intercession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We speak as one Church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Similar to threefold Gospel blessing at Mass: pray to praise God well, with our hearts, minds, and lips</a:t>
            </a:r>
          </a:p>
          <a:p>
            <a:r>
              <a:rPr lang="en-US" dirty="0">
                <a:solidFill>
                  <a:srgbClr val="000000"/>
                </a:solidFill>
              </a:rPr>
              <a:t>After: “</a:t>
            </a:r>
            <a:r>
              <a:rPr lang="en-US" dirty="0" err="1">
                <a:solidFill>
                  <a:srgbClr val="000000"/>
                </a:solidFill>
              </a:rPr>
              <a:t>Sacrosanctae</a:t>
            </a:r>
            <a:r>
              <a:rPr lang="en-US" dirty="0">
                <a:solidFill>
                  <a:srgbClr val="000000"/>
                </a:solidFill>
              </a:rPr>
              <a:t> et </a:t>
            </a:r>
            <a:r>
              <a:rPr lang="en-US" dirty="0" err="1">
                <a:solidFill>
                  <a:srgbClr val="000000"/>
                </a:solidFill>
              </a:rPr>
              <a:t>individuae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Trinitati</a:t>
            </a:r>
            <a:r>
              <a:rPr lang="en-US" dirty="0">
                <a:solidFill>
                  <a:srgbClr val="000000"/>
                </a:solidFill>
              </a:rPr>
              <a:t>”: “everlasting” praise to the Holy Trinity; then an “Our Father” and “Hail Mary”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We continue to bless God for His goodness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0C0CC5-7DC6-87A9-F188-3D77DDDF3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972851-52AF-4042-11D4-C7B8AAF4C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3648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AA1F55-F049-1226-29C2-4DA2A24A8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2851" y="993648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039114-1797-E642-1280-E95234F53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90" y="6144706"/>
            <a:ext cx="6096528" cy="7132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E31A2A-9570-08B7-C7D2-C4A14EDA0A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93567D-51E9-006D-BA90-F8294275D4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6474" y="2589260"/>
            <a:ext cx="3900488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43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5B715-1D1A-6FF8-4931-F6BFCBDB3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How is each day of the week we pray in the Divine Office sanctified?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45D5FC-1151-4B5D-BA64-955EB633D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3575" y="998589"/>
            <a:ext cx="658425" cy="515766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17489-8997-AFD5-1201-307B70AC4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488171" cy="359932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Respond to God’s Presence in a unique way each day</a:t>
            </a:r>
          </a:p>
          <a:p>
            <a:r>
              <a:rPr lang="en-US" dirty="0">
                <a:solidFill>
                  <a:srgbClr val="000000"/>
                </a:solidFill>
              </a:rPr>
              <a:t>Appreciate another aspect of divine revelation, or another sacred mystery</a:t>
            </a:r>
          </a:p>
          <a:p>
            <a:r>
              <a:rPr lang="en-US" dirty="0">
                <a:solidFill>
                  <a:srgbClr val="000000"/>
                </a:solidFill>
              </a:rPr>
              <a:t>Devotional theme for each weekday to direct intentions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Meditate on Office readings in light of the daily theme; respond to the sacred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BA0190A-B683-C08B-7F01-6F8E3FA576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978685"/>
              </p:ext>
            </p:extLst>
          </p:nvPr>
        </p:nvGraphicFramePr>
        <p:xfrm>
          <a:off x="6655981" y="2556932"/>
          <a:ext cx="4922876" cy="3505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61438">
                  <a:extLst>
                    <a:ext uri="{9D8B030D-6E8A-4147-A177-3AD203B41FA5}">
                      <a16:colId xmlns:a16="http://schemas.microsoft.com/office/drawing/2014/main" val="1749759276"/>
                    </a:ext>
                  </a:extLst>
                </a:gridCol>
                <a:gridCol w="2461438">
                  <a:extLst>
                    <a:ext uri="{9D8B030D-6E8A-4147-A177-3AD203B41FA5}">
                      <a16:colId xmlns:a16="http://schemas.microsoft.com/office/drawing/2014/main" val="1338427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Day of the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Devotional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897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Holy Trinity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40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Holy Spirit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828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Holy Angels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00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St. Joseph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19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Holy Eucharist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598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Passion of Christ/Sacred Heart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881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Saturday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Our Lady/Immaculate Heart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99248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FC5BC76-E188-19D4-B81F-D79558673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39D5D4-18A8-476D-BDBA-922D7153F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2132"/>
            <a:ext cx="658425" cy="5157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27C8C8-A3D0-ABA1-FC68-82440B077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39795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285D30-561E-3336-BFF8-128872A083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55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114F6-3FBC-58F2-EE3E-7768BE966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286" y="716318"/>
            <a:ext cx="6041063" cy="1612212"/>
          </a:xfrm>
        </p:spPr>
        <p:txBody>
          <a:bodyPr>
            <a:normAutofit/>
          </a:bodyPr>
          <a:lstStyle/>
          <a:p>
            <a:r>
              <a:rPr lang="en-US" sz="3600" b="1" dirty="0"/>
              <a:t>What are the canonical hours of the Divine Office?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ED609-698C-DA73-49E2-E0D1E8EEC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64" y="2445489"/>
            <a:ext cx="6453964" cy="3934298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8 hours: traditionally, 7 prayed in daylight; sometimes, Matins and Lauds counted together, so a total of 7 hours were listed (counteract seven deadly sins)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Matins: nighttime, three nocturns: 3 sets of psalms each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Lauds: dawn; joy, hope, resurrection, Canticle of Zechariah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Prime: early morning prayers, full sunrise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Terce: Holy Spirit (descent of the Holy Ghost)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Sext: midday prayer; spiritual battle; “beware the noonday devil”; recalling Christ’s Passion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None: midafternoon prayer; recalling Christ’s Death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Vespers: evening prayers (late afternoon, dusk); thanksgiving, Canticle of Mary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Compline: second set of evening prayers; nightfall (before bed); Canticle of Simeon; personal: examination of conscience; preparation for a holy death, spirit of trust and surrender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ACEB4DB-4782-DE7A-7F60-E4BDCFE46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684828"/>
              </p:ext>
            </p:extLst>
          </p:nvPr>
        </p:nvGraphicFramePr>
        <p:xfrm>
          <a:off x="6964327" y="716318"/>
          <a:ext cx="4382978" cy="547183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91489">
                  <a:extLst>
                    <a:ext uri="{9D8B030D-6E8A-4147-A177-3AD203B41FA5}">
                      <a16:colId xmlns:a16="http://schemas.microsoft.com/office/drawing/2014/main" val="290834450"/>
                    </a:ext>
                  </a:extLst>
                </a:gridCol>
                <a:gridCol w="2191489">
                  <a:extLst>
                    <a:ext uri="{9D8B030D-6E8A-4147-A177-3AD203B41FA5}">
                      <a16:colId xmlns:a16="http://schemas.microsoft.com/office/drawing/2014/main" val="3102958550"/>
                    </a:ext>
                  </a:extLst>
                </a:gridCol>
              </a:tblGrid>
              <a:tr h="84777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Name of Canonical 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Time of Day for Prayer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921445"/>
                  </a:ext>
                </a:extLst>
              </a:tr>
              <a:tr h="5394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Matins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2:00 a.m.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508823"/>
                  </a:ext>
                </a:extLst>
              </a:tr>
              <a:tr h="5394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Lauds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5:00 a.m.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475437"/>
                  </a:ext>
                </a:extLst>
              </a:tr>
              <a:tr h="84777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Prime: Hour 1 after dawn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6:00 a.m.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344276"/>
                  </a:ext>
                </a:extLst>
              </a:tr>
              <a:tr h="5394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Terce: Hour 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9:00 a.m.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170895"/>
                  </a:ext>
                </a:extLst>
              </a:tr>
              <a:tr h="5394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Sext: Hour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12:00 p.m.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76001"/>
                  </a:ext>
                </a:extLst>
              </a:tr>
              <a:tr h="5394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None: Hour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3:00 p.m.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930553"/>
                  </a:ext>
                </a:extLst>
              </a:tr>
              <a:tr h="5394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Vespers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6:00 p.m.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50758"/>
                  </a:ext>
                </a:extLst>
              </a:tr>
              <a:tr h="5394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Compline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7:00 p.m.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2872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53F0882-3908-B29F-73EF-950C025C4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611"/>
            <a:ext cx="12192000" cy="9936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146085-F13C-F321-05E1-3960DBFCA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5037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3CF2C9-D62C-55B6-AFAE-B72D8C837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8693" y="975037"/>
            <a:ext cx="658425" cy="5157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370697-5C2E-78FA-5E43-328501BFC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8" y="6132700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C52CC4-9AA6-2E1F-E524-B5001AA78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92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ACD54-0844-B6D3-D824-ACEDF287C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are the major versus the minor canonical hours of the Divine Office?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6C18547-524C-8361-9792-DB97CA6FFF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9855514"/>
              </p:ext>
            </p:extLst>
          </p:nvPr>
        </p:nvGraphicFramePr>
        <p:xfrm>
          <a:off x="6801295" y="2576186"/>
          <a:ext cx="4426686" cy="3580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3343">
                  <a:extLst>
                    <a:ext uri="{9D8B030D-6E8A-4147-A177-3AD203B41FA5}">
                      <a16:colId xmlns:a16="http://schemas.microsoft.com/office/drawing/2014/main" val="4042282222"/>
                    </a:ext>
                  </a:extLst>
                </a:gridCol>
                <a:gridCol w="2213343">
                  <a:extLst>
                    <a:ext uri="{9D8B030D-6E8A-4147-A177-3AD203B41FA5}">
                      <a16:colId xmlns:a16="http://schemas.microsoft.com/office/drawing/2014/main" val="1868917799"/>
                    </a:ext>
                  </a:extLst>
                </a:gridCol>
              </a:tblGrid>
              <a:tr h="66659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Major Canonical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Minor Canonical Hours (Little Hours)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457291"/>
                  </a:ext>
                </a:extLst>
              </a:tr>
              <a:tr h="66659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Matins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Prime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65210"/>
                  </a:ext>
                </a:extLst>
              </a:tr>
              <a:tr h="66659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Lauds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Terce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652880"/>
                  </a:ext>
                </a:extLst>
              </a:tr>
              <a:tr h="66659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Vespers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Sext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828849"/>
                  </a:ext>
                </a:extLst>
              </a:tr>
              <a:tr h="66659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Compline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None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31419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E08E033-313A-FE6E-00F0-502E65E7CDC5}"/>
              </a:ext>
            </a:extLst>
          </p:cNvPr>
          <p:cNvSpPr txBox="1"/>
          <p:nvPr/>
        </p:nvSpPr>
        <p:spPr>
          <a:xfrm>
            <a:off x="786809" y="2519917"/>
            <a:ext cx="57947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Clergy obliged to pray all hours; laypeople may pray morning and evening prayers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Hours at specific times of day (typically, with fewer readings):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Prime, Terce, Sext, None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Overarching categories: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Matins/Lauds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Morning prayers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Vespers/Compline 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Evening prayers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34E9D4-2A82-7604-B07F-0D244049C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C72F6D-95C9-36B2-82E1-059F8E484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3" y="982132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49E0CA-C3CB-9FF2-BBE4-5BDB10EE5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3575" y="999303"/>
            <a:ext cx="658425" cy="5157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143E22-607A-0581-87CC-28F5AAD18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8" y="6139795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819E91-3F50-B13B-E3C4-9FCFEEAC47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259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2A0D42-72D5-D774-A956-20C8B66D2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856" y="993648"/>
            <a:ext cx="658425" cy="51576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FD2CBF-0C08-698D-8F82-4BD540EBF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How do the canonical hours of the Divine Office differ from the reformed Liturgy of the Hours?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3BB5AB8-1236-7D60-7F24-462BB0E18C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9233949"/>
              </p:ext>
            </p:extLst>
          </p:nvPr>
        </p:nvGraphicFramePr>
        <p:xfrm>
          <a:off x="4986670" y="2258839"/>
          <a:ext cx="6655982" cy="388043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27991">
                  <a:extLst>
                    <a:ext uri="{9D8B030D-6E8A-4147-A177-3AD203B41FA5}">
                      <a16:colId xmlns:a16="http://schemas.microsoft.com/office/drawing/2014/main" val="1882477853"/>
                    </a:ext>
                  </a:extLst>
                </a:gridCol>
                <a:gridCol w="3327991">
                  <a:extLst>
                    <a:ext uri="{9D8B030D-6E8A-4147-A177-3AD203B41FA5}">
                      <a16:colId xmlns:a16="http://schemas.microsoft.com/office/drawing/2014/main" val="629764773"/>
                    </a:ext>
                  </a:extLst>
                </a:gridCol>
              </a:tblGrid>
              <a:tr h="4333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Divine Office (traditional)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Liturgy of the Hours (reformed)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281870"/>
                  </a:ext>
                </a:extLst>
              </a:tr>
              <a:tr h="4333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Matins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Office of Readings (major hour)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260060"/>
                  </a:ext>
                </a:extLst>
              </a:tr>
              <a:tr h="4333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Lauds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Morning Prayer (major)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823452"/>
                  </a:ext>
                </a:extLst>
              </a:tr>
              <a:tr h="4333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Terce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Midmorning prayer (minor)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5991"/>
                  </a:ext>
                </a:extLst>
              </a:tr>
              <a:tr h="4333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Sext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Midday prayer (minor)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078053"/>
                  </a:ext>
                </a:extLst>
              </a:tr>
              <a:tr h="60766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Afternoon/midafternoon prayer (minor)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852216"/>
                  </a:ext>
                </a:extLst>
              </a:tr>
              <a:tr h="4333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Vespers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Evening prayer (major)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595040"/>
                  </a:ext>
                </a:extLst>
              </a:tr>
              <a:tr h="43337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Compline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Night Prayer (minor)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18241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294ECBE-EA42-A356-86D0-D0167172D247}"/>
              </a:ext>
            </a:extLst>
          </p:cNvPr>
          <p:cNvSpPr txBox="1"/>
          <p:nvPr/>
        </p:nvSpPr>
        <p:spPr>
          <a:xfrm>
            <a:off x="935665" y="2700670"/>
            <a:ext cx="35938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Fewer hours in the liturgy of the hours; major and minor hours categorized somewhat differently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Arrangement differs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Different titles for canonical hours in the liturgy of the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Liturgy of the hours: permits options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May pray major morning and evening prayers, choosing at least one minor hour in between (not necessarily all)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81F676-38E5-F067-D03C-326AC7A7F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304F7B-5DB4-CE09-8CD9-343506800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" y="981610"/>
            <a:ext cx="658425" cy="5157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FD792F-477F-FE31-F351-9A801891A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1" y="6139273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EF8CFD-CCB9-62B1-9EC9-52B7FDE728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06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57B6F6-E3AB-E70B-454A-3FB7F8215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02"/>
            <a:ext cx="12192000" cy="9936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B6DD57-6A3D-EFEB-0ED0-2E04ABA22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034" y="542260"/>
            <a:ext cx="5495260" cy="1743739"/>
          </a:xfrm>
        </p:spPr>
        <p:txBody>
          <a:bodyPr>
            <a:normAutofit/>
          </a:bodyPr>
          <a:lstStyle/>
          <a:p>
            <a:r>
              <a:rPr lang="en-US" sz="2800" b="1" dirty="0"/>
              <a:t>What is our exterior participation in the prayers of the Little Office?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D790C9-E5C1-6993-BA3C-1E7A832FD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3575" y="998587"/>
            <a:ext cx="658425" cy="515766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E6CCA-D160-23BB-AEB5-619B14499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350" y="2535667"/>
            <a:ext cx="5862083" cy="3620584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Sign of the Cross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At the “Deus in </a:t>
            </a:r>
            <a:r>
              <a:rPr lang="en-US" dirty="0" err="1">
                <a:solidFill>
                  <a:srgbClr val="000000"/>
                </a:solidFill>
              </a:rPr>
              <a:t>adjutorium</a:t>
            </a:r>
            <a:r>
              <a:rPr lang="en-US" dirty="0">
                <a:solidFill>
                  <a:srgbClr val="000000"/>
                </a:solidFill>
              </a:rPr>
              <a:t>” (beginning of hours)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At each Gospel canticle (Canticle of Zechariah, Canticle of Mary, Canticle of Simeon)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At the end of Compline: “</a:t>
            </a:r>
            <a:r>
              <a:rPr lang="en-US" dirty="0" err="1">
                <a:solidFill>
                  <a:srgbClr val="000000"/>
                </a:solidFill>
              </a:rPr>
              <a:t>Benedicat</a:t>
            </a:r>
            <a:r>
              <a:rPr lang="en-US" dirty="0">
                <a:solidFill>
                  <a:srgbClr val="000000"/>
                </a:solidFill>
              </a:rPr>
              <a:t> et </a:t>
            </a:r>
            <a:r>
              <a:rPr lang="en-US" dirty="0" err="1">
                <a:solidFill>
                  <a:srgbClr val="000000"/>
                </a:solidFill>
              </a:rPr>
              <a:t>custodiat</a:t>
            </a:r>
            <a:r>
              <a:rPr lang="en-US" dirty="0">
                <a:solidFill>
                  <a:srgbClr val="000000"/>
                </a:solidFill>
              </a:rPr>
              <a:t>…”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Sign of Cross with thumb on the lips: “Domine, labia”… and on heart at “</a:t>
            </a:r>
            <a:r>
              <a:rPr lang="en-US" dirty="0" err="1">
                <a:solidFill>
                  <a:srgbClr val="000000"/>
                </a:solidFill>
              </a:rPr>
              <a:t>Aperi</a:t>
            </a:r>
            <a:r>
              <a:rPr lang="en-US" dirty="0">
                <a:solidFill>
                  <a:srgbClr val="000000"/>
                </a:solidFill>
              </a:rPr>
              <a:t>, Domine”</a:t>
            </a:r>
          </a:p>
          <a:p>
            <a:r>
              <a:rPr lang="en-US" dirty="0">
                <a:solidFill>
                  <a:srgbClr val="000000"/>
                </a:solidFill>
              </a:rPr>
              <a:t>Anthem of the Blessed Virgin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Stand at Paschal time; and in hours from Saturday Vespers to Sunday Compline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At all other times, kneel</a:t>
            </a: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24A8BF7-2FEE-E206-EF63-CFA19F9B57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69428"/>
              </p:ext>
            </p:extLst>
          </p:nvPr>
        </p:nvGraphicFramePr>
        <p:xfrm>
          <a:off x="6353221" y="138223"/>
          <a:ext cx="5704101" cy="6130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1367">
                  <a:extLst>
                    <a:ext uri="{9D8B030D-6E8A-4147-A177-3AD203B41FA5}">
                      <a16:colId xmlns:a16="http://schemas.microsoft.com/office/drawing/2014/main" val="1233424848"/>
                    </a:ext>
                  </a:extLst>
                </a:gridCol>
                <a:gridCol w="1901367">
                  <a:extLst>
                    <a:ext uri="{9D8B030D-6E8A-4147-A177-3AD203B41FA5}">
                      <a16:colId xmlns:a16="http://schemas.microsoft.com/office/drawing/2014/main" val="591322955"/>
                    </a:ext>
                  </a:extLst>
                </a:gridCol>
                <a:gridCol w="1901367">
                  <a:extLst>
                    <a:ext uri="{9D8B030D-6E8A-4147-A177-3AD203B41FA5}">
                      <a16:colId xmlns:a16="http://schemas.microsoft.com/office/drawing/2014/main" val="2163075934"/>
                    </a:ext>
                  </a:extLst>
                </a:gridCol>
              </a:tblGrid>
              <a:tr h="38633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Stand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Sit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Kneel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548189"/>
                  </a:ext>
                </a:extLst>
              </a:tr>
              <a:tr h="102046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Introduction to the Office (Sign of the Cross)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794420"/>
                  </a:ext>
                </a:extLst>
              </a:tr>
              <a:tr h="517321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Opening hymn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583536"/>
                  </a:ext>
                </a:extLst>
              </a:tr>
              <a:tr h="1020467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Psalms (may sit or stand; depends on local customs)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883073"/>
                  </a:ext>
                </a:extLst>
              </a:tr>
              <a:tr h="722831">
                <a:tc>
                  <a:txBody>
                    <a:bodyPr/>
                    <a:lstStyle/>
                    <a:p>
                      <a:endParaRPr lang="en-US" sz="140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Readings (besides Gospel)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853161"/>
                  </a:ext>
                </a:extLst>
              </a:tr>
              <a:tr h="722831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Gospel canticle (sign of the Cross)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293604"/>
                  </a:ext>
                </a:extLst>
              </a:tr>
              <a:tr h="517321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Concluding prayers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244615"/>
                  </a:ext>
                </a:extLst>
              </a:tr>
              <a:tr h="122340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Anthem of the Blessed Virgin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*Anthem of the Blessed Virgin, if outside of hours from Saturday Vespers to Sunday Compline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64531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3E29389-8D65-C1C9-2026-D1DD820B8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8588"/>
            <a:ext cx="658425" cy="5157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8085AE-1BE3-C9FA-B156-A270DD773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8" y="6138004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9FE7E4-E812-8FCF-3756-B11ACF3097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1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1AE13-A035-7E48-91DA-A42648286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777" y="993648"/>
            <a:ext cx="6177516" cy="1303867"/>
          </a:xfrm>
        </p:spPr>
        <p:txBody>
          <a:bodyPr>
            <a:noAutofit/>
          </a:bodyPr>
          <a:lstStyle/>
          <a:p>
            <a:r>
              <a:rPr lang="en-US" sz="2800" b="1" dirty="0"/>
              <a:t>How do we know which prayers to pray each day? Do we pray the same canonical hours every day?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8BE2A8-760D-7B8D-806F-A3FE7426F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3575" y="993647"/>
            <a:ext cx="658425" cy="51576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380D10-662C-A2F9-B760-6EA327947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A4E562-C64B-75D7-543C-6929FBE5F44F}"/>
              </a:ext>
            </a:extLst>
          </p:cNvPr>
          <p:cNvSpPr txBox="1"/>
          <p:nvPr/>
        </p:nvSpPr>
        <p:spPr>
          <a:xfrm>
            <a:off x="581246" y="2498661"/>
            <a:ext cx="6554382" cy="337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May pray all eight canonical hours each day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Divine Office: set of readings specific to each day of the week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Little Office: same readings for each day of the week. Pray Marian prayers during all eight canonical hours daily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Nocturns differ according to weekday; roughly follows schedule of Holy Rosary (same prayers for Tuesdays and Fridays; Wednesdays and Saturdays; Mondays, Thursdays, and Sundays)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C62D469-AB4C-6842-5A22-D94EF8A1A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057073"/>
              </p:ext>
            </p:extLst>
          </p:nvPr>
        </p:nvGraphicFramePr>
        <p:xfrm>
          <a:off x="7135628" y="574158"/>
          <a:ext cx="4475126" cy="5680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563">
                  <a:extLst>
                    <a:ext uri="{9D8B030D-6E8A-4147-A177-3AD203B41FA5}">
                      <a16:colId xmlns:a16="http://schemas.microsoft.com/office/drawing/2014/main" val="3047782404"/>
                    </a:ext>
                  </a:extLst>
                </a:gridCol>
                <a:gridCol w="2237563">
                  <a:extLst>
                    <a:ext uri="{9D8B030D-6E8A-4147-A177-3AD203B41FA5}">
                      <a16:colId xmlns:a16="http://schemas.microsoft.com/office/drawing/2014/main" val="1453786242"/>
                    </a:ext>
                  </a:extLst>
                </a:gridCol>
              </a:tblGrid>
              <a:tr h="198501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Divine Office (Angelus Press 2022 edition)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Monday through Saturday texts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Divine Office (Angelus Press 2022 edition)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Sunday texts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733676"/>
                  </a:ext>
                </a:extLst>
              </a:tr>
              <a:tr h="73912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Prime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Lauds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757678"/>
                  </a:ext>
                </a:extLst>
              </a:tr>
              <a:tr h="73912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Sext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Prime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583597"/>
                  </a:ext>
                </a:extLst>
              </a:tr>
              <a:tr h="73912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Compline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Sext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508844"/>
                  </a:ext>
                </a:extLst>
              </a:tr>
              <a:tr h="739120">
                <a:tc>
                  <a:txBody>
                    <a:bodyPr/>
                    <a:lstStyle/>
                    <a:p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Vespers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467237"/>
                  </a:ext>
                </a:extLst>
              </a:tr>
              <a:tr h="739120">
                <a:tc>
                  <a:txBody>
                    <a:bodyPr/>
                    <a:lstStyle/>
                    <a:p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Compline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97043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F9E1F27-0B35-0491-AC00-9F99C2291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3647"/>
            <a:ext cx="658425" cy="5157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4317DF-013D-B340-5BCD-B50DBE75B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8" y="6135865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E0E7FA-3EDD-2C4B-6C40-FA03E6DD1C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52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9B01D-1AA0-53C1-615E-52D0DBBA8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How do the prayers of the Divine Office each day differ from each other, and what are their commonalities? What spirit does each day have?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D6184-E9CA-979E-EE3A-1313197E0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260" y="2556931"/>
            <a:ext cx="5934739" cy="3524891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All help us to participate in the sacred mysteries, share in the events in the lives of Jesus and Mother Mary</a:t>
            </a:r>
          </a:p>
          <a:p>
            <a:r>
              <a:rPr lang="en-US" dirty="0">
                <a:solidFill>
                  <a:srgbClr val="000000"/>
                </a:solidFill>
              </a:rPr>
              <a:t>Each canonical hour for every day represents a different phase in the Passion, much like the Holy Mass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Also provide points of meditation on events in Christ’s life besides the Passion; each hour can be used to commemorate a different stage in salvation history</a:t>
            </a:r>
          </a:p>
          <a:p>
            <a:r>
              <a:rPr lang="en-US" dirty="0">
                <a:solidFill>
                  <a:srgbClr val="000000"/>
                </a:solidFill>
              </a:rPr>
              <a:t>Readings and intentions may differ each day in the Divine Office, but commemorations may remain the same</a:t>
            </a:r>
          </a:p>
          <a:p>
            <a:r>
              <a:rPr lang="en-US" dirty="0">
                <a:solidFill>
                  <a:srgbClr val="000000"/>
                </a:solidFill>
              </a:rPr>
              <a:t>Even while praying the same readings together, can personalize devotions by meditating on a different mystery or focusing prayers on a special intention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A233ED-CBEC-2E9F-5D9C-EB6EAF150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6157EB-3C8E-8C21-4DEC-D20E51EFB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2132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80DA56-E2A2-84CB-7FE1-EE17719B8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3575" y="1009398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5334E7-6FB4-2CB9-7209-8D199DD43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29847"/>
            <a:ext cx="6096528" cy="7132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DCC0DA-1780-E0D5-FDE4-1EFC7165A7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34293B-BF0D-D8E9-9EC4-653E7BD829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5114" y="2417893"/>
            <a:ext cx="1638300" cy="37110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E786DA-4623-9E3D-A46C-6B46AEC6D4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7998" y="2417892"/>
            <a:ext cx="1456127" cy="37110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EFFBB0-51F3-D2A7-CE3B-988BB03A1B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06713" y="2417891"/>
            <a:ext cx="1714500" cy="371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1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FE3374-7E9A-9194-5907-6200FD1B1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9EDD8A-824B-B6AD-89C9-3D9211702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3575" y="993647"/>
            <a:ext cx="658425" cy="51576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313BA6-6756-D69B-F961-298F40288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3648"/>
            <a:ext cx="658425" cy="5157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FB3BA8-95B8-A471-8776-355271F71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447D6F-6326-4C00-3E42-CEDF1552A4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51310"/>
            <a:ext cx="6096528" cy="71329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55F9E-D2E3-F1EA-4E86-303C193B4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824" y="2567564"/>
            <a:ext cx="5009706" cy="35248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3FDCEDC-3F70-34E5-8FB7-88D268AF30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429479"/>
              </p:ext>
            </p:extLst>
          </p:nvPr>
        </p:nvGraphicFramePr>
        <p:xfrm>
          <a:off x="478465" y="510363"/>
          <a:ext cx="11196083" cy="5901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2823">
                  <a:extLst>
                    <a:ext uri="{9D8B030D-6E8A-4147-A177-3AD203B41FA5}">
                      <a16:colId xmlns:a16="http://schemas.microsoft.com/office/drawing/2014/main" val="3032342476"/>
                    </a:ext>
                  </a:extLst>
                </a:gridCol>
                <a:gridCol w="5436291">
                  <a:extLst>
                    <a:ext uri="{9D8B030D-6E8A-4147-A177-3AD203B41FA5}">
                      <a16:colId xmlns:a16="http://schemas.microsoft.com/office/drawing/2014/main" val="204210651"/>
                    </a:ext>
                  </a:extLst>
                </a:gridCol>
                <a:gridCol w="3176969">
                  <a:extLst>
                    <a:ext uri="{9D8B030D-6E8A-4147-A177-3AD203B41FA5}">
                      <a16:colId xmlns:a16="http://schemas.microsoft.com/office/drawing/2014/main" val="3360359356"/>
                    </a:ext>
                  </a:extLst>
                </a:gridCol>
              </a:tblGrid>
              <a:tr h="47938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FFFF"/>
                          </a:solidFill>
                        </a:rPr>
                        <a:t>Canonical 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FFFF"/>
                          </a:solidFill>
                        </a:rPr>
                        <a:t>Commemoration (choose one)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FFFF"/>
                          </a:solidFill>
                        </a:rPr>
                        <a:t>Intention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40226"/>
                  </a:ext>
                </a:extLst>
              </a:tr>
              <a:tr h="1608029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Matins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Nativity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Agony in the Garden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Last Judgment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Conversion of sinners (in honor of the Holy Trinity)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For the clergy, the whole Church, the community, or for entrance into Heaven</a:t>
                      </a:r>
                    </a:p>
                    <a:p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012665"/>
                  </a:ext>
                </a:extLst>
              </a:tr>
              <a:tr h="11386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Lauds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Resurrection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For our persecutors (in honor of the holy angels)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221919"/>
                  </a:ext>
                </a:extLst>
              </a:tr>
              <a:tr h="1354129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Prime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Jesus Being Led to Pilate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For pardon of sin and virtues most needed, in honor of Jesus’ scourging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For remission of sins, conversion, or a cheerful spirit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463303"/>
                  </a:ext>
                </a:extLst>
              </a:tr>
              <a:tr h="132087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Terce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Crowning with Thorns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Scourging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Descent of the Holy Ghost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For all Christian states and rulers, in honor of Jesus crowned with thorns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For true mortification, for the grace of the Holy Ghost, or for conversion of unbelievers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611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408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D3D5DE-DFDC-6D3F-5DCC-2A670C82A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7819"/>
            <a:ext cx="658425" cy="51576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0483E9-7E74-0A95-AC49-244057108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3810" y="1017819"/>
            <a:ext cx="658425" cy="51576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6C8882F-F7E9-A0D6-2EB6-152ECCA61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171"/>
            <a:ext cx="12192000" cy="993648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F0E671F-1578-4A72-4519-73B9880ED2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8201128"/>
              </p:ext>
            </p:extLst>
          </p:nvPr>
        </p:nvGraphicFramePr>
        <p:xfrm>
          <a:off x="467833" y="520995"/>
          <a:ext cx="11227980" cy="5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2660">
                  <a:extLst>
                    <a:ext uri="{9D8B030D-6E8A-4147-A177-3AD203B41FA5}">
                      <a16:colId xmlns:a16="http://schemas.microsoft.com/office/drawing/2014/main" val="2172195073"/>
                    </a:ext>
                  </a:extLst>
                </a:gridCol>
                <a:gridCol w="3742660">
                  <a:extLst>
                    <a:ext uri="{9D8B030D-6E8A-4147-A177-3AD203B41FA5}">
                      <a16:colId xmlns:a16="http://schemas.microsoft.com/office/drawing/2014/main" val="4198621909"/>
                    </a:ext>
                  </a:extLst>
                </a:gridCol>
                <a:gridCol w="3742660">
                  <a:extLst>
                    <a:ext uri="{9D8B030D-6E8A-4147-A177-3AD203B41FA5}">
                      <a16:colId xmlns:a16="http://schemas.microsoft.com/office/drawing/2014/main" val="3361455414"/>
                    </a:ext>
                  </a:extLst>
                </a:gridCol>
              </a:tblGrid>
              <a:tr h="3579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FFFF"/>
                          </a:solidFill>
                        </a:rPr>
                        <a:t>Canonical 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FFFF"/>
                          </a:solidFill>
                        </a:rPr>
                        <a:t>Commemoration (choose one)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FFFF"/>
                          </a:solidFill>
                        </a:rPr>
                        <a:t>Intention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754602"/>
                  </a:ext>
                </a:extLst>
              </a:tr>
              <a:tr h="1645757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Fall of Man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Crucifixion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Ascension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Calling of the Gentiles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For all those afflicted and in sorrow, in honor of Jesus Crucified 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For those in mortal sin, for the spread of Christ’s Kingdom, or for the grace to be faithful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836133"/>
                  </a:ext>
                </a:extLst>
              </a:tr>
              <a:tr h="126239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Death of Christ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Binding of Satan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For those in their agony, in honor of our Lord’s Death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For increase of faith in the Real Presence, for perseverance of the righteous, or for the grace to be heavenly-minded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686925"/>
                  </a:ext>
                </a:extLst>
              </a:tr>
              <a:tr h="126239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Vespers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Ordination of the Apostles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For all those who have died, in honor of Our Lady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For parents, friends, relatives, benefactors, or enemies; for the grace of prayer; or for perseverance in clinging to the Cross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652169"/>
                  </a:ext>
                </a:extLst>
              </a:tr>
              <a:tr h="1276877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Compline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Institution of the Holy Eucharist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Our Lord’s Burial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Eternal Rest in Paradise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For final perseverance, in honor of the saints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For the faithful departed, for abundant peace, or for perfection of charity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607484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02ADDE4-5EAE-26BE-158D-F7440648C1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" y="6120535"/>
            <a:ext cx="6096528" cy="7132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2E1507-0F88-B822-278C-91BD18E612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739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DC9B6-FDE2-7952-E2F7-4F5A2E617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 chant, what is the difference between tones?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4F7C9-4F12-AED5-9DC8-36A1AA41B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133" y="2538663"/>
            <a:ext cx="5615762" cy="3567421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Solemn: sol, la, and fa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Formal; lends well to singing in community (for religious)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Vibrato; lengthened note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Lower register</a:t>
            </a:r>
          </a:p>
          <a:p>
            <a:r>
              <a:rPr lang="en-US" dirty="0">
                <a:solidFill>
                  <a:srgbClr val="000000"/>
                </a:solidFill>
              </a:rPr>
              <a:t>Simple: more common; sung on “do”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Brighter, airer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Higher register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Shorter notes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Less formal; lends well to personal devotions (for laity)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C24F63-DEA0-2701-6071-4AE9DD410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1DBFD0-E4F8-7084-6E72-336CD0700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3648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125223-2C4A-3E35-2B78-19502B852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3575" y="993647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A13589-8352-CC7E-16A3-7153D8EE5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8" y="6144706"/>
            <a:ext cx="6096528" cy="7132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C5ED03-9CF6-4E46-8727-18961BCC3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11F6DD-6AAE-E8C0-9049-E8B9D1A776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1944" y="2595358"/>
            <a:ext cx="5281631" cy="346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185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04334-CAB7-7BA3-769B-D7E3EAA05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How do we know the mode in which to sing from reading musical notation?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263C6-4106-996B-FEC9-292C6FDE3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234" y="2552021"/>
            <a:ext cx="7676708" cy="3652482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Read notation from left to right: find flow of melody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Most markings indicate pitches on major scale; the whole and half steps; semitones or whole tones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Neume: groupings of notes connected to each other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Custos is guide note at end of line</a:t>
            </a:r>
          </a:p>
          <a:p>
            <a:r>
              <a:rPr lang="en-US" dirty="0">
                <a:solidFill>
                  <a:srgbClr val="000000"/>
                </a:solidFill>
              </a:rPr>
              <a:t>Mode: identify in chant notation when looking at numeral (i.e. “V” means “mode 5”)</a:t>
            </a:r>
          </a:p>
          <a:p>
            <a:r>
              <a:rPr lang="en-US" dirty="0">
                <a:solidFill>
                  <a:srgbClr val="000000"/>
                </a:solidFill>
              </a:rPr>
              <a:t>Asterisk after opening line (indicates intone: lead cantor/celebrant will sing, then choir members join in to sing the following lines)</a:t>
            </a:r>
          </a:p>
          <a:p>
            <a:r>
              <a:rPr lang="en-US" dirty="0">
                <a:solidFill>
                  <a:srgbClr val="000000"/>
                </a:solidFill>
              </a:rPr>
              <a:t>Intonation introduces mode</a:t>
            </a:r>
          </a:p>
          <a:p>
            <a:r>
              <a:rPr lang="en-US" dirty="0">
                <a:solidFill>
                  <a:srgbClr val="000000"/>
                </a:solidFill>
              </a:rPr>
              <a:t>Chants notated using two clefs to designate tone/where half and whole steps fall: F clef and C clef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Can be on different lines of 4-line staff; is at beginning of chant (C clef resembles letter C, indicates that you begin on “Do,” but F clef had upside- down “L” attached to its left; indicates that you start on “Fa”)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You may choose starting pitch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87805B-DFAE-359C-F517-C4D19FF6C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18C93A-AC68-6AA0-AA94-3552237C4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9" y="993648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C86EE8-810A-26A6-4868-3F82D6C6F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3575" y="982132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EEBE7D-85FB-C0C8-B7E7-D69B82A09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8" y="6123700"/>
            <a:ext cx="6096528" cy="7132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CF2222-4765-B039-D9A8-89AB408E08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D62E79-00DE-B5B5-ADC0-A399A15B32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0865" y="2424224"/>
            <a:ext cx="3282710" cy="369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11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6541E-D914-38A0-1C7E-7EA582B47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What are “modes” in music? What are the major and minor modes, and how do they differ in tone?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17289-B684-4656-0D5B-B24E31D67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556931"/>
            <a:ext cx="5583864" cy="3780073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Scales called “modes”; octave: eight notes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Do = C, Re = D, Mi = E, Fa = F, Sol = G, La = A, Ti = B, Do = C</a:t>
            </a:r>
          </a:p>
          <a:p>
            <a:r>
              <a:rPr lang="en-US" dirty="0">
                <a:solidFill>
                  <a:srgbClr val="000000"/>
                </a:solidFill>
              </a:rPr>
              <a:t>C major scale the “mother” of all modes</a:t>
            </a:r>
          </a:p>
          <a:p>
            <a:r>
              <a:rPr lang="en-US" dirty="0">
                <a:solidFill>
                  <a:srgbClr val="000000"/>
                </a:solidFill>
              </a:rPr>
              <a:t>Identify first note; count spaces and lines from bottom to top (Do, Re… ascending order); represent piano keys</a:t>
            </a:r>
          </a:p>
          <a:p>
            <a:r>
              <a:rPr lang="en-US" dirty="0">
                <a:solidFill>
                  <a:srgbClr val="000000"/>
                </a:solidFill>
              </a:rPr>
              <a:t>Eight modes in chant (Gregorian mode: Church mode); 7 modes in diatonic system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Have tones and semitones; each has a unique pattern that conveys emotion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Whole and half steps (piano keys); regardless of key, retains pattern; keep going down keyboard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Half steps between E and F and B and C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Starting and ending on different notes, while playing the same scale, changes sound; degrees are altered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D342B7-76D6-B966-31B8-2629BA4B3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C5E097-E702-ECFD-2139-5294C3634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2132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621DEE-6741-CCEF-7138-32E5C1412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3575" y="982131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4FC6B5-ED41-3FE4-13FC-D972A1B14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8" y="6139794"/>
            <a:ext cx="6096528" cy="7132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F23A5C-B12E-032B-BE84-46B5551AA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32BE13-0B46-2317-7126-4F4E3A8FEE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9267" y="2700727"/>
            <a:ext cx="4499454" cy="313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59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5A55A6-DE67-AE5A-BCF2-A6BC5401A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1370" y="992524"/>
            <a:ext cx="658425" cy="51576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B1509A-0E40-6A70-B2A5-4CC6CC44C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19"/>
            <a:ext cx="12192000" cy="99364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CB62F3-F5FB-5CA5-A7B2-4393F3440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6325" y="594956"/>
            <a:ext cx="4718050" cy="1180680"/>
          </a:xfrm>
        </p:spPr>
        <p:txBody>
          <a:bodyPr/>
          <a:lstStyle/>
          <a:p>
            <a:pPr algn="ctr"/>
            <a:r>
              <a:rPr lang="en-US" sz="2400" b="1" dirty="0"/>
              <a:t>Medieval Gregorian Church Mode (eight modes)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8AB1D-479B-0A84-8244-EAFEAD8763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3869D13-06E4-FFA8-6100-6E9C64F444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15849" y="655912"/>
            <a:ext cx="5703375" cy="1180681"/>
          </a:xfrm>
        </p:spPr>
        <p:txBody>
          <a:bodyPr/>
          <a:lstStyle/>
          <a:p>
            <a:pPr algn="ctr"/>
            <a:r>
              <a:rPr lang="en-US" sz="2400" b="1" dirty="0"/>
              <a:t>Diatonic: Greek “Natural” Modes (seven-note scale)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A2C11FC6-51BA-1D2E-D8DB-90E71A1F2617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095510590"/>
              </p:ext>
            </p:extLst>
          </p:nvPr>
        </p:nvGraphicFramePr>
        <p:xfrm>
          <a:off x="948361" y="1775636"/>
          <a:ext cx="4718050" cy="4403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025">
                  <a:extLst>
                    <a:ext uri="{9D8B030D-6E8A-4147-A177-3AD203B41FA5}">
                      <a16:colId xmlns:a16="http://schemas.microsoft.com/office/drawing/2014/main" val="1366297977"/>
                    </a:ext>
                  </a:extLst>
                </a:gridCol>
                <a:gridCol w="2359025">
                  <a:extLst>
                    <a:ext uri="{9D8B030D-6E8A-4147-A177-3AD203B41FA5}">
                      <a16:colId xmlns:a16="http://schemas.microsoft.com/office/drawing/2014/main" val="3409094543"/>
                    </a:ext>
                  </a:extLst>
                </a:gridCol>
              </a:tblGrid>
              <a:tr h="3545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FFFF"/>
                          </a:solidFill>
                        </a:rPr>
                        <a:t>Mode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FFFF"/>
                          </a:solidFill>
                        </a:rPr>
                        <a:t>Mode Name &amp;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</a:rPr>
                        <a:t>Finalis</a:t>
                      </a:r>
                      <a:endParaRPr lang="en-US" sz="160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504571"/>
                  </a:ext>
                </a:extLst>
              </a:tr>
              <a:tr h="49564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Mode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Dorian (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</a:rPr>
                        <a:t>finalis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is 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148322"/>
                  </a:ext>
                </a:extLst>
              </a:tr>
              <a:tr h="49564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Mode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Hypodorian (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</a:rPr>
                        <a:t>finalis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is 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653599"/>
                  </a:ext>
                </a:extLst>
              </a:tr>
              <a:tr h="49564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Mode 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Phrygian (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</a:rPr>
                        <a:t>finalis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is 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489906"/>
                  </a:ext>
                </a:extLst>
              </a:tr>
              <a:tr h="49564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Mode 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Hypophrygian (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</a:rPr>
                        <a:t>finalis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is 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35160"/>
                  </a:ext>
                </a:extLst>
              </a:tr>
              <a:tr h="49564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Mode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Lydian (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</a:rPr>
                        <a:t>finalis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is 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753759"/>
                  </a:ext>
                </a:extLst>
              </a:tr>
              <a:tr h="49564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Mode 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Hypolydian (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</a:rPr>
                        <a:t>finalis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is 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817040"/>
                  </a:ext>
                </a:extLst>
              </a:tr>
              <a:tr h="49564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Mode VII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Mixolydian (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</a:rPr>
                        <a:t>finalis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is 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998600"/>
                  </a:ext>
                </a:extLst>
              </a:tr>
              <a:tr h="53431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Mode VIII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Hypomixolydian (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</a:rPr>
                        <a:t>finalis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is 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93641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7D19CD8-77AA-C4BF-1AF5-4C3C35F46F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569385"/>
              </p:ext>
            </p:extLst>
          </p:nvPr>
        </p:nvGraphicFramePr>
        <p:xfrm>
          <a:off x="6013704" y="1852507"/>
          <a:ext cx="5507666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3833">
                  <a:extLst>
                    <a:ext uri="{9D8B030D-6E8A-4147-A177-3AD203B41FA5}">
                      <a16:colId xmlns:a16="http://schemas.microsoft.com/office/drawing/2014/main" val="133925888"/>
                    </a:ext>
                  </a:extLst>
                </a:gridCol>
                <a:gridCol w="2753833">
                  <a:extLst>
                    <a:ext uri="{9D8B030D-6E8A-4147-A177-3AD203B41FA5}">
                      <a16:colId xmlns:a16="http://schemas.microsoft.com/office/drawing/2014/main" val="3894558135"/>
                    </a:ext>
                  </a:extLst>
                </a:gridCol>
              </a:tblGrid>
              <a:tr h="30622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Major Modes: Happier tones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Minor Modes: Sadder tones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745004"/>
                  </a:ext>
                </a:extLst>
              </a:tr>
              <a:tr h="75317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Ionian: Mode I (key of C; C major)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Aeolian: Mode VI (notes begin on A minor when in C major)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56368"/>
                  </a:ext>
                </a:extLst>
              </a:tr>
              <a:tr h="75317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Lydian: Mode IV (F major)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Dorian: Mode II (notes begin on D minor when in C major)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412839"/>
                  </a:ext>
                </a:extLst>
              </a:tr>
              <a:tr h="75317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Mixolydian: Mode V (G major)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Locrian: Mode VII (notes begin on B minor when in C major)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791860"/>
                  </a:ext>
                </a:extLst>
              </a:tr>
              <a:tr h="75317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Phrygian: Mode III (notes begin on E minor when in C major)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68140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1F499CA-09BD-C7AE-7E0C-C4898B8E8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5" y="999067"/>
            <a:ext cx="658425" cy="5157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F7274F-91CA-DF36-E8D9-FC5CA096A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5" y="6144706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E00D4F-05C0-7C93-AEE7-68C4BBDF53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023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EC17E10-31F7-E7C4-546B-3243DE44F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35362"/>
            <a:ext cx="6096528" cy="7132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E0282D-E18D-75B0-4DD0-A3663699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Are different modes of chant used according to different seasons, or different arrangements of the Masses? Which emotion does each mode/tone convey?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BE670-2835-0B48-3159-C5063FB43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426" y="2548090"/>
            <a:ext cx="8051756" cy="3865134"/>
          </a:xfrm>
        </p:spPr>
        <p:txBody>
          <a:bodyPr>
            <a:normAutofit fontScale="92500" lnSpcReduction="20000"/>
          </a:bodyPr>
          <a:lstStyle/>
          <a:p>
            <a:r>
              <a:rPr lang="en-US" sz="1700" dirty="0">
                <a:solidFill>
                  <a:srgbClr val="000000"/>
                </a:solidFill>
              </a:rPr>
              <a:t>Four modes were added to Gregorian chant in the sixteenth century (i.e. Ionian and Aeolian)</a:t>
            </a:r>
          </a:p>
          <a:p>
            <a:r>
              <a:rPr lang="en-US" sz="1700" dirty="0">
                <a:solidFill>
                  <a:srgbClr val="000000"/>
                </a:solidFill>
              </a:rPr>
              <a:t>Music theorists confused Greek modes with Gregorian church modes, leading the Gregorian modes to be given Greek names, too</a:t>
            </a:r>
          </a:p>
          <a:p>
            <a:r>
              <a:rPr lang="en-US" sz="1700" dirty="0">
                <a:solidFill>
                  <a:srgbClr val="000000"/>
                </a:solidFill>
              </a:rPr>
              <a:t>The seven-mode diatonic scale commonly used in Western music today has emotions associated with each mode, according to the story of the song</a:t>
            </a:r>
          </a:p>
          <a:p>
            <a:r>
              <a:rPr lang="en-US" sz="1700" dirty="0">
                <a:solidFill>
                  <a:srgbClr val="000000"/>
                </a:solidFill>
              </a:rPr>
              <a:t>Modes in Gregorian chant convey something about the spirit of the season, just like liturgical colors, and the stage of salvation history we are reliving with Jesus and Mother Mary</a:t>
            </a:r>
          </a:p>
          <a:p>
            <a:r>
              <a:rPr lang="en-US" sz="1700" dirty="0">
                <a:solidFill>
                  <a:srgbClr val="000000"/>
                </a:solidFill>
              </a:rPr>
              <a:t>The eight modes we use in chant are according to the medieval model</a:t>
            </a:r>
          </a:p>
          <a:p>
            <a:pPr lvl="1"/>
            <a:r>
              <a:rPr lang="en-US" sz="1700" dirty="0">
                <a:solidFill>
                  <a:srgbClr val="000000"/>
                </a:solidFill>
              </a:rPr>
              <a:t>Modes are  typically referred to by number rather than by the Greek name</a:t>
            </a:r>
          </a:p>
          <a:p>
            <a:pPr lvl="1"/>
            <a:r>
              <a:rPr lang="en-US" sz="1700" dirty="0">
                <a:solidFill>
                  <a:srgbClr val="000000"/>
                </a:solidFill>
              </a:rPr>
              <a:t>Mode is based on the </a:t>
            </a:r>
            <a:r>
              <a:rPr lang="en-US" sz="1700" dirty="0" err="1">
                <a:solidFill>
                  <a:srgbClr val="000000"/>
                </a:solidFill>
              </a:rPr>
              <a:t>finalis</a:t>
            </a:r>
            <a:r>
              <a:rPr lang="en-US" sz="1700" dirty="0">
                <a:solidFill>
                  <a:srgbClr val="000000"/>
                </a:solidFill>
              </a:rPr>
              <a:t>: the tonal center (final note in the mode; tonic note, where mode rests); the reciting tone (the pitch/note used most frequently); and the range of pitches</a:t>
            </a:r>
          </a:p>
          <a:p>
            <a:pPr lvl="2"/>
            <a:r>
              <a:rPr lang="en-US" sz="1700" dirty="0">
                <a:solidFill>
                  <a:srgbClr val="000000"/>
                </a:solidFill>
              </a:rPr>
              <a:t>Scale might shift, going from plagal to authentic (in some arrangements)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279A3-B2A6-C125-CC1C-9BD9070A1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F6BD61-88BB-6F91-FE86-182D1F455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82132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570F34-4D2E-2351-AF00-128144FA4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3575" y="993648"/>
            <a:ext cx="658425" cy="5157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E6F182-A2AE-2644-D152-9C18DF3EA7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709DCA-7993-DF8A-BAB6-382AF55AC71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110" t="10031" r="9670"/>
          <a:stretch/>
        </p:blipFill>
        <p:spPr>
          <a:xfrm>
            <a:off x="8601740" y="2548091"/>
            <a:ext cx="2931835" cy="358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0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CAC12B5-F209-4D0A-9E65-5F2019DD6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3575" y="993647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2D9567-7235-ACA3-34FC-BAFCBEF7D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B6387C-DBA8-0BA9-4056-A87F9FA9C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978" y="856278"/>
            <a:ext cx="7678478" cy="1493517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000000"/>
                </a:solidFill>
              </a:rPr>
              <a:t>Are different modes of chant used according to different seasons, or different arrangements of the Masses? Which emotion does each mode/tone convey? (2)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FC839DD-E15C-4D3A-5527-A9B837F751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7752115"/>
              </p:ext>
            </p:extLst>
          </p:nvPr>
        </p:nvGraphicFramePr>
        <p:xfrm>
          <a:off x="8527312" y="578197"/>
          <a:ext cx="3124200" cy="5640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3650603556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3627805930"/>
                    </a:ext>
                  </a:extLst>
                </a:gridCol>
              </a:tblGrid>
              <a:tr h="41318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FFFF"/>
                          </a:solidFill>
                        </a:rPr>
                        <a:t>Mode (Greek)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FFFF"/>
                          </a:solidFill>
                        </a:rPr>
                        <a:t>Emotion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52974"/>
                  </a:ext>
                </a:extLst>
              </a:tr>
              <a:tr h="41318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I (Ionian)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Happy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817577"/>
                  </a:ext>
                </a:extLst>
              </a:tr>
              <a:tr h="1342853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II (Dorian)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Bittersweet; melancholy, with some optimism; bright spot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402541"/>
                  </a:ext>
                </a:extLst>
              </a:tr>
              <a:tr h="41318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III (Phrygian)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Tense, foreboding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052686"/>
                  </a:ext>
                </a:extLst>
              </a:tr>
              <a:tr h="103296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IV (Lydian)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Calm, mystical, sense of wonder; otherworldly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469042"/>
                  </a:ext>
                </a:extLst>
              </a:tr>
              <a:tr h="103296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V (Mixolydian)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Vibrant, versatile (often used in blues, folk)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397254"/>
                  </a:ext>
                </a:extLst>
              </a:tr>
              <a:tr h="41318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VI (Aeolian)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Sad, wistful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691143"/>
                  </a:ext>
                </a:extLst>
              </a:tr>
              <a:tr h="41318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VII (Locrian)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Unsettled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79276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52B9416-17CD-6E99-6ED8-94AF53823DB2}"/>
              </a:ext>
            </a:extLst>
          </p:cNvPr>
          <p:cNvSpPr txBox="1"/>
          <p:nvPr/>
        </p:nvSpPr>
        <p:spPr>
          <a:xfrm>
            <a:off x="699978" y="2483141"/>
            <a:ext cx="381885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In modern music, a specific emotion is associated with each mode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The medieval Gregorian Church modes do not have certain emotions associated with them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All of the modes appear throughout the Church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Psalm tone is chosen to match the mode (there are eight different Gregorian psalm tones)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Certain modes appear more frequently in certain seasons</a:t>
            </a:r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EE6A5D5-55BD-E881-C512-5B6665C98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613206"/>
              </p:ext>
            </p:extLst>
          </p:nvPr>
        </p:nvGraphicFramePr>
        <p:xfrm>
          <a:off x="4465674" y="2282548"/>
          <a:ext cx="3987210" cy="3936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3605">
                  <a:extLst>
                    <a:ext uri="{9D8B030D-6E8A-4147-A177-3AD203B41FA5}">
                      <a16:colId xmlns:a16="http://schemas.microsoft.com/office/drawing/2014/main" val="1378984528"/>
                    </a:ext>
                  </a:extLst>
                </a:gridCol>
                <a:gridCol w="1993605">
                  <a:extLst>
                    <a:ext uri="{9D8B030D-6E8A-4147-A177-3AD203B41FA5}">
                      <a16:colId xmlns:a16="http://schemas.microsoft.com/office/drawing/2014/main" val="3333157323"/>
                    </a:ext>
                  </a:extLst>
                </a:gridCol>
              </a:tblGrid>
              <a:tr h="49422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Gregorian Mode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Dominant Season(s)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948154"/>
                  </a:ext>
                </a:extLst>
              </a:tr>
              <a:tr h="39696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Mode I (high)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Advent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971997"/>
                  </a:ext>
                </a:extLst>
              </a:tr>
              <a:tr h="49422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Mode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Christmas, Lent, after Pentecost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827547"/>
                  </a:ext>
                </a:extLst>
              </a:tr>
              <a:tr h="39696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Mode 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Less common; Christmas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035426"/>
                  </a:ext>
                </a:extLst>
              </a:tr>
              <a:tr h="39696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Mode 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Easter, after Epiphany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533396"/>
                  </a:ext>
                </a:extLst>
              </a:tr>
              <a:tr h="49422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Mode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After Pentecost, after Epiphany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646049"/>
                  </a:ext>
                </a:extLst>
              </a:tr>
              <a:tr h="39696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Mode 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Easter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354579"/>
                  </a:ext>
                </a:extLst>
              </a:tr>
              <a:tr h="39696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Mode VII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Advent, after Pentecost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725192"/>
                  </a:ext>
                </a:extLst>
              </a:tr>
              <a:tr h="39696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Mode VIII (low)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Advent, Lent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13425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A787FB1-F9B9-5C69-268F-F9383C854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3648"/>
            <a:ext cx="658425" cy="51576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FAA103-AC2D-CE4A-1E55-2AF89FCB3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44706"/>
            <a:ext cx="6096528" cy="7132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43B549-6114-9A5E-9F1B-E281F04321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789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45C0D-DE47-028A-EA57-24DD63A42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are “plagal” chants, versus “authentic” chants?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60E94-E50D-1507-3B50-5C0A97F59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547" y="2615152"/>
            <a:ext cx="3457352" cy="3318936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Identify mode by end note</a:t>
            </a:r>
          </a:p>
          <a:p>
            <a:r>
              <a:rPr lang="en-US" dirty="0">
                <a:solidFill>
                  <a:srgbClr val="000000"/>
                </a:solidFill>
              </a:rPr>
              <a:t>Authentic: set by St. Ambrose before St. Gregory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Higher range</a:t>
            </a:r>
          </a:p>
          <a:p>
            <a:r>
              <a:rPr lang="en-US" dirty="0">
                <a:solidFill>
                  <a:srgbClr val="000000"/>
                </a:solidFill>
              </a:rPr>
              <a:t>Plagal: set by St. Gregory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Smaller range</a:t>
            </a:r>
          </a:p>
          <a:p>
            <a:pPr marL="457200" lvl="1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5146754-2E41-7F97-EBA7-39BD5E0D4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06684"/>
              </p:ext>
            </p:extLst>
          </p:nvPr>
        </p:nvGraphicFramePr>
        <p:xfrm>
          <a:off x="8065499" y="2615152"/>
          <a:ext cx="3298932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466">
                  <a:extLst>
                    <a:ext uri="{9D8B030D-6E8A-4147-A177-3AD203B41FA5}">
                      <a16:colId xmlns:a16="http://schemas.microsoft.com/office/drawing/2014/main" val="1542939491"/>
                    </a:ext>
                  </a:extLst>
                </a:gridCol>
                <a:gridCol w="1649466">
                  <a:extLst>
                    <a:ext uri="{9D8B030D-6E8A-4147-A177-3AD203B41FA5}">
                      <a16:colId xmlns:a16="http://schemas.microsoft.com/office/drawing/2014/main" val="1626474410"/>
                    </a:ext>
                  </a:extLst>
                </a:gridCol>
              </a:tblGrid>
              <a:tr h="49760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Authentic (higher range)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Plagal (lower range)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05495"/>
                  </a:ext>
                </a:extLst>
              </a:tr>
              <a:tr h="5188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Mode I (end note: 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Mode II (end note: re)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421623"/>
                  </a:ext>
                </a:extLst>
              </a:tr>
              <a:tr h="5188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Mode III (end note: mi)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Mode IV (end note: mi)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94487"/>
                  </a:ext>
                </a:extLst>
              </a:tr>
              <a:tr h="5188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Mode V (end note: fa)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Mode VI (end note: fa)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650920"/>
                  </a:ext>
                </a:extLst>
              </a:tr>
              <a:tr h="5188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Mode VII (end note: sol)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Mode VIII (end note: sol)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20594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7482743-FC92-4B12-0CA2-4D5C879D0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516"/>
            <a:ext cx="12192000" cy="9936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01A406-6E7C-262E-78A2-6D0CBB27C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2132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B4EBC3-3DA8-D187-1947-6BB03386A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2851" y="982132"/>
            <a:ext cx="658425" cy="5157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BEB0C6-C71F-07FC-2D2A-52E7240CA78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9766" b="79530"/>
          <a:stretch/>
        </p:blipFill>
        <p:spPr>
          <a:xfrm>
            <a:off x="-1" y="6146801"/>
            <a:ext cx="6096001" cy="7111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34D32C-BFB1-5EBB-2039-AA3AFC576B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2432B8-6495-2EE1-B480-ECFE1F4633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1552" y="2679160"/>
            <a:ext cx="3367839" cy="313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701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7CBA6-6BD0-0EF1-ED27-75E1CE167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23356"/>
            <a:ext cx="9601196" cy="1303867"/>
          </a:xfrm>
        </p:spPr>
        <p:txBody>
          <a:bodyPr>
            <a:noAutofit/>
          </a:bodyPr>
          <a:lstStyle/>
          <a:p>
            <a:r>
              <a:rPr lang="en-US" sz="3200" b="1" dirty="0"/>
              <a:t>How did Gregorian chant influence music as a whole? How does Gregorian chant notation differ from notation across other genres of music?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6ACF8-321E-6B7F-1225-10EC46D89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1996" y="2556931"/>
            <a:ext cx="6434469" cy="3705645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000000"/>
                </a:solidFill>
              </a:rPr>
              <a:t>Neumatic system: small groups of notes per syllable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System of recording plainchant; influenced Western music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Standardization: songs could be shared and learned widely; otherwise, depended on oral tradition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Free-flowing melody; neumes used to show shape of melody on the scale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System of sight reading developed (solfege; do-re-mi)</a:t>
            </a:r>
          </a:p>
          <a:p>
            <a:r>
              <a:rPr lang="en-US" dirty="0">
                <a:solidFill>
                  <a:srgbClr val="000000"/>
                </a:solidFill>
              </a:rPr>
              <a:t>Four-bar scale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Other genres: five-bar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A3C51E-395B-424C-40C7-EC506BC2A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3BB145-1FCE-7275-347E-5D745F83F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3648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1852AA-A3C5-0927-E80C-6F23C86D6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2851" y="993648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86F3B7-30E7-1C2E-E01E-48D0C58A4FD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9766" b="79530"/>
          <a:stretch/>
        </p:blipFill>
        <p:spPr>
          <a:xfrm>
            <a:off x="-1" y="6146801"/>
            <a:ext cx="6096001" cy="711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1CD111-336E-A5D1-7235-074664D9A8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927EED-3005-EC1D-ADBB-979053D26F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0036" y="2542210"/>
            <a:ext cx="3565008" cy="348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54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3795A-8E2A-39AE-39A9-E7ECA9ACE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How do we know how to pronounce Latin words?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C1445-BF50-3A7F-DF33-2A8281C02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425" y="2556931"/>
            <a:ext cx="7996477" cy="3780073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Ecclesiastical (Church) Latin pronunciation guide (copies)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In words with two syllables, put stress on the first syllable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Pater: PA-</a:t>
            </a:r>
            <a:r>
              <a:rPr lang="en-US" dirty="0" err="1">
                <a:solidFill>
                  <a:srgbClr val="000000"/>
                </a:solidFill>
              </a:rPr>
              <a:t>ter</a:t>
            </a:r>
            <a:endParaRPr lang="en-US" dirty="0">
              <a:solidFill>
                <a:srgbClr val="000000"/>
              </a:solidFill>
            </a:endParaRPr>
          </a:p>
          <a:p>
            <a:pPr lvl="2"/>
            <a:r>
              <a:rPr lang="en-US" dirty="0">
                <a:solidFill>
                  <a:srgbClr val="000000"/>
                </a:solidFill>
              </a:rPr>
              <a:t>Dona: DO-</a:t>
            </a:r>
            <a:r>
              <a:rPr lang="en-US" dirty="0" err="1">
                <a:solidFill>
                  <a:srgbClr val="000000"/>
                </a:solidFill>
              </a:rPr>
              <a:t>na</a:t>
            </a:r>
            <a:endParaRPr lang="en-US" dirty="0">
              <a:solidFill>
                <a:srgbClr val="000000"/>
              </a:solidFill>
            </a:endParaRPr>
          </a:p>
          <a:p>
            <a:pPr lvl="2"/>
            <a:r>
              <a:rPr lang="en-US" dirty="0">
                <a:solidFill>
                  <a:srgbClr val="000000"/>
                </a:solidFill>
              </a:rPr>
              <a:t>Regnum: REG-num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In words with more than two syllables, put stress on the second-to-last syllable (if syllable is long)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Regina: Reg-IN-a</a:t>
            </a:r>
          </a:p>
          <a:p>
            <a:pPr lvl="2"/>
            <a:r>
              <a:rPr lang="en-US" dirty="0" err="1">
                <a:solidFill>
                  <a:srgbClr val="000000"/>
                </a:solidFill>
              </a:rPr>
              <a:t>Perdona</a:t>
            </a:r>
            <a:r>
              <a:rPr lang="en-US" dirty="0">
                <a:solidFill>
                  <a:srgbClr val="000000"/>
                </a:solidFill>
              </a:rPr>
              <a:t>: Per-DON-a</a:t>
            </a:r>
          </a:p>
          <a:p>
            <a:pPr lvl="2"/>
            <a:r>
              <a:rPr lang="en-US" dirty="0" err="1">
                <a:solidFill>
                  <a:srgbClr val="000000"/>
                </a:solidFill>
              </a:rPr>
              <a:t>Divinus</a:t>
            </a:r>
            <a:r>
              <a:rPr lang="en-US" dirty="0">
                <a:solidFill>
                  <a:srgbClr val="000000"/>
                </a:solidFill>
              </a:rPr>
              <a:t>: Div-IN-us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In words with more than two syllables, put stress on the third-to-last syllable (if syllable is short)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Populus: POP-u-</a:t>
            </a:r>
            <a:r>
              <a:rPr lang="en-US" dirty="0" err="1">
                <a:solidFill>
                  <a:srgbClr val="000000"/>
                </a:solidFill>
              </a:rPr>
              <a:t>lus</a:t>
            </a:r>
            <a:endParaRPr lang="en-US" dirty="0">
              <a:solidFill>
                <a:srgbClr val="000000"/>
              </a:solidFill>
            </a:endParaRPr>
          </a:p>
          <a:p>
            <a:pPr lvl="2"/>
            <a:r>
              <a:rPr lang="en-US" dirty="0">
                <a:solidFill>
                  <a:srgbClr val="000000"/>
                </a:solidFill>
              </a:rPr>
              <a:t>Dominus: DOM-in-us</a:t>
            </a:r>
          </a:p>
          <a:p>
            <a:pPr lvl="2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92A115-E7B8-AD42-E5A9-18BC879E1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26C35D-8595-CBAF-BECA-B9F74DC57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3648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4D20AF-AD2F-2F83-FDA9-ACD33A490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2851" y="993648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12391F-BA19-45BD-EAE6-1DDF9AF69BD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9766" b="79530"/>
          <a:stretch/>
        </p:blipFill>
        <p:spPr>
          <a:xfrm>
            <a:off x="-1" y="6146801"/>
            <a:ext cx="6096001" cy="711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142839-1322-DD5E-36BF-325C25B55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172749-2B8E-CD0A-A069-998CF94938F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497" r="11664"/>
          <a:stretch/>
        </p:blipFill>
        <p:spPr>
          <a:xfrm>
            <a:off x="8240233" y="2497640"/>
            <a:ext cx="3293342" cy="35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715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FE2E1-B300-A9B0-A3B0-57353AE39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How do we know how to pronounce Latin words?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868C0-D598-34AF-3775-879D4AD70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68" y="2556932"/>
            <a:ext cx="5764618" cy="3318936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Sc: before “e,” “ae,” “</a:t>
            </a:r>
            <a:r>
              <a:rPr lang="en-US" dirty="0" err="1">
                <a:solidFill>
                  <a:srgbClr val="000000"/>
                </a:solidFill>
              </a:rPr>
              <a:t>i</a:t>
            </a:r>
            <a:r>
              <a:rPr lang="en-US" dirty="0">
                <a:solidFill>
                  <a:srgbClr val="000000"/>
                </a:solidFill>
              </a:rPr>
              <a:t>,” “</a:t>
            </a:r>
            <a:r>
              <a:rPr lang="en-US" dirty="0" err="1">
                <a:solidFill>
                  <a:srgbClr val="000000"/>
                </a:solidFill>
              </a:rPr>
              <a:t>oe</a:t>
            </a:r>
            <a:r>
              <a:rPr lang="en-US" dirty="0">
                <a:solidFill>
                  <a:srgbClr val="000000"/>
                </a:solidFill>
              </a:rPr>
              <a:t>,” or y”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Pronounce with “</a:t>
            </a:r>
            <a:r>
              <a:rPr lang="en-US" dirty="0" err="1">
                <a:solidFill>
                  <a:srgbClr val="000000"/>
                </a:solidFill>
              </a:rPr>
              <a:t>sh</a:t>
            </a:r>
            <a:r>
              <a:rPr lang="en-US" dirty="0">
                <a:solidFill>
                  <a:srgbClr val="000000"/>
                </a:solidFill>
              </a:rPr>
              <a:t>” sound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Scientia: </a:t>
            </a:r>
            <a:r>
              <a:rPr lang="en-US" dirty="0" err="1">
                <a:solidFill>
                  <a:srgbClr val="000000"/>
                </a:solidFill>
              </a:rPr>
              <a:t>Shee</a:t>
            </a:r>
            <a:r>
              <a:rPr lang="en-US" dirty="0">
                <a:solidFill>
                  <a:srgbClr val="000000"/>
                </a:solidFill>
              </a:rPr>
              <a:t>-</a:t>
            </a:r>
            <a:r>
              <a:rPr lang="en-US" dirty="0" err="1">
                <a:solidFill>
                  <a:srgbClr val="000000"/>
                </a:solidFill>
              </a:rPr>
              <a:t>en</a:t>
            </a:r>
            <a:r>
              <a:rPr lang="en-US" dirty="0">
                <a:solidFill>
                  <a:srgbClr val="000000"/>
                </a:solidFill>
              </a:rPr>
              <a:t>-see-ah</a:t>
            </a:r>
          </a:p>
          <a:p>
            <a:r>
              <a:rPr lang="en-US" dirty="0">
                <a:solidFill>
                  <a:srgbClr val="000000"/>
                </a:solidFill>
              </a:rPr>
              <a:t>H in the middle of a word is heavier in than in English pronunciation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Nihil: Nee-hill </a:t>
            </a:r>
          </a:p>
          <a:p>
            <a:r>
              <a:rPr lang="en-US" dirty="0">
                <a:solidFill>
                  <a:srgbClr val="000000"/>
                </a:solidFill>
              </a:rPr>
              <a:t>C: before “ae,” “e,” “</a:t>
            </a:r>
            <a:r>
              <a:rPr lang="en-US" dirty="0" err="1">
                <a:solidFill>
                  <a:srgbClr val="000000"/>
                </a:solidFill>
              </a:rPr>
              <a:t>oe</a:t>
            </a:r>
            <a:r>
              <a:rPr lang="en-US" dirty="0">
                <a:solidFill>
                  <a:srgbClr val="000000"/>
                </a:solidFill>
              </a:rPr>
              <a:t>,” “</a:t>
            </a:r>
            <a:r>
              <a:rPr lang="en-US" dirty="0" err="1">
                <a:solidFill>
                  <a:srgbClr val="000000"/>
                </a:solidFill>
              </a:rPr>
              <a:t>i</a:t>
            </a:r>
            <a:r>
              <a:rPr lang="en-US" dirty="0">
                <a:solidFill>
                  <a:srgbClr val="000000"/>
                </a:solidFill>
              </a:rPr>
              <a:t>,” or “y”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Pronounce as “</a:t>
            </a:r>
            <a:r>
              <a:rPr lang="en-US" dirty="0" err="1">
                <a:solidFill>
                  <a:srgbClr val="000000"/>
                </a:solidFill>
              </a:rPr>
              <a:t>ch</a:t>
            </a:r>
            <a:r>
              <a:rPr lang="en-US" dirty="0">
                <a:solidFill>
                  <a:srgbClr val="000000"/>
                </a:solidFill>
              </a:rPr>
              <a:t>”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Caeli: Chay-lee</a:t>
            </a:r>
          </a:p>
          <a:p>
            <a:r>
              <a:rPr lang="en-US" dirty="0">
                <a:solidFill>
                  <a:srgbClr val="000000"/>
                </a:solidFill>
              </a:rPr>
              <a:t>J: pronounce as “y”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Jesu: </a:t>
            </a:r>
            <a:r>
              <a:rPr lang="en-US" dirty="0" err="1">
                <a:solidFill>
                  <a:srgbClr val="000000"/>
                </a:solidFill>
              </a:rPr>
              <a:t>Iesu</a:t>
            </a:r>
            <a:r>
              <a:rPr lang="en-US" dirty="0">
                <a:solidFill>
                  <a:srgbClr val="000000"/>
                </a:solidFill>
              </a:rPr>
              <a:t> (ye-</a:t>
            </a:r>
            <a:r>
              <a:rPr lang="en-US" dirty="0" err="1">
                <a:solidFill>
                  <a:srgbClr val="000000"/>
                </a:solidFill>
              </a:rPr>
              <a:t>su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92EA97-916A-1AA1-1B2B-45685791D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516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A5E555-CD83-A50B-7472-29CA89656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9" y="982132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705F8A-F0D1-4ED5-3C5D-E1109B593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3575" y="982132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A5DB44-FCBB-264C-5F07-6E9C43816DD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9766" b="79530"/>
          <a:stretch/>
        </p:blipFill>
        <p:spPr>
          <a:xfrm>
            <a:off x="-1" y="6146801"/>
            <a:ext cx="6096001" cy="711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0E5FBB-993B-9361-81D3-E7545D542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6961B0-4216-D11D-69CD-3079B51954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472" y="2576486"/>
            <a:ext cx="5268960" cy="343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79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A1ED0F-F1C6-D759-CFE7-6F56B244C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AC2EB3-60C9-89D5-A594-A8FABBF1D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14401"/>
            <a:ext cx="9601196" cy="1303867"/>
          </a:xfrm>
        </p:spPr>
        <p:txBody>
          <a:bodyPr>
            <a:normAutofit/>
          </a:bodyPr>
          <a:lstStyle/>
          <a:p>
            <a:r>
              <a:rPr lang="en-US" sz="3200" b="1" dirty="0"/>
              <a:t>How do we apply this knowledge to praying Sunday Vespers?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108A9-CEE0-2404-6A4B-62E1B3153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014" y="1903229"/>
            <a:ext cx="6857999" cy="4242390"/>
          </a:xfrm>
        </p:spPr>
        <p:txBody>
          <a:bodyPr>
            <a:normAutofit fontScale="55000" lnSpcReduction="20000"/>
          </a:bodyPr>
          <a:lstStyle/>
          <a:p>
            <a:r>
              <a:rPr lang="en-US" sz="2500" dirty="0">
                <a:solidFill>
                  <a:srgbClr val="000000"/>
                </a:solidFill>
              </a:rPr>
              <a:t>Will use Office 2 for Advent (pages 96-104)</a:t>
            </a:r>
          </a:p>
          <a:p>
            <a:r>
              <a:rPr lang="en-US" sz="2500" dirty="0">
                <a:solidFill>
                  <a:srgbClr val="000000"/>
                </a:solidFill>
              </a:rPr>
              <a:t>Prayers before the Office</a:t>
            </a:r>
          </a:p>
          <a:p>
            <a:r>
              <a:rPr lang="en-US" sz="2500" dirty="0">
                <a:solidFill>
                  <a:srgbClr val="000000"/>
                </a:solidFill>
              </a:rPr>
              <a:t>Versicles and responses; “Glory Be” and antiphon</a:t>
            </a:r>
          </a:p>
          <a:p>
            <a:r>
              <a:rPr lang="en-US" sz="2500" dirty="0">
                <a:solidFill>
                  <a:srgbClr val="000000"/>
                </a:solidFill>
              </a:rPr>
              <a:t>Recitation:</a:t>
            </a:r>
          </a:p>
          <a:p>
            <a:pPr lvl="1"/>
            <a:r>
              <a:rPr lang="en-US" sz="2500" dirty="0">
                <a:solidFill>
                  <a:srgbClr val="000000"/>
                </a:solidFill>
              </a:rPr>
              <a:t>Psalm 109; “Glory Be” and 2 antiphons</a:t>
            </a:r>
          </a:p>
          <a:p>
            <a:pPr lvl="1"/>
            <a:r>
              <a:rPr lang="en-US" sz="2500" dirty="0">
                <a:solidFill>
                  <a:srgbClr val="000000"/>
                </a:solidFill>
              </a:rPr>
              <a:t>Psalm 112; “Glory Be” and 2 antiphons</a:t>
            </a:r>
          </a:p>
          <a:p>
            <a:pPr lvl="1"/>
            <a:r>
              <a:rPr lang="en-US" sz="2500" dirty="0">
                <a:solidFill>
                  <a:srgbClr val="000000"/>
                </a:solidFill>
              </a:rPr>
              <a:t>Psalm 121, “Glory Be” and 2 antiphons</a:t>
            </a:r>
          </a:p>
          <a:p>
            <a:pPr lvl="1"/>
            <a:r>
              <a:rPr lang="en-US" sz="2500" dirty="0">
                <a:solidFill>
                  <a:srgbClr val="000000"/>
                </a:solidFill>
              </a:rPr>
              <a:t>Psalm 126, “Glory Be” and 2 antiphons</a:t>
            </a:r>
          </a:p>
          <a:p>
            <a:pPr lvl="1"/>
            <a:r>
              <a:rPr lang="en-US" sz="2500" dirty="0">
                <a:solidFill>
                  <a:srgbClr val="000000"/>
                </a:solidFill>
              </a:rPr>
              <a:t>Psalm 147, “Glory Be” and 2 antiphons</a:t>
            </a:r>
          </a:p>
          <a:p>
            <a:r>
              <a:rPr lang="en-US" sz="2500" dirty="0">
                <a:solidFill>
                  <a:srgbClr val="000000"/>
                </a:solidFill>
              </a:rPr>
              <a:t>The Little Chapter: Isaiah 11:1, 2</a:t>
            </a:r>
          </a:p>
          <a:p>
            <a:r>
              <a:rPr lang="en-US" sz="2500" dirty="0">
                <a:solidFill>
                  <a:srgbClr val="000000"/>
                </a:solidFill>
              </a:rPr>
              <a:t>Hymn: Ave, Maris Stella; versicle and response, antiphon</a:t>
            </a:r>
          </a:p>
          <a:p>
            <a:r>
              <a:rPr lang="en-US" sz="2500" dirty="0">
                <a:solidFill>
                  <a:srgbClr val="000000"/>
                </a:solidFill>
              </a:rPr>
              <a:t>Canticle of Mary (Magnificat), and “Glory Be”; antiphon, versicle, and response</a:t>
            </a:r>
          </a:p>
          <a:p>
            <a:r>
              <a:rPr lang="en-US" sz="2500" dirty="0">
                <a:solidFill>
                  <a:srgbClr val="000000"/>
                </a:solidFill>
              </a:rPr>
              <a:t>Prayer, versicles and responses</a:t>
            </a:r>
          </a:p>
          <a:p>
            <a:r>
              <a:rPr lang="en-US" sz="2500" dirty="0">
                <a:solidFill>
                  <a:srgbClr val="000000"/>
                </a:solidFill>
              </a:rPr>
              <a:t>Prayers after the Office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881308-C27F-4FF8-2E78-89C93D04B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3648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C042F2-293F-4C22-E2F7-4E5EE8723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3575" y="984892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272371-6CB8-59B2-C63D-FFF821CBD04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9766" b="79530"/>
          <a:stretch/>
        </p:blipFill>
        <p:spPr>
          <a:xfrm>
            <a:off x="-1" y="6146801"/>
            <a:ext cx="6096001" cy="711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24CB50-0AF4-0065-9933-58A444BA7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A58034-9C24-CA7E-EA1C-7E27F01C1C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3736" y="2476481"/>
            <a:ext cx="2222316" cy="34671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B5C33D-CADE-C289-B0A2-93A738954B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1042" y="2476481"/>
            <a:ext cx="2402694" cy="346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778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A5D91-0F09-D943-3172-05319318C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How do we respond to the prayers of the Divine Office? How do they shape our spiritual life, in terms of action and contemplation, each day, and in general?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8FED2-5F90-A907-BB83-75821D773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5317" y="2593639"/>
            <a:ext cx="5094766" cy="3546156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Respond with open heart to the prayers of the Office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Receive from God, be in His Presence </a:t>
            </a:r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 have more to give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Offer up all of day to God</a:t>
            </a:r>
          </a:p>
          <a:p>
            <a:r>
              <a:rPr lang="en-US" dirty="0">
                <a:solidFill>
                  <a:srgbClr val="000000"/>
                </a:solidFill>
              </a:rPr>
              <a:t>Psalms: crying out to God; outpouring of heart to God</a:t>
            </a:r>
          </a:p>
          <a:p>
            <a:r>
              <a:rPr lang="en-US" dirty="0">
                <a:solidFill>
                  <a:srgbClr val="000000"/>
                </a:solidFill>
              </a:rPr>
              <a:t>Inspire contemplation, from which action flows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Understanding provides insight into how to act/live for God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1EEA16-BA0F-B750-01AD-6092F17EA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6672BB-AC80-1FC7-6AC9-9723C3408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2132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E4415F-51BF-F5C4-F82E-44D7D153C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3575" y="993648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43CC9D-6388-1411-15C8-1F5D16D2F49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9766" b="79530"/>
          <a:stretch/>
        </p:blipFill>
        <p:spPr>
          <a:xfrm>
            <a:off x="-1" y="6146801"/>
            <a:ext cx="6096001" cy="711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4315B2-1C72-179F-2BD1-C38E22BBEE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1E3641-219D-BCFE-7671-1337042076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937" y="2421450"/>
            <a:ext cx="2146062" cy="36284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90FBEC-C4E9-D378-BF61-9433E951C6A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85574" y="2503771"/>
            <a:ext cx="2521026" cy="354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5906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D7969-8A41-E831-91C4-8589C449D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To pray the Office, must chant always be incorporated, or may the prayers be recited? What are the spiritual benefits of recitation versus chant of the Divine Office?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25536-0A84-9CE2-237F-8A2BC4AFE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6062329" cy="3397301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Chant recommended, but not required</a:t>
            </a:r>
          </a:p>
          <a:p>
            <a:r>
              <a:rPr lang="en-US" dirty="0">
                <a:solidFill>
                  <a:srgbClr val="000000"/>
                </a:solidFill>
              </a:rPr>
              <a:t>Recitation and chant allow for balance of interior and exterior participation, similar to at Holy Mass</a:t>
            </a:r>
          </a:p>
          <a:p>
            <a:r>
              <a:rPr lang="en-US" dirty="0">
                <a:solidFill>
                  <a:srgbClr val="000000"/>
                </a:solidFill>
              </a:rPr>
              <a:t>Recitation: deep interior experience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May focus more deeply on meanings of texts</a:t>
            </a:r>
          </a:p>
          <a:p>
            <a:r>
              <a:rPr lang="en-US" dirty="0">
                <a:solidFill>
                  <a:srgbClr val="000000"/>
                </a:solidFill>
              </a:rPr>
              <a:t>Chant: more active form of prayer; art form that can edify, inspire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Can share spiritual experience with others, express emotions to convey love of God in unison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Arrive at deeper appreciation of Church’s traditions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CFA852-D019-8756-A356-68473E764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7730" y="2929934"/>
            <a:ext cx="4077202" cy="30242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C31332-49B7-CE90-6826-23A0921BC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50FE29-48F7-7815-4E32-B852B1C05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09398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47BBBF-5D74-A814-7F9C-BE1C97C01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3575" y="1009398"/>
            <a:ext cx="658425" cy="5157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4B27FB-E251-D8F7-5DFD-6578D32DDB3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9766" b="79530"/>
          <a:stretch/>
        </p:blipFill>
        <p:spPr>
          <a:xfrm>
            <a:off x="-1" y="6146801"/>
            <a:ext cx="6096001" cy="7111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2D2F30-5BA3-999B-3A57-C60CEB3E9C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8483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CFE1A-3AF4-25AF-CC6B-E8967D9A4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Closing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9B563-7A3F-88B7-0C8F-030C6F242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2259" y="2390989"/>
            <a:ext cx="3515427" cy="3732743"/>
          </a:xfrm>
        </p:spPr>
        <p:txBody>
          <a:bodyPr>
            <a:normAutofit fontScale="55000" lnSpcReduction="20000"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9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Our Father, Who art in Heaven,</a:t>
            </a:r>
            <a:endParaRPr lang="en-US" sz="29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9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Hallowed be Thy Name.</a:t>
            </a:r>
            <a:endParaRPr lang="en-US" sz="29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9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Thy kingdom come. </a:t>
            </a:r>
            <a:endParaRPr lang="en-US" sz="29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9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Thy will be done on Earth, as it is in Heaven.</a:t>
            </a:r>
            <a:endParaRPr lang="en-US" sz="29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9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Give us this day our daily bread.</a:t>
            </a:r>
            <a:endParaRPr lang="en-US" sz="29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9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forgive us our trespasses,</a:t>
            </a:r>
            <a:endParaRPr lang="en-US" sz="29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9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 we forgive those who trespass against us. </a:t>
            </a:r>
            <a:endParaRPr lang="en-US" sz="29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9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lead us not into temptation,</a:t>
            </a:r>
            <a:endParaRPr lang="en-US" sz="29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9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 deliver us from evil. Amen.</a:t>
            </a:r>
            <a:endParaRPr lang="en-US" sz="29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7E5858-2B44-D339-5F57-5A331EB46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31A3A1-C2C8-99C1-FC64-845216155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3648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93D7E5-47E5-F187-BD9D-F357ED384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2851" y="993648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C2F079-59C8-D5A5-E8F3-4E89EA55B1F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9766" b="79530"/>
          <a:stretch/>
        </p:blipFill>
        <p:spPr>
          <a:xfrm>
            <a:off x="-1" y="6146801"/>
            <a:ext cx="6096001" cy="711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15C7C9-A1DA-6ED1-D671-7B158927F6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566578-F504-B9A5-5C28-8012948655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103" y="2390994"/>
            <a:ext cx="1830732" cy="37327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2B003C-FFD0-AD35-8F30-D2D55A2DBE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1181" y="2390993"/>
            <a:ext cx="1830732" cy="3732743"/>
          </a:xfrm>
          <a:prstGeom prst="rect">
            <a:avLst/>
          </a:prstGeom>
        </p:spPr>
      </p:pic>
      <p:pic>
        <p:nvPicPr>
          <p:cNvPr id="1026" name="Picture 2" descr="Image result for canonical hours divine office">
            <a:extLst>
              <a:ext uri="{FF2B5EF4-FFF2-40B4-BE49-F238E27FC236}">
                <a16:creationId xmlns:a16="http://schemas.microsoft.com/office/drawing/2014/main" id="{9FC0D308-6330-2838-EDD0-F4EBBF752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048" y="2390990"/>
            <a:ext cx="1995772" cy="373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137DD5-E1E3-9F1E-D375-BE622A7877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50820" y="2390992"/>
            <a:ext cx="1871078" cy="373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359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29A0-B356-CB45-68E5-CC720E91B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Special Announcements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15324-96BA-80FB-6BAC-78D94E7CC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262" y="2529843"/>
            <a:ext cx="5647659" cy="3609952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Seven Sisters Apostolate Talk &amp; Devotions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Friday, December 13, 2024 (snow date: Thursday, December 19, 2024)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Presentation (6:00 p.m., parish hall): Responding to Christ like Our Lady at Advent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Recitation of the Holy Rosary and Eucharistic Adoration: 6:30 p.m. to 7:30 p.m.</a:t>
            </a:r>
          </a:p>
          <a:p>
            <a:pPr lvl="3"/>
            <a:r>
              <a:rPr lang="en-US" dirty="0">
                <a:solidFill>
                  <a:srgbClr val="000000"/>
                </a:solidFill>
              </a:rPr>
              <a:t>Prayers for priests</a:t>
            </a:r>
          </a:p>
          <a:p>
            <a:r>
              <a:rPr lang="en-US" dirty="0">
                <a:solidFill>
                  <a:srgbClr val="000000"/>
                </a:solidFill>
              </a:rPr>
              <a:t>Rorate Caeli Mass (High Mass)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Saturday, December 14, 2024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6:30 a.m., church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862B4E-7985-71DA-D721-0564CC8C5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AB8D27-2B28-AF93-8C3E-9D56EC9F2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2132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63D15C-79EA-5498-E67B-FAB7E3F98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7752" y="1009221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3EB287-AA69-4419-48A7-7CB067D494E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9766" b="79530"/>
          <a:stretch/>
        </p:blipFill>
        <p:spPr>
          <a:xfrm>
            <a:off x="-1" y="6146801"/>
            <a:ext cx="6096001" cy="711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724DC3-4A7A-8D86-F07D-18090A7B91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318C4C-CAC7-B2E7-42D4-26930CF1A1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0921" y="2632193"/>
            <a:ext cx="4826452" cy="340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8615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009AF-52DA-3F50-BF0A-6A605159E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Special Announcements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D09A0-46F6-3CEC-EA34-650C4DED9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629" y="2573348"/>
            <a:ext cx="5998534" cy="3318936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Lessons and Carols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Saturday, December 14, 2024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6:30 p.m., church</a:t>
            </a:r>
          </a:p>
          <a:p>
            <a:r>
              <a:rPr lang="en-US" dirty="0">
                <a:solidFill>
                  <a:srgbClr val="000000"/>
                </a:solidFill>
              </a:rPr>
              <a:t>Next Divine Office learning series session (3):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Tuesday, December 17, 2024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6:00 p.m., church</a:t>
            </a:r>
          </a:p>
          <a:p>
            <a:pPr lvl="3"/>
            <a:r>
              <a:rPr lang="en-US" dirty="0">
                <a:solidFill>
                  <a:srgbClr val="000000"/>
                </a:solidFill>
              </a:rPr>
              <a:t>Parish hall: 6:30 p.m. to 7:30 p.m.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25648A-49B5-42E9-00A6-BDE9A2F80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FDCA82-6267-282E-FA27-CFB6D049E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2132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0DB1FE-4E5E-6E1C-F87F-1A1AAD82D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3573" y="993648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D149F7-E892-AE4B-73D0-DC0747E8948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9766" b="79530"/>
          <a:stretch/>
        </p:blipFill>
        <p:spPr>
          <a:xfrm>
            <a:off x="-1" y="6146801"/>
            <a:ext cx="6096001" cy="711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5B3E81-BBFF-DC43-666D-D4063B0BB3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2F44EF-6FA8-4D63-9D6E-F850D82705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1162" y="2573348"/>
            <a:ext cx="4495069" cy="344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53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A8F7D-033D-190F-7CD3-D7D9F26D8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 &amp;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F7EF2-16B8-AC89-A716-B8D9F5A14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Group-wide questions</a:t>
            </a:r>
          </a:p>
          <a:p>
            <a:r>
              <a:rPr lang="en-US" dirty="0">
                <a:solidFill>
                  <a:srgbClr val="000000"/>
                </a:solidFill>
              </a:rPr>
              <a:t>Individual questions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Personal copies of Divine Office/Little Office readings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Navigating the breviaries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BDA409-7C53-92DB-FC98-42F765537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93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F2ED35-9284-ED92-08CD-3819B9E83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2132"/>
            <a:ext cx="658425" cy="5157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3AFAB1-D0D8-AEF0-4494-19D587CD7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3575" y="993648"/>
            <a:ext cx="658425" cy="5157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A34501-1760-FD6C-15CD-CB9F3463C73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9766" b="79530"/>
          <a:stretch/>
        </p:blipFill>
        <p:spPr>
          <a:xfrm>
            <a:off x="-1" y="6146801"/>
            <a:ext cx="6096001" cy="711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492F1E-C632-2DB2-C624-D1040480C1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6144706"/>
            <a:ext cx="6096528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B893A4-97C4-26D2-54AA-ECF145F701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3284" y="2554837"/>
            <a:ext cx="2771775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610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Custom 20">
      <a:dk1>
        <a:srgbClr val="A9C9F9"/>
      </a:dk1>
      <a:lt1>
        <a:srgbClr val="DECDE8"/>
      </a:lt1>
      <a:dk2>
        <a:srgbClr val="B2DBFC"/>
      </a:dk2>
      <a:lt2>
        <a:srgbClr val="C0E1F4"/>
      </a:lt2>
      <a:accent1>
        <a:srgbClr val="AD84C6"/>
      </a:accent1>
      <a:accent2>
        <a:srgbClr val="8784C7"/>
      </a:accent2>
      <a:accent3>
        <a:srgbClr val="89B8E7"/>
      </a:accent3>
      <a:accent4>
        <a:srgbClr val="C2DBF6"/>
      </a:accent4>
      <a:accent5>
        <a:srgbClr val="5D8EE5"/>
      </a:accent5>
      <a:accent6>
        <a:srgbClr val="88A8E8"/>
      </a:accent6>
      <a:hlink>
        <a:srgbClr val="00B0F0"/>
      </a:hlink>
      <a:folHlink>
        <a:srgbClr val="9FC1F7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1209</TotalTime>
  <Words>4280</Words>
  <Application>Microsoft Office PowerPoint</Application>
  <PresentationFormat>Widescreen</PresentationFormat>
  <Paragraphs>522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Bell MT</vt:lpstr>
      <vt:lpstr>Calibri</vt:lpstr>
      <vt:lpstr>Garamond</vt:lpstr>
      <vt:lpstr>Perpetua</vt:lpstr>
      <vt:lpstr>Wingdings</vt:lpstr>
      <vt:lpstr>Organic</vt:lpstr>
      <vt:lpstr>Divine Office Learning Series Course 2</vt:lpstr>
      <vt:lpstr>Course Outline</vt:lpstr>
      <vt:lpstr>Opening Prayer: Hail Mary</vt:lpstr>
      <vt:lpstr>Who was Pope St. Gregory I? What was his contribution to sacred music in the Church?</vt:lpstr>
      <vt:lpstr>What is Gregorian chant versus Old Roman chant? What similarities do they share?</vt:lpstr>
      <vt:lpstr>How is sacred music itself a form of prayer? Why should we use sacred music in prayer?</vt:lpstr>
      <vt:lpstr>How can praying the Divine Office be a form of “audio divina”?</vt:lpstr>
      <vt:lpstr>How do we pray the Little Office? What is the sequence of prayers we say? (1)</vt:lpstr>
      <vt:lpstr>PowerPoint Presentation</vt:lpstr>
      <vt:lpstr>What are the prayers before and after the Divine Office? Why are these particular prayers said?</vt:lpstr>
      <vt:lpstr>How is each day of the week we pray in the Divine Office sanctified?</vt:lpstr>
      <vt:lpstr>What are the canonical hours of the Divine Office?</vt:lpstr>
      <vt:lpstr>What are the major versus the minor canonical hours of the Divine Office?</vt:lpstr>
      <vt:lpstr>How do the canonical hours of the Divine Office differ from the reformed Liturgy of the Hours? </vt:lpstr>
      <vt:lpstr>What is our exterior participation in the prayers of the Little Office?</vt:lpstr>
      <vt:lpstr>How do we know which prayers to pray each day? Do we pray the same canonical hours every day?</vt:lpstr>
      <vt:lpstr>How do the prayers of the Divine Office each day differ from each other, and what are their commonalities? What spirit does each day have?</vt:lpstr>
      <vt:lpstr>PowerPoint Presentation</vt:lpstr>
      <vt:lpstr>PowerPoint Presentation</vt:lpstr>
      <vt:lpstr>In chant, what is the difference between tones?</vt:lpstr>
      <vt:lpstr>How do we know the mode in which to sing from reading musical notation?</vt:lpstr>
      <vt:lpstr>What are “modes” in music? What are the major and minor modes, and how do they differ in tone? </vt:lpstr>
      <vt:lpstr>PowerPoint Presentation</vt:lpstr>
      <vt:lpstr>Are different modes of chant used according to different seasons, or different arrangements of the Masses? Which emotion does each mode/tone convey? (1)</vt:lpstr>
      <vt:lpstr>Are different modes of chant used according to different seasons, or different arrangements of the Masses? Which emotion does each mode/tone convey? (2)</vt:lpstr>
      <vt:lpstr>What are “plagal” chants, versus “authentic” chants?</vt:lpstr>
      <vt:lpstr>How did Gregorian chant influence music as a whole? How does Gregorian chant notation differ from notation across other genres of music?</vt:lpstr>
      <vt:lpstr>How do we know how to pronounce Latin words? (1)</vt:lpstr>
      <vt:lpstr>How do we know how to pronounce Latin words? (2)</vt:lpstr>
      <vt:lpstr>How do we apply this knowledge to praying Sunday Vespers?</vt:lpstr>
      <vt:lpstr>How do we respond to the prayers of the Divine Office? How do they shape our spiritual life, in terms of action and contemplation, each day, and in general?</vt:lpstr>
      <vt:lpstr>To pray the Office, must chant always be incorporated, or may the prayers be recited? What are the spiritual benefits of recitation versus chant of the Divine Office?</vt:lpstr>
      <vt:lpstr>Closing Prayer</vt:lpstr>
      <vt:lpstr>Special Announcements (1)</vt:lpstr>
      <vt:lpstr>Special Announcements (2)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Katie Sadakierski</dc:creator>
  <cp:lastModifiedBy>Katie Sadakierski</cp:lastModifiedBy>
  <cp:revision>192</cp:revision>
  <dcterms:created xsi:type="dcterms:W3CDTF">2024-10-29T19:53:09Z</dcterms:created>
  <dcterms:modified xsi:type="dcterms:W3CDTF">2024-12-06T18:31:43Z</dcterms:modified>
</cp:coreProperties>
</file>