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257" r:id="rId3"/>
    <p:sldId id="259" r:id="rId4"/>
    <p:sldId id="279" r:id="rId5"/>
    <p:sldId id="262" r:id="rId6"/>
    <p:sldId id="288" r:id="rId7"/>
    <p:sldId id="277" r:id="rId8"/>
    <p:sldId id="278" r:id="rId9"/>
    <p:sldId id="276" r:id="rId10"/>
    <p:sldId id="266" r:id="rId11"/>
    <p:sldId id="289" r:id="rId12"/>
    <p:sldId id="274" r:id="rId13"/>
    <p:sldId id="265" r:id="rId14"/>
    <p:sldId id="267" r:id="rId15"/>
    <p:sldId id="268" r:id="rId16"/>
    <p:sldId id="263" r:id="rId17"/>
    <p:sldId id="283" r:id="rId18"/>
    <p:sldId id="284" r:id="rId19"/>
    <p:sldId id="285" r:id="rId20"/>
    <p:sldId id="286" r:id="rId21"/>
    <p:sldId id="287" r:id="rId22"/>
    <p:sldId id="281" r:id="rId23"/>
    <p:sldId id="280" r:id="rId24"/>
    <p:sldId id="269" r:id="rId25"/>
    <p:sldId id="270" r:id="rId26"/>
    <p:sldId id="271" r:id="rId27"/>
    <p:sldId id="275" r:id="rId28"/>
    <p:sldId id="272" r:id="rId29"/>
    <p:sldId id="273" r:id="rId30"/>
    <p:sldId id="282" r:id="rId31"/>
    <p:sldId id="290" r:id="rId32"/>
    <p:sldId id="258" r:id="rId33"/>
    <p:sldId id="260" r:id="rId34"/>
    <p:sldId id="261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EB2A6-0D81-483D-B6A0-3AD36B1D0C45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F845AB-D89F-46BF-B4AD-BAB3EA520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64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F845AB-D89F-46BF-B4AD-BAB3EA520B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576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0758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552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81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585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708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3769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155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27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30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3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64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588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38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288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416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805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85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8887B3B-FB02-4F7A-B899-9E3D92CED39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6F73F23-362F-4A8C-84C4-B347425DB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83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5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25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25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25.pn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25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25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25.png"/><Relationship Id="rId4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25.png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7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25.png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25.png"/><Relationship Id="rId4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25.png"/><Relationship Id="rId4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25.png"/><Relationship Id="rId4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4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25.png"/><Relationship Id="rId4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8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9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25.png"/><Relationship Id="rId4" Type="http://schemas.openxmlformats.org/officeDocument/2006/relationships/image" Target="../media/image9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99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4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7" Type="http://schemas.openxmlformats.org/officeDocument/2006/relationships/image" Target="../media/image115.jpe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7" Type="http://schemas.openxmlformats.org/officeDocument/2006/relationships/image" Target="../media/image121.jpe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28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29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30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7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3.png"/><Relationship Id="rId7" Type="http://schemas.openxmlformats.org/officeDocument/2006/relationships/image" Target="../media/image13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35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23.png"/><Relationship Id="rId7" Type="http://schemas.openxmlformats.org/officeDocument/2006/relationships/image" Target="../media/image136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437EE-3D54-C4CD-909A-D91C2B3A6E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Divine Office Learning Series Course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82C9CF-344E-203E-DB55-EB165AE798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Katie Sadakierski</a:t>
            </a:r>
          </a:p>
          <a:p>
            <a:r>
              <a:rPr lang="en-US" dirty="0">
                <a:solidFill>
                  <a:srgbClr val="000000"/>
                </a:solidFill>
              </a:rPr>
              <a:t>Our Lady of the Valley Parish</a:t>
            </a:r>
          </a:p>
          <a:p>
            <a:r>
              <a:rPr lang="en-US" dirty="0">
                <a:solidFill>
                  <a:srgbClr val="000000"/>
                </a:solidFill>
              </a:rPr>
              <a:t>Tuesday, December 3, 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1BB8D6-CADC-5182-57B7-F29AFC641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47898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88C45B-73CC-E4CF-EEC3-4991B6F23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1408" y="0"/>
            <a:ext cx="2450592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B133A5-F445-B194-3EBF-619B201B9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7898" y="0"/>
            <a:ext cx="7293510" cy="7761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705E16-84E5-DABC-7E95-214B380D1B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7898" y="6083741"/>
            <a:ext cx="7291448" cy="7742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516904-3460-6CB2-7D0B-1289BB845D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5836" y="5469019"/>
            <a:ext cx="7291448" cy="609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DF89D4-168B-1EFB-6883-29D3509C96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5836" y="839969"/>
            <a:ext cx="7291448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40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1D2C3-D213-C0D5-AB06-7BAC1DFAC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Course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C05BC-678C-A813-9DCA-951C0401A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544" y="2556931"/>
            <a:ext cx="6592186" cy="3641850"/>
          </a:xfrm>
        </p:spPr>
        <p:txBody>
          <a:bodyPr>
            <a:normAutofit fontScale="92500"/>
          </a:bodyPr>
          <a:lstStyle/>
          <a:p>
            <a:pPr marL="342900" marR="0" lvl="0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Opening prayer</a:t>
            </a:r>
            <a:endParaRPr lang="en-US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Presentation: Overview of topics</a:t>
            </a:r>
            <a:endParaRPr lang="en-US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buFont typeface="+mj-lt"/>
              <a:buAutoNum type="alphaLcPeriod"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significance of sacred music </a:t>
            </a:r>
            <a:r>
              <a:rPr lang="en-US" sz="1600" kern="100" dirty="0">
                <a:solidFill>
                  <a:srgbClr val="000000"/>
                </a:solidFill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the Church in each season (Advent emphasis)</a:t>
            </a:r>
            <a:endParaRPr lang="en-US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buFont typeface="+mj-lt"/>
              <a:buAutoNum type="alphaLcPeriod"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to the Divine Office: History and philosophy</a:t>
            </a:r>
          </a:p>
          <a:p>
            <a:pPr marL="742950" marR="0" lvl="1" indent="-285750">
              <a:lnSpc>
                <a:spcPct val="107000"/>
              </a:lnSpc>
              <a:buFont typeface="+mj-lt"/>
              <a:buAutoNum type="alphaLcPeriod"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to the Little Office of the Blessed Virgin Mary</a:t>
            </a:r>
            <a:endParaRPr lang="en-US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buFont typeface="+mj-lt"/>
              <a:buAutoNum type="alphaLcPeriod"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Praying the liturgical seasons with the Little Office like Our Lady</a:t>
            </a:r>
          </a:p>
          <a:p>
            <a:pPr lvl="2">
              <a:lnSpc>
                <a:spcPct val="107000"/>
              </a:lnSpc>
              <a:buFont typeface="+mj-lt"/>
              <a:buAutoNum type="alphaLcPeriod"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Understanding the meaning of the Marian antiphons, and how to respond to what God reveals to us through them</a:t>
            </a:r>
          </a:p>
          <a:p>
            <a:pPr marL="342900" marR="0" lvl="0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Closing prayer</a:t>
            </a:r>
            <a:endParaRPr lang="en-US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romanUcPeriod"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 &amp; A</a:t>
            </a:r>
            <a:endParaRPr lang="en-US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2" indent="0">
              <a:lnSpc>
                <a:spcPct val="107000"/>
              </a:lnSpc>
              <a:buNone/>
            </a:pPr>
            <a:endParaRPr lang="en-US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buFont typeface="+mj-lt"/>
              <a:buAutoNum type="alphaLcPeriod"/>
            </a:pPr>
            <a:endParaRPr lang="en-US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7098BC-BF3D-A320-E62E-9C7AC48083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2830"/>
          <a:stretch/>
        </p:blipFill>
        <p:spPr>
          <a:xfrm>
            <a:off x="0" y="0"/>
            <a:ext cx="12192000" cy="11589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5468B0-6834-3643-EDE2-658FBF504C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" t="43090" r="9"/>
          <a:stretch/>
        </p:blipFill>
        <p:spPr>
          <a:xfrm>
            <a:off x="3016" y="6198781"/>
            <a:ext cx="6096528" cy="6592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4E9EF9-B074-88F4-A7B2-983CAE1B0D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721" b="66667"/>
          <a:stretch/>
        </p:blipFill>
        <p:spPr>
          <a:xfrm>
            <a:off x="6096000" y="6198780"/>
            <a:ext cx="6096000" cy="6592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B7562E-D14B-1E1E-DB87-878FE4E049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403" b="39225"/>
          <a:stretch/>
        </p:blipFill>
        <p:spPr>
          <a:xfrm rot="16200000">
            <a:off x="-2299352" y="3391786"/>
            <a:ext cx="5172862" cy="5741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4F3C24-30B6-2214-B58C-2D66A6EC904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15910" y="1124146"/>
            <a:ext cx="573074" cy="51759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785846-E484-F990-464D-37D833D7C9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4419" y="2513419"/>
            <a:ext cx="2922179" cy="368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43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EACD-1C03-F0E1-FD49-B68B39935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Opening Prayer: Hail 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4FD09-B6BB-1FDC-3A32-25E10DBB7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Hail, Mary, full of grace,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Lord is with thee;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Blessed art thou among women,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blessed is the fruit of thy womb, Jesus.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Holy Mary, Mother of God,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Pray for us sinners,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Now and at the hour of our death. Amen.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2276EF-CE12-0CDC-9CCF-596BD7BB31A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6B03B5-D22D-44E3-1DC7-3AD01BF8F99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66DAC0-602C-A3A5-88D2-0B2A6F56691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95471" y="6199575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FCE7FD-F38E-D356-5B79-FE59BE5B49C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1090931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0D560B-D63A-54B0-2D44-B2AAF638FDA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18924" y="982132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D3509F-31C6-0BBC-5F1C-96F8EB5304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0512" y="2490960"/>
            <a:ext cx="2771775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152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D952A-8C67-C5F1-E984-4E0CAC920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158240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Who are our heavenly patrons for our learning series?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35083-AA94-166B-67D4-D4EC50FFF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The holy angels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Archangels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St. Gabriel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St. Michael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St. Raphael</a:t>
            </a:r>
          </a:p>
          <a:p>
            <a:r>
              <a:rPr lang="en-US" dirty="0">
                <a:solidFill>
                  <a:srgbClr val="000000"/>
                </a:solidFill>
              </a:rPr>
              <a:t>Angels sing to praise God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CC4D35-AF35-DD20-A7CE-DF79B84E4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FCFE5D-E80C-681B-6EE0-A80DAA6C8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328C56-2336-CE66-3948-8C45C5018E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471" y="6199575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188C4B-C1DF-A7AF-2CCE-DE7B193FBD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082771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4EAAB7-ECF0-CB36-E077-0B5654AB7F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8925" y="1158240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9FDA80-A930-1544-23B2-25733C217C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6084" y="2456250"/>
            <a:ext cx="2771775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3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E45CC-AEED-B559-5665-530D99611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the Divine Office?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2E919-1544-8B71-A5A0-2ED6BA9A6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913473" cy="3318936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Office of readings for each day of the week</a:t>
            </a:r>
          </a:p>
          <a:p>
            <a:r>
              <a:rPr lang="en-US" dirty="0">
                <a:solidFill>
                  <a:srgbClr val="000000"/>
                </a:solidFill>
              </a:rPr>
              <a:t>Psalms: the universal experience of the Church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Collective voices</a:t>
            </a:r>
          </a:p>
          <a:p>
            <a:r>
              <a:rPr lang="en-US" dirty="0">
                <a:solidFill>
                  <a:srgbClr val="000000"/>
                </a:solidFill>
              </a:rPr>
              <a:t>Prayer texts for the Mystical Body of Christ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One Church united in praying together (all states of the Church)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Indulgences associated with recitation; benefits soul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Continuation of the themes from the Mass readings each day; expanding upon God’s lesson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Emphasis on the Old Testament; Mass typically an emphasis on the New Testament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994A13-CD44-9254-3487-68CB00FAD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0F5E5E-B326-436B-14E9-DE5102693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25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505901-2C86-D6AC-A01E-56CA9DF11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6199575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D39D79-7827-D8E0-AEF5-1C149E9040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90931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B2F146-998B-CFDE-DCAA-B3BA81C83A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8926" y="1090931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B386B4-BC72-D1B0-58B8-B00A621192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2192" y="2609706"/>
            <a:ext cx="3094406" cy="335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55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90B6B-1F57-70CE-A2E7-BFC483516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58240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When did the Divine Office begin to be said as a liturgical devotion in the Church?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B5E1E-8D64-F59D-B94A-3F6380812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07" y="2556931"/>
            <a:ext cx="6624084" cy="3663115"/>
          </a:xfrm>
        </p:spPr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Old Testament: descendants of Aaron (Moses’ brother), the Levite priest, offered a morning and evening sacrifice to God</a:t>
            </a:r>
          </a:p>
          <a:p>
            <a:r>
              <a:rPr lang="en-US" dirty="0">
                <a:solidFill>
                  <a:srgbClr val="000000"/>
                </a:solidFill>
              </a:rPr>
              <a:t>Early Christian Greek hymn honoring the Holy Trinity written at end of 3</a:t>
            </a:r>
            <a:r>
              <a:rPr lang="en-US" baseline="30000" dirty="0">
                <a:solidFill>
                  <a:srgbClr val="000000"/>
                </a:solidFill>
              </a:rPr>
              <a:t>rd</a:t>
            </a:r>
            <a:r>
              <a:rPr lang="en-US" dirty="0">
                <a:solidFill>
                  <a:srgbClr val="000000"/>
                </a:solidFill>
              </a:rPr>
              <a:t> century; Gallican, Old Roman, Mozarabic hymns influenced, not only Jewish psalms</a:t>
            </a:r>
          </a:p>
          <a:p>
            <a:r>
              <a:rPr lang="en-US" dirty="0">
                <a:solidFill>
                  <a:srgbClr val="000000"/>
                </a:solidFill>
              </a:rPr>
              <a:t>St. Anthony of the Desert’s followers sang psalms with him (4</a:t>
            </a:r>
            <a:r>
              <a:rPr lang="en-US" baseline="30000" dirty="0">
                <a:solidFill>
                  <a:srgbClr val="000000"/>
                </a:solidFill>
              </a:rPr>
              <a:t>th</a:t>
            </a:r>
            <a:r>
              <a:rPr lang="en-US" dirty="0">
                <a:solidFill>
                  <a:srgbClr val="000000"/>
                </a:solidFill>
              </a:rPr>
              <a:t> century)</a:t>
            </a:r>
          </a:p>
          <a:p>
            <a:r>
              <a:rPr lang="en-US" dirty="0">
                <a:solidFill>
                  <a:srgbClr val="000000"/>
                </a:solidFill>
              </a:rPr>
              <a:t>Church Fathers preached on psalms often in sermons</a:t>
            </a:r>
          </a:p>
          <a:p>
            <a:r>
              <a:rPr lang="en-US" dirty="0">
                <a:solidFill>
                  <a:srgbClr val="000000"/>
                </a:solidFill>
              </a:rPr>
              <a:t>Grew as a devotion in monastic communities during the Middle Ages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Not standard; typically contained psalms, Office of the Dead, Litany of the Saints, collected prayers</a:t>
            </a:r>
          </a:p>
          <a:p>
            <a:r>
              <a:rPr lang="en-US" dirty="0">
                <a:solidFill>
                  <a:srgbClr val="000000"/>
                </a:solidFill>
              </a:rPr>
              <a:t>Farmers prayed psalms in the fields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Mothers memorized psalms, taught children</a:t>
            </a:r>
          </a:p>
          <a:p>
            <a:r>
              <a:rPr lang="en-US" dirty="0">
                <a:solidFill>
                  <a:srgbClr val="000000"/>
                </a:solidFill>
              </a:rPr>
              <a:t>Standardization and reforms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Council of Trent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1911 (Pius X)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Vatican II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9512E2-7DFC-7979-2DBC-8E27AE83A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2AA35A-8B19-8682-19A8-E2CA94BD2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E43BC4-56A6-D8E3-FEC0-1DC4D7348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625" y="6199574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3AF259-5CCB-6355-D802-12E46FB45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77" y="1090931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EFEE0A-B4A8-EB64-65D7-395194809A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7999" y="1090931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04E1B3-8025-34C3-75D5-17D3C2C421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4732" y="2556931"/>
            <a:ext cx="3171160" cy="20957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CA1F3E-ADCB-3930-EDE5-40831D2F7A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0312" y="3914136"/>
            <a:ext cx="2628736" cy="219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84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C750B-F444-5614-B511-01B11CC2A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should we pray the Divine Office?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D53AC-4C98-F53A-4A1A-BAA0F93D9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057" y="2556932"/>
            <a:ext cx="5785883" cy="3535524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Spiritually beneficial to pray together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God’s plan for our growth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“</a:t>
            </a:r>
            <a:r>
              <a:rPr lang="en-US" dirty="0" err="1">
                <a:solidFill>
                  <a:srgbClr val="000000"/>
                </a:solidFill>
              </a:rPr>
              <a:t>Ekklesia</a:t>
            </a:r>
            <a:r>
              <a:rPr lang="en-US" dirty="0">
                <a:solidFill>
                  <a:srgbClr val="000000"/>
                </a:solidFill>
              </a:rPr>
              <a:t>” (Church community)</a:t>
            </a:r>
          </a:p>
          <a:p>
            <a:r>
              <a:rPr lang="en-US" dirty="0">
                <a:solidFill>
                  <a:srgbClr val="000000"/>
                </a:solidFill>
              </a:rPr>
              <a:t>Power of prayer</a:t>
            </a:r>
          </a:p>
          <a:p>
            <a:r>
              <a:rPr lang="en-US" dirty="0">
                <a:solidFill>
                  <a:srgbClr val="000000"/>
                </a:solidFill>
              </a:rPr>
              <a:t>Directs intentions during the day; uplifts heart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Reminder of the sanctity of time, God’s constant Presence</a:t>
            </a:r>
          </a:p>
          <a:p>
            <a:r>
              <a:rPr lang="en-US" dirty="0">
                <a:solidFill>
                  <a:srgbClr val="000000"/>
                </a:solidFill>
              </a:rPr>
              <a:t>Maintains focus on God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Enthronement of Jesus as King of our hearts and homes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ED8101-624A-CB32-14CF-C9195C908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7E8139-ABC8-932C-99A0-1BE673068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17BABA-7BC8-4CDD-0B6F-A03619B390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625" y="6199574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0A2741-DD49-BDE5-6B12-3F0A58DF2C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90931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A4B875-BA91-061F-451C-FED6644E25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8926" y="1127946"/>
            <a:ext cx="573074" cy="51759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2ACBF9-2C8A-95DC-7951-344529775C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6692" y="2556931"/>
            <a:ext cx="3495675" cy="2571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FE7EF0-093F-4019-6B2A-6A28643D09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1929" y="4324694"/>
            <a:ext cx="28575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43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114F6-3FBC-58F2-EE3E-7768BE966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63556"/>
            <a:ext cx="9601196" cy="1303867"/>
          </a:xfrm>
        </p:spPr>
        <p:txBody>
          <a:bodyPr>
            <a:noAutofit/>
          </a:bodyPr>
          <a:lstStyle/>
          <a:p>
            <a:r>
              <a:rPr lang="en-US" sz="2800" b="1" dirty="0"/>
              <a:t>How does praying the Divine Office illuminate the meaning of the Advent season? Why is it especially significant to start this devotion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ED609-698C-DA73-49E2-E0D1E8EEC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6689650" cy="3482361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Advent a penitential season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Prayers of contrition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Spiritual awareness; examination of conscience </a:t>
            </a:r>
          </a:p>
          <a:p>
            <a:r>
              <a:rPr lang="en-US" dirty="0">
                <a:solidFill>
                  <a:srgbClr val="000000"/>
                </a:solidFill>
              </a:rPr>
              <a:t>Keeping vigil: waiting with Our Lady for the Birth of Christ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Developing appreciation and love for God, His Providence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Cultivating relationship with Jesus and Mother Mary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Can fully celebrate joy of Christmas</a:t>
            </a:r>
          </a:p>
          <a:p>
            <a:pPr lvl="3"/>
            <a:r>
              <a:rPr lang="en-US" dirty="0">
                <a:solidFill>
                  <a:srgbClr val="000000"/>
                </a:solidFill>
              </a:rPr>
              <a:t>Growing in virtues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9A9ABC-7086-5C20-E64F-CD5C3C868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16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E880F-EE5A-0071-9B51-DB2F0BFD8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D477B3-4A8E-AE5E-AFF8-DD561AEFC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472" y="6194259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7338D8-C79E-17E1-1007-C12D58A73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90931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BC97F6-A395-D129-3826-BC5DF48A5A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5551" y="1163556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B0EA9E-89F0-158E-5CC1-4D164D6FB4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1699" y="2540748"/>
            <a:ext cx="2657475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92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23DE2-C0F2-3D13-8CEA-B38A75C0A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do we use song to praise God?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55F9E-D2E3-F1EA-4E86-303C193B4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556932"/>
            <a:ext cx="6094227" cy="3546156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“Singing is praying twice” (St. Augustine)</a:t>
            </a:r>
          </a:p>
          <a:p>
            <a:r>
              <a:rPr lang="en-US" dirty="0">
                <a:solidFill>
                  <a:srgbClr val="000000"/>
                </a:solidFill>
              </a:rPr>
              <a:t>Imitates the actions of the angels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Gloria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Sanctus</a:t>
            </a:r>
          </a:p>
          <a:p>
            <a:r>
              <a:rPr lang="en-US" dirty="0">
                <a:solidFill>
                  <a:srgbClr val="000000"/>
                </a:solidFill>
              </a:rPr>
              <a:t>Conform to truer image of God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Cultivate Gift of fear of the Lord; sense of wonder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God as creative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Source of all beauty, truth, and goodness</a:t>
            </a:r>
          </a:p>
          <a:p>
            <a:r>
              <a:rPr lang="en-US" dirty="0">
                <a:solidFill>
                  <a:srgbClr val="000000"/>
                </a:solidFill>
              </a:rPr>
              <a:t>Good for the soul to praise God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Follows the natural/supernatural order 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34206A-DAE5-FE8F-0D66-7AF34627E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EB25C0-608F-F54A-0F2A-FE2EFB33A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B8D925-5659-A58F-9408-AEBD5BE47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472" y="6172994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D3C711-6572-4DAA-EE4A-E11F6BAA6E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90931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F399A2-AEC6-DC0B-4989-37C0AB04D1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8926" y="1090931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7EDAA5-1D8A-39FD-5A95-A5D5B58EB8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7232" y="2556932"/>
            <a:ext cx="4510530" cy="346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08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DC9B6-FDE2-7952-E2F7-4F5A2E617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934957"/>
            <a:ext cx="8229599" cy="123337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How is the Divine Office organized?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4F7C9-4F12-AED5-9DC8-36A1AA41B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465" y="2168333"/>
            <a:ext cx="4967177" cy="3912782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Traditionally, two volumes (now, one may be used)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Psalter (psalms); Ordinary: all other readings (chapters, etc.)</a:t>
            </a:r>
          </a:p>
          <a:p>
            <a:r>
              <a:rPr lang="en-US" dirty="0">
                <a:solidFill>
                  <a:srgbClr val="000000"/>
                </a:solidFill>
              </a:rPr>
              <a:t>Prayers before the Office</a:t>
            </a:r>
          </a:p>
          <a:p>
            <a:r>
              <a:rPr lang="en-US" dirty="0">
                <a:solidFill>
                  <a:srgbClr val="000000"/>
                </a:solidFill>
              </a:rPr>
              <a:t>Canonical hours for each day of the week: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Dominica (Sunday): Lauds, Prime, Sext, Vespers, Compline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Feria Secunda (Monday): Prime, Sext, Compline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Feria Tertia (Tuesday): Prime, Sext, Compline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Feria </a:t>
            </a:r>
            <a:r>
              <a:rPr lang="en-US" dirty="0" err="1">
                <a:solidFill>
                  <a:srgbClr val="000000"/>
                </a:solidFill>
              </a:rPr>
              <a:t>Quarta</a:t>
            </a:r>
            <a:r>
              <a:rPr lang="en-US" dirty="0">
                <a:solidFill>
                  <a:srgbClr val="000000"/>
                </a:solidFill>
              </a:rPr>
              <a:t> (Wednesday): Prime, Sext, Compline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Feria Quinta (Thursday): Prime, Sext, Compline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Feria </a:t>
            </a:r>
            <a:r>
              <a:rPr lang="en-US" dirty="0" err="1">
                <a:solidFill>
                  <a:srgbClr val="000000"/>
                </a:solidFill>
              </a:rPr>
              <a:t>Sexta</a:t>
            </a:r>
            <a:r>
              <a:rPr lang="en-US" dirty="0">
                <a:solidFill>
                  <a:srgbClr val="000000"/>
                </a:solidFill>
              </a:rPr>
              <a:t> (Friday): Prime, Sext, Compline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Feria </a:t>
            </a:r>
            <a:r>
              <a:rPr lang="en-US" dirty="0" err="1">
                <a:solidFill>
                  <a:srgbClr val="000000"/>
                </a:solidFill>
              </a:rPr>
              <a:t>Sabbato</a:t>
            </a:r>
            <a:r>
              <a:rPr lang="en-US" dirty="0">
                <a:solidFill>
                  <a:srgbClr val="000000"/>
                </a:solidFill>
              </a:rPr>
              <a:t> (Saturday): Prime, Sext, Compline</a:t>
            </a:r>
          </a:p>
          <a:p>
            <a:r>
              <a:rPr lang="en-US" dirty="0">
                <a:solidFill>
                  <a:srgbClr val="000000"/>
                </a:solidFill>
              </a:rPr>
              <a:t>Chant notation</a:t>
            </a:r>
          </a:p>
          <a:p>
            <a:r>
              <a:rPr lang="en-US" dirty="0">
                <a:solidFill>
                  <a:srgbClr val="000000"/>
                </a:solidFill>
              </a:rPr>
              <a:t>Prayers after the Office</a:t>
            </a: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6D793A-C189-8A48-7F9C-BADEC63BD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B182C2-AA7F-FC1B-0339-3D961C277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07CB22-6B0E-B4E5-FA4D-B952BCB28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625" y="6199574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31C556-25B6-E157-AE73-CA843D0BDB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1" y="1090931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4508CD-F553-BCA7-5778-49D3031681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6079" y="1090931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2E6B6D-E833-C877-5C73-9942D5DC24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360" y="2557439"/>
            <a:ext cx="4674450" cy="336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185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98B03-2384-DAA1-53AB-B0F8AD1BF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874" y="1158240"/>
            <a:ext cx="11738344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How are the readings for each hour of the Office organized?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ACA59-9254-3C3A-F427-08F683BB2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303" y="2567563"/>
            <a:ext cx="7146850" cy="3556789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Basic structure: chapter, responsory, versicle, prayer</a:t>
            </a:r>
          </a:p>
          <a:p>
            <a:r>
              <a:rPr lang="en-US" dirty="0">
                <a:solidFill>
                  <a:srgbClr val="000000"/>
                </a:solidFill>
              </a:rPr>
              <a:t>Psalms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Songs: Old Testament Wisdom literature</a:t>
            </a:r>
          </a:p>
          <a:p>
            <a:r>
              <a:rPr lang="en-US" dirty="0">
                <a:solidFill>
                  <a:srgbClr val="000000"/>
                </a:solidFill>
              </a:rPr>
              <a:t>Canticles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Songs from readings elsewhere in the Bible (not taken from the Book of Psalms)</a:t>
            </a:r>
          </a:p>
          <a:p>
            <a:r>
              <a:rPr lang="en-US" dirty="0">
                <a:solidFill>
                  <a:srgbClr val="000000"/>
                </a:solidFill>
              </a:rPr>
              <a:t>Hymns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Songs of worship/adoration</a:t>
            </a:r>
          </a:p>
          <a:p>
            <a:r>
              <a:rPr lang="en-US" dirty="0">
                <a:solidFill>
                  <a:srgbClr val="000000"/>
                </a:solidFill>
              </a:rPr>
              <a:t>Little Chapter (capitula)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Short reading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Lectio: longer “lesson”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Versicle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A5B2FB-F7E4-2D2D-BFFD-CACD557E8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094058-C3D2-0EA8-4C61-BAE88F1F9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25" y="6194259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84FC2A-F825-F6AE-72B4-04509010E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6199575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08E9C2-C24A-28E7-9FF1-9697A9976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42091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D772D2-58DB-0452-B6D0-338AE5DC4A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5551" y="1072994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14893B-D61D-B259-6C3D-D3FCB4FD1C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6812" y="2556420"/>
            <a:ext cx="3438623" cy="355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10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04334-CAB7-7BA3-769B-D7E3EAA05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077825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are the psalms? Why are the psalms integrated into the Divine Office?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263C6-4106-996B-FEC9-292C6FDE3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364" y="2659321"/>
            <a:ext cx="5679557" cy="3216547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Jewish tradition to pray 150 psalms</a:t>
            </a:r>
          </a:p>
          <a:p>
            <a:r>
              <a:rPr lang="en-US" dirty="0">
                <a:solidFill>
                  <a:srgbClr val="000000"/>
                </a:solidFill>
              </a:rPr>
              <a:t>Divine Office: pray 150 psalms each week</a:t>
            </a:r>
          </a:p>
          <a:p>
            <a:r>
              <a:rPr lang="en-US" dirty="0">
                <a:solidFill>
                  <a:srgbClr val="000000"/>
                </a:solidFill>
              </a:rPr>
              <a:t>Holy Rosary: 150 “Hail Mary” prayers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Based on Jewish tradition</a:t>
            </a:r>
          </a:p>
          <a:p>
            <a:r>
              <a:rPr lang="en-US" dirty="0">
                <a:solidFill>
                  <a:srgbClr val="000000"/>
                </a:solidFill>
              </a:rPr>
              <a:t>Powerful expression of relationship to God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Attest to God’s faithfulness</a:t>
            </a:r>
          </a:p>
          <a:p>
            <a:r>
              <a:rPr lang="en-US" dirty="0">
                <a:solidFill>
                  <a:srgbClr val="000000"/>
                </a:solidFill>
              </a:rPr>
              <a:t>Full range of human emotions captured in prayer</a:t>
            </a:r>
          </a:p>
          <a:p>
            <a:pPr lvl="1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926BD2-218D-441D-87DE-C6BE266B6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EB60F9-5F80-6421-C7BE-3247FA364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39A304-FC96-9A02-B8DB-6D9A3B42F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6199575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F9EC3A-30E0-3C7E-694A-AA470BE9B8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90931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026DDE-D04C-554C-5EB8-83078727F8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8926" y="1158240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22C340-0FE2-248E-B29B-B12C5031A8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5839" y="2659321"/>
            <a:ext cx="4652060" cy="312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11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283F8-908F-B2D4-4F20-E285A5A6A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58240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How is the Divine Office connected to the Holy Mass?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8AB1D-479B-0A84-8244-EAFEAD876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7853" y="2462109"/>
            <a:ext cx="5832995" cy="3737466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Liturgy: Public prayer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Holy Mass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Pre-Vatican II: one-year lectionary cycle, fewer Scriptural readings (i.e., from Old Testament); Divine Office expanded upon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Worship of God in community</a:t>
            </a:r>
          </a:p>
          <a:p>
            <a:r>
              <a:rPr lang="en-US" dirty="0">
                <a:solidFill>
                  <a:srgbClr val="000000"/>
                </a:solidFill>
              </a:rPr>
              <a:t>Liturgical devotions: extension of liturgy (outside of Holy Mass); praise and thanksgiving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Divine Office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Praising God seven times a day (Matins and Lauds combined); perfection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Rise, convene in choir stalls at each hour (religious communities)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Holy Rosary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Liturgical Rosary: hymns, psalms for each Mystery, according to the feast day, or canonical hour theme for each day of the week; deeper meditation on connection to Mysteries/themes of the liturgical year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F04BE1-6569-D1DC-226E-150A85B09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B76CA0-1C6C-414D-891E-2C254F862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6D5C98-E256-9F25-FD78-B82C140AA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625" y="6199574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1D3D02-C42B-4F12-16E8-44559B32E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90931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9A9B9A-6E77-8043-661C-1FD90FD820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5551" y="1090931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0D2A92-8C40-CBBE-9770-A6C8BE2A414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51" t="3260" r="2860" b="20072"/>
          <a:stretch/>
        </p:blipFill>
        <p:spPr>
          <a:xfrm>
            <a:off x="8091377" y="2462105"/>
            <a:ext cx="3423684" cy="35027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FD18CB-2D14-D78C-9200-EF3E8F7240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699" y="2462105"/>
            <a:ext cx="1671530" cy="365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02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7CBA6-6BD0-0EF1-ED27-75E1CE167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94" y="1158240"/>
            <a:ext cx="10400412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is the </a:t>
            </a:r>
            <a:r>
              <a:rPr lang="en-US" b="1" dirty="0" err="1"/>
              <a:t>Diurnale</a:t>
            </a:r>
            <a:r>
              <a:rPr lang="en-US" b="1" dirty="0"/>
              <a:t> (</a:t>
            </a:r>
            <a:r>
              <a:rPr lang="en-US" b="1" dirty="0" err="1"/>
              <a:t>Breviarium</a:t>
            </a:r>
            <a:r>
              <a:rPr lang="en-US" b="1" dirty="0"/>
              <a:t> </a:t>
            </a:r>
            <a:r>
              <a:rPr lang="en-US" b="1" dirty="0" err="1"/>
              <a:t>Romanum</a:t>
            </a:r>
            <a:r>
              <a:rPr lang="en-US" b="1" dirty="0"/>
              <a:t>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6ACF8-321E-6B7F-1225-10EC46D89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124" y="2529560"/>
            <a:ext cx="5020339" cy="3556789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Latin</a:t>
            </a:r>
          </a:p>
          <a:p>
            <a:r>
              <a:rPr lang="en-US" dirty="0" err="1">
                <a:solidFill>
                  <a:srgbClr val="000000"/>
                </a:solidFill>
              </a:rPr>
              <a:t>Propers</a:t>
            </a:r>
            <a:r>
              <a:rPr lang="en-US" dirty="0">
                <a:solidFill>
                  <a:srgbClr val="000000"/>
                </a:solidFill>
              </a:rPr>
              <a:t> for the seasons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Feast days: prayers for the major hours (some for the little hours on higher-ranking feasts)</a:t>
            </a:r>
          </a:p>
          <a:p>
            <a:r>
              <a:rPr lang="en-US" dirty="0">
                <a:solidFill>
                  <a:srgbClr val="000000"/>
                </a:solidFill>
              </a:rPr>
              <a:t>Rituals for priests (when traveling)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Extreme unction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Blessings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534033-004F-C97D-7777-EB7E42512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738DF5-7896-ABF9-00B9-F583D864B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08544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804B79-680C-52C2-E5DA-D22760BC9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472" y="6208544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3C91B5-64BD-831B-39D5-CA58120F3D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58240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8C23F9-BC37-D9A2-0F3D-9AF5A74A75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8926" y="1095416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1EC8E3-8F6C-86A2-DE12-C7042E7542B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6432" y="2556930"/>
            <a:ext cx="1937746" cy="34204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90BE0B-D34D-2A4F-895B-645CF1E91AD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1550" y="2693301"/>
            <a:ext cx="3716016" cy="32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5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3795A-8E2A-39AE-39A9-E7ECA9ACE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650" y="1158240"/>
            <a:ext cx="10102700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is the Liber </a:t>
            </a:r>
            <a:r>
              <a:rPr lang="en-US" b="1" dirty="0" err="1"/>
              <a:t>Usualis</a:t>
            </a:r>
            <a:r>
              <a:rPr lang="en-US" b="1" dirty="0"/>
              <a:t>? What is the </a:t>
            </a:r>
            <a:r>
              <a:rPr lang="en-US" b="1" dirty="0" err="1"/>
              <a:t>Graduale</a:t>
            </a:r>
            <a:r>
              <a:rPr lang="en-US" b="1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C1445-BF50-3A7F-DF33-2A8281C02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6997994" cy="3471728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Liber </a:t>
            </a:r>
            <a:r>
              <a:rPr lang="en-US" dirty="0" err="1">
                <a:solidFill>
                  <a:srgbClr val="000000"/>
                </a:solidFill>
              </a:rPr>
              <a:t>Usualis</a:t>
            </a:r>
            <a:r>
              <a:rPr lang="en-US" dirty="0">
                <a:solidFill>
                  <a:srgbClr val="000000"/>
                </a:solidFill>
              </a:rPr>
              <a:t> (1952 and 1963)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Originally published in 1912 (monks of Solesmes Abbey)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Latin chants for choirs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Musical notation for the Divine Office and the Holy Mass</a:t>
            </a:r>
          </a:p>
          <a:p>
            <a:r>
              <a:rPr lang="en-US" dirty="0" err="1">
                <a:solidFill>
                  <a:srgbClr val="000000"/>
                </a:solidFill>
              </a:rPr>
              <a:t>Graduale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Romanum</a:t>
            </a:r>
            <a:r>
              <a:rPr lang="en-US" dirty="0">
                <a:solidFill>
                  <a:srgbClr val="000000"/>
                </a:solidFill>
              </a:rPr>
              <a:t> (1908, 1961, 1974)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Latin chants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Musical notation specific to the Holy Mass; liturgical book used therein</a:t>
            </a:r>
          </a:p>
          <a:p>
            <a:pPr lvl="1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0337D6-5E16-CB30-9025-2B11F4E0B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1FFE41-2056-AA28-12F0-23BDF3CB7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2597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563BEF-AE4C-297F-9EED-E97BC3F55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625" y="6192597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D15D9A-EF1C-E924-2622-B815854CE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14693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E7748B-C1B5-BF23-7089-F9D4BA74A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5551" y="1087442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269A9B-C6A0-3DD0-F9E7-75675B8CD2B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5749" y="2556932"/>
            <a:ext cx="1679945" cy="25730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F1BFD9-8B23-8623-2CAD-8B0C9EBEC2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1472" y="3429000"/>
            <a:ext cx="16383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715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45C0D-DE47-028A-EA57-24DD63A42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556" y="1158240"/>
            <a:ext cx="10598887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is the Little Office of the Blessed Virgin Mary?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60E94-E50D-1507-3B50-5C0A97F59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6891669" cy="3318936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Abbreviated version of the Office from the Common of Our Lady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Compilation of Marian readings</a:t>
            </a:r>
          </a:p>
          <a:p>
            <a:r>
              <a:rPr lang="en-US" dirty="0">
                <a:solidFill>
                  <a:srgbClr val="000000"/>
                </a:solidFill>
              </a:rPr>
              <a:t>May still be prayed in addition to the Divine Office, rather than in place of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After Council of Trent, clergy no longer required to pray Little Office in addition to Divine Office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Some religious communities exclusively pray the Little Office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Pope Pius V had Little Office printed in Breviary as part of it; used to be a separate book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BDD54B-83B2-12AA-94BA-CF4AB6139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CF4415-4C76-B57C-EAE1-B6BC3727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A00049-9250-28CA-D97C-01AF0AA01F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625" y="6199574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D5F61E-984A-290A-E260-580EF2E7F0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158240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503A60-33B6-2479-3389-CF452A85F0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6079" y="1090931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11FF50-A120-328F-D723-43181C98A7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8101" y="2462107"/>
            <a:ext cx="2440464" cy="368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70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CFF51-596E-5B46-BE44-735E066D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58240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How is the Little Office of the Blessed Virgin Mary organized?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4A0B1-5FA7-072E-9893-91B62D49D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835" y="2610925"/>
            <a:ext cx="6838506" cy="3439831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Eight canonical hours</a:t>
            </a:r>
          </a:p>
          <a:p>
            <a:r>
              <a:rPr lang="en-US" dirty="0">
                <a:solidFill>
                  <a:srgbClr val="000000"/>
                </a:solidFill>
              </a:rPr>
              <a:t>Two ribbon bookmarks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Chants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Readings (for recitation)</a:t>
            </a:r>
          </a:p>
          <a:p>
            <a:r>
              <a:rPr lang="en-US" dirty="0">
                <a:solidFill>
                  <a:srgbClr val="000000"/>
                </a:solidFill>
              </a:rPr>
              <a:t>Same prayers every day (not different prayers according to the days of the week)</a:t>
            </a:r>
          </a:p>
          <a:p>
            <a:r>
              <a:rPr lang="en-US" dirty="0">
                <a:solidFill>
                  <a:srgbClr val="000000"/>
                </a:solidFill>
              </a:rPr>
              <a:t>3 categories within the Little Office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Office 1: Office Throughout the Year (Candlemas to vigil of First Sunday of Advent)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Office 2: Advent Office (Vespers on Saturday before First Sunday of Advent to Christmas Eve)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Office 3: Christmastide Office (Vespers on Christmas Eve to Candlemas)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036330-B68A-D16D-5A2F-6F7035C83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5FB45B-FE5D-8FAE-0571-14E641329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8D6B07-60C5-77DA-587E-EC6570135A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625" y="6199574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EDE22A-FA5D-3519-2E45-6800F032D3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58240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D86F7B-AD48-4E40-429E-1ECAE329BD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2176" y="1090931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9B76E2-5952-838F-50F8-20F4662447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5209" y="2610924"/>
            <a:ext cx="3959219" cy="358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40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19CF5-4044-816E-6C68-992F2C0B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711" y="1158240"/>
            <a:ext cx="10834576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is included in the Little Office, in terms of prayers and added resources?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012C0-F058-F899-043F-D54E2AC2B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Latin with English translations of readings</a:t>
            </a:r>
          </a:p>
          <a:p>
            <a:r>
              <a:rPr lang="en-US" dirty="0">
                <a:solidFill>
                  <a:srgbClr val="000000"/>
                </a:solidFill>
              </a:rPr>
              <a:t>Psalms/standard readings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Prayers before and after the Little Office</a:t>
            </a:r>
          </a:p>
          <a:p>
            <a:r>
              <a:rPr lang="en-US" dirty="0">
                <a:solidFill>
                  <a:srgbClr val="000000"/>
                </a:solidFill>
              </a:rPr>
              <a:t>Meditations/guides</a:t>
            </a:r>
          </a:p>
          <a:p>
            <a:r>
              <a:rPr lang="en-US" dirty="0">
                <a:solidFill>
                  <a:srgbClr val="000000"/>
                </a:solidFill>
              </a:rPr>
              <a:t>Indulgences </a:t>
            </a:r>
          </a:p>
          <a:p>
            <a:r>
              <a:rPr lang="en-US" dirty="0">
                <a:solidFill>
                  <a:srgbClr val="000000"/>
                </a:solidFill>
              </a:rPr>
              <a:t>Commemorations</a:t>
            </a:r>
          </a:p>
          <a:p>
            <a:r>
              <a:rPr lang="en-US" dirty="0">
                <a:solidFill>
                  <a:srgbClr val="000000"/>
                </a:solidFill>
              </a:rPr>
              <a:t>Additional Marian prayers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Angelus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Litany of Loreto</a:t>
            </a:r>
          </a:p>
          <a:p>
            <a:r>
              <a:rPr lang="en-US" dirty="0">
                <a:solidFill>
                  <a:srgbClr val="000000"/>
                </a:solidFill>
              </a:rPr>
              <a:t>Chants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Musical notation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78113F-DE31-8A3C-6AEA-7AFFF3792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505D58-28EE-EF11-B0B6-FD0E1B32B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89432A-C109-B7DC-243D-60EE1CFCF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6199574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00EFC9-B344-9816-F2F8-10E74654B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" y="1090931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CE20BB-22D4-BD44-6A2C-46F17F877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8926" y="1090930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F0ED4F-33D7-9568-7D60-B8AC43A851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554" y="2484895"/>
            <a:ext cx="2771775" cy="35528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D0FC96-FD16-8B25-9631-83E1EB49753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81681" y="2501317"/>
            <a:ext cx="2653713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417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135E3-F37C-1D08-B160-23CF282EE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58240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How does the 1961 Little Office differ from the 1988 version? (1)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A8AEA-C5EB-FF5F-2531-32CBF3C80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1961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F2E1D-B1EB-3CCA-7B0C-9448BB2FD81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1"/>
            <a:r>
              <a:rPr lang="en-US" sz="2200" dirty="0">
                <a:solidFill>
                  <a:srgbClr val="000000"/>
                </a:solidFill>
              </a:rPr>
              <a:t>Based on 1911 Pope Pius X texts</a:t>
            </a:r>
          </a:p>
          <a:p>
            <a:pPr lvl="1"/>
            <a:r>
              <a:rPr lang="en-US" sz="2200" dirty="0">
                <a:solidFill>
                  <a:srgbClr val="000000"/>
                </a:solidFill>
              </a:rPr>
              <a:t>Not a range of options for prayers </a:t>
            </a:r>
          </a:p>
          <a:p>
            <a:pPr lvl="1"/>
            <a:r>
              <a:rPr lang="en-US" sz="2200" dirty="0">
                <a:solidFill>
                  <a:srgbClr val="000000"/>
                </a:solidFill>
              </a:rPr>
              <a:t>Latin-English</a:t>
            </a:r>
          </a:p>
          <a:p>
            <a:pPr lvl="1"/>
            <a:r>
              <a:rPr lang="en-US" sz="2200" dirty="0">
                <a:solidFill>
                  <a:srgbClr val="000000"/>
                </a:solidFill>
              </a:rPr>
              <a:t>Same daily prayers, according to canonical hour being prayed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56357E-21EF-A106-191B-97F59FB632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1988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4CD5D1-F4A3-D7FB-0871-982957965AC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lvl="1"/>
            <a:r>
              <a:rPr lang="en-US" sz="1450" dirty="0">
                <a:solidFill>
                  <a:srgbClr val="000000"/>
                </a:solidFill>
              </a:rPr>
              <a:t>Reformed texts (Pope John Paul II)</a:t>
            </a:r>
          </a:p>
          <a:p>
            <a:pPr lvl="1"/>
            <a:r>
              <a:rPr lang="en-US" sz="1450" dirty="0">
                <a:solidFill>
                  <a:srgbClr val="000000"/>
                </a:solidFill>
              </a:rPr>
              <a:t>English</a:t>
            </a:r>
          </a:p>
          <a:p>
            <a:pPr lvl="1"/>
            <a:r>
              <a:rPr lang="en-US" sz="1450" dirty="0">
                <a:solidFill>
                  <a:srgbClr val="000000"/>
                </a:solidFill>
              </a:rPr>
              <a:t>Options to choose from for daily prayers</a:t>
            </a:r>
          </a:p>
          <a:p>
            <a:pPr lvl="1"/>
            <a:r>
              <a:rPr lang="en-US" sz="1450" dirty="0">
                <a:solidFill>
                  <a:srgbClr val="000000"/>
                </a:solidFill>
              </a:rPr>
              <a:t>Liturgy of the hours incorporates intercessions, and has different devotional themes to direct intentions</a:t>
            </a:r>
          </a:p>
          <a:p>
            <a:pPr lvl="1"/>
            <a:r>
              <a:rPr lang="en-US" sz="1450" dirty="0">
                <a:solidFill>
                  <a:srgbClr val="000000"/>
                </a:solidFill>
              </a:rPr>
              <a:t>Organized according to the days of each week</a:t>
            </a:r>
          </a:p>
          <a:p>
            <a:pPr lvl="1"/>
            <a:r>
              <a:rPr lang="en-US" sz="1450" dirty="0">
                <a:solidFill>
                  <a:srgbClr val="000000"/>
                </a:solidFill>
              </a:rPr>
              <a:t>No canonical hour divisions: two general categories, rather than eight distinct canonical hours</a:t>
            </a:r>
          </a:p>
          <a:p>
            <a:pPr lvl="2"/>
            <a:r>
              <a:rPr lang="en-US" sz="1450" dirty="0">
                <a:solidFill>
                  <a:srgbClr val="000000"/>
                </a:solidFill>
              </a:rPr>
              <a:t>Morning and evening prayers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2BFAA2-B612-F475-E729-21024907B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9030DD-FC28-A7E5-81F3-1A8D88C99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1AE30D-7264-C5D8-843F-5BAEAFA2A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625" y="6199574"/>
            <a:ext cx="6096528" cy="6584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9D2B95-BD66-C885-A65C-32F1656906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4" y="1090931"/>
            <a:ext cx="573074" cy="51759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B914CB1-C7EB-94EC-3BFA-78060DAA5E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5382" y="1158240"/>
            <a:ext cx="573074" cy="517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59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9889D-2834-0DF9-3FE1-6A94BEE4C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158240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How does the 1961 Little Office differ from the 1988 version?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6E8F2-7F7C-8D0A-E156-F3DEB314B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1961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Specific prayer intentions for each day of the week to guide daily prayers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Includes Gregorian chants/musical notation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Includes calendar of special feast days according to John XXIII’s ranking system</a:t>
            </a:r>
          </a:p>
          <a:p>
            <a:r>
              <a:rPr lang="en-US" dirty="0">
                <a:solidFill>
                  <a:srgbClr val="000000"/>
                </a:solidFill>
              </a:rPr>
              <a:t>1988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General theme for each day of the week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No chants/musical notation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A97D48-9562-42D0-B88F-CDC6317EB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6D1814-F4DE-9FBF-DDA4-D8EDB0D5A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04891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97F286-958C-A180-45A8-EA114863B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625" y="6199575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61F0D5-BFEB-C426-8136-6551042DF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32328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308BE9-A2BB-4E4E-A919-BAA2EC2A63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5551" y="1158240"/>
            <a:ext cx="573074" cy="517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36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E1AC-855D-A087-F149-40CEFBBD6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158240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How was the Little Office prayed before 1961?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C0FC2-8B49-D457-86C3-D995270F2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800599" cy="3429198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Commemorations followed prayers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St. Joseph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All of the saints in general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In private recitation: say Anthem of the Blessed Virgin after Lauds, in addition to after Compline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AA1B5D-7196-D9C7-7BCC-9B932FA56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0777A3-0D4B-B766-AF40-274193D09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95C3BD-6DF8-5FCD-5749-8DD48EFBF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472" y="6199574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AF6824-633E-C79F-AFE5-559D9C7BE8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6" y="1090931"/>
            <a:ext cx="573074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AE62B6-66BD-55ED-8AE9-ED6805588A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5023" y="1120828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22C76B-E761-C652-F916-8098507FEE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2020" y="2462107"/>
            <a:ext cx="2380484" cy="363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21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C2EB3-60C9-89D5-A594-A8FABBF1D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Why is praying the Little Office of the Blessed Virgin Mary so essential to growing in our faith?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108A9-CEE0-2404-6A4B-62E1B3153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834" y="2578196"/>
            <a:ext cx="7402032" cy="3514259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Reminder of the sacraments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Traces course of human life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Memento mori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Preparation for Heaven</a:t>
            </a:r>
          </a:p>
          <a:p>
            <a:r>
              <a:rPr lang="en-US" dirty="0">
                <a:solidFill>
                  <a:srgbClr val="000000"/>
                </a:solidFill>
              </a:rPr>
              <a:t>Increase receptivity/openness to Christ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Each hour represents a ray of light; follow movement of sun (and Son of God) throughout day</a:t>
            </a:r>
          </a:p>
          <a:p>
            <a:r>
              <a:rPr lang="en-US" dirty="0">
                <a:solidFill>
                  <a:srgbClr val="000000"/>
                </a:solidFill>
              </a:rPr>
              <a:t>Allows for building community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Meant to worship God together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Liturgy: public worship</a:t>
            </a:r>
          </a:p>
          <a:p>
            <a:pPr lvl="3"/>
            <a:r>
              <a:rPr lang="en-US" dirty="0">
                <a:solidFill>
                  <a:srgbClr val="000000"/>
                </a:solidFill>
              </a:rPr>
              <a:t>Divine Office a liturgical devotion</a:t>
            </a:r>
          </a:p>
          <a:p>
            <a:pPr lvl="3"/>
            <a:r>
              <a:rPr lang="en-US" dirty="0">
                <a:solidFill>
                  <a:srgbClr val="000000"/>
                </a:solidFill>
              </a:rPr>
              <a:t>Unite prayers with Holy Mother Church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D93F53-D62E-72CC-5DA2-90A3EEC1B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14CF2A-0ADE-0C6D-5B24-271C4165F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9CFB1E-8E38-7841-ABC4-20182BF51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625" y="6199574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FEA8F0-E06C-8D25-E64F-5203E0570D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90931"/>
            <a:ext cx="579170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FCCD68-501C-2F21-B474-AE83241B12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26079" y="1090931"/>
            <a:ext cx="573074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3974AC-0643-D122-0EAB-9A803BA86B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610" y="2561167"/>
            <a:ext cx="2771775" cy="351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778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00943-09BB-A9F7-EB87-D44DC2750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158240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does Our Lady teach us about praying the Divine Office?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045C9-EEB4-A7C8-C7C1-780C8DC03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913473" cy="3503626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Interior participation in the prayers of the Church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Singing in the heart to praise God</a:t>
            </a:r>
          </a:p>
          <a:p>
            <a:r>
              <a:rPr lang="en-US" dirty="0">
                <a:solidFill>
                  <a:srgbClr val="000000"/>
                </a:solidFill>
              </a:rPr>
              <a:t>Patience and faithfulness </a:t>
            </a:r>
          </a:p>
          <a:p>
            <a:r>
              <a:rPr lang="en-US" dirty="0">
                <a:solidFill>
                  <a:srgbClr val="000000"/>
                </a:solidFill>
              </a:rPr>
              <a:t>Reflective disposition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Attunement to depth, nuances of God’s revelation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Repetition in Little Office</a:t>
            </a:r>
          </a:p>
          <a:p>
            <a:pPr lvl="3"/>
            <a:r>
              <a:rPr lang="en-US" dirty="0">
                <a:solidFill>
                  <a:srgbClr val="000000"/>
                </a:solidFill>
              </a:rPr>
              <a:t>Similar advantages to one-year cycle of Mass readings in Extraordinary Form</a:t>
            </a:r>
          </a:p>
          <a:p>
            <a:r>
              <a:rPr lang="en-US" dirty="0">
                <a:solidFill>
                  <a:srgbClr val="000000"/>
                </a:solidFill>
              </a:rPr>
              <a:t>Treasuring the sacred in our hearts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F42175-CBAF-DB77-D6AA-0B777F863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DC055E-E89A-A8F6-2306-C389F28BC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177B1E-B817-8AD3-1B10-76EEE1AB1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625" y="6199574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98A8F6-61A8-C213-DAE6-4391C1DA22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90931"/>
            <a:ext cx="579170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F2D97A-B111-695F-E347-F4F916C709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2828" y="1124586"/>
            <a:ext cx="573074" cy="5175953"/>
          </a:xfrm>
          <a:prstGeom prst="rect">
            <a:avLst/>
          </a:prstGeom>
        </p:spPr>
      </p:pic>
      <p:pic>
        <p:nvPicPr>
          <p:cNvPr id="1026" name="Picture 2" descr="Image result for mother mary queen of heaven">
            <a:extLst>
              <a:ext uri="{FF2B5EF4-FFF2-40B4-BE49-F238E27FC236}">
                <a16:creationId xmlns:a16="http://schemas.microsoft.com/office/drawing/2014/main" id="{021847BE-1147-07B7-891D-2FC6BA728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4551" y="2505284"/>
            <a:ext cx="2754893" cy="360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43990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1D8B1-1D42-439C-FE87-857CF6EB3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What are the Marian antiphons? How do they help us to understand the spirit of each liturgical season?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5DF31-7316-CC46-6A82-EC27C4A6C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8173" y="2578392"/>
            <a:ext cx="6096528" cy="3318936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Alma </a:t>
            </a:r>
            <a:r>
              <a:rPr lang="en-US" dirty="0" err="1">
                <a:solidFill>
                  <a:srgbClr val="000000"/>
                </a:solidFill>
              </a:rPr>
              <a:t>Redemptoris</a:t>
            </a:r>
            <a:r>
              <a:rPr lang="en-US" dirty="0">
                <a:solidFill>
                  <a:srgbClr val="000000"/>
                </a:solidFill>
              </a:rPr>
              <a:t> Mater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Advent and Christmas</a:t>
            </a:r>
          </a:p>
          <a:p>
            <a:r>
              <a:rPr lang="en-US" dirty="0">
                <a:solidFill>
                  <a:srgbClr val="000000"/>
                </a:solidFill>
              </a:rPr>
              <a:t>Ave Regina </a:t>
            </a:r>
            <a:r>
              <a:rPr lang="en-US" dirty="0" err="1">
                <a:solidFill>
                  <a:srgbClr val="000000"/>
                </a:solidFill>
              </a:rPr>
              <a:t>Caelorum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Lent</a:t>
            </a:r>
          </a:p>
          <a:p>
            <a:r>
              <a:rPr lang="en-US" dirty="0">
                <a:solidFill>
                  <a:srgbClr val="000000"/>
                </a:solidFill>
              </a:rPr>
              <a:t>Regina Caeli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Easter</a:t>
            </a:r>
          </a:p>
          <a:p>
            <a:r>
              <a:rPr lang="en-US" dirty="0">
                <a:solidFill>
                  <a:srgbClr val="000000"/>
                </a:solidFill>
              </a:rPr>
              <a:t>Salve, Regina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Pentecost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DF258C-4798-7AD6-D9AF-7B151F8EC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4D7173-E0D5-2B29-A86A-EDDAD9E89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4648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5D572F-8830-8F04-00F1-5B3049723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625" y="6199575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DE99E2-5386-B4CB-7C84-AE56FABAA1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158240"/>
            <a:ext cx="579170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527D5C-F173-F5A1-8092-C975D6B2EB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2829" y="1127949"/>
            <a:ext cx="573074" cy="51820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ABFDE6-2B06-11C7-2CAD-237D230672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5239" y="2533467"/>
            <a:ext cx="2331299" cy="366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307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1F25F-93A7-6B68-14C0-39188D419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is the “Alma </a:t>
            </a:r>
            <a:r>
              <a:rPr lang="en-US" b="1" dirty="0" err="1"/>
              <a:t>Redemptoris</a:t>
            </a:r>
            <a:r>
              <a:rPr lang="en-US" b="1" dirty="0"/>
              <a:t> Mater”?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91CF6-0830-9858-60CB-A98A5C0F4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5605129" cy="3450463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Marian antiphon from First Sunday of Advent to Candlemas (February 2)</a:t>
            </a:r>
          </a:p>
          <a:p>
            <a:r>
              <a:rPr lang="en-US" dirty="0">
                <a:solidFill>
                  <a:srgbClr val="000000"/>
                </a:solidFill>
              </a:rPr>
              <a:t>“Loving Mother of our Redeemer”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Gate of Heaven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Star of the Sea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Allusion to the Annunciation; link to Christmas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Our Lady’s </a:t>
            </a:r>
            <a:r>
              <a:rPr lang="en-US" i="1" dirty="0">
                <a:solidFill>
                  <a:srgbClr val="000000"/>
                </a:solidFill>
              </a:rPr>
              <a:t>fiat</a:t>
            </a:r>
            <a:r>
              <a:rPr lang="en-US" dirty="0">
                <a:solidFill>
                  <a:srgbClr val="000000"/>
                </a:solidFill>
              </a:rPr>
              <a:t> and mercy; allusion to purpose of Jesus’ Birth (His Passion and Death); Church’s new year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1F6C97-B035-1407-D48D-13D896852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A50A51-FA49-44D7-04E2-DFE05D310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DB10C3-138B-C683-1E4B-FA3BF9BA8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625" y="6199574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A990C6-E3C0-65BF-83AE-7750BB935B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90931"/>
            <a:ext cx="579170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B18FF5-258A-682F-5032-1117890A26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2830" y="1084835"/>
            <a:ext cx="573074" cy="51820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9ED83F-FA8E-45AC-DA0D-6AE7C7BDC80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1475" y="2421465"/>
            <a:ext cx="3813239" cy="372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9843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7E26B-D445-2E0E-1DF5-62A0F3BA6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the “Ave Regina </a:t>
            </a:r>
            <a:r>
              <a:rPr lang="en-US" b="1" dirty="0" err="1"/>
              <a:t>Caelorum</a:t>
            </a:r>
            <a:r>
              <a:rPr lang="en-US" b="1" dirty="0"/>
              <a:t>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5D99A-8C21-FCDA-CEFF-CA8F12441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5530701" cy="3450463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Marian Antiphon from after Candlemas to the Easter vigil on Holy Saturday; Church’s wintertime </a:t>
            </a:r>
          </a:p>
          <a:p>
            <a:r>
              <a:rPr lang="en-US" dirty="0">
                <a:solidFill>
                  <a:srgbClr val="000000"/>
                </a:solidFill>
              </a:rPr>
              <a:t>“Hail, Queen of Heaven”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Angelic reverence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Door; light passing through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Allusion to the Resurrection: joy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Root of Jesse; lineage of Christ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Spiritual beauty of Our Lady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Song of joy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Our Lady’s intercession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149B9A-89BF-EE14-2677-25ACF377B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BC8598-95AA-738F-6B03-5A829802A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0AFBC9-ED1E-ECE2-2832-D5646E1ED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472" y="6199574"/>
            <a:ext cx="6096528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69BCCF-1021-02F2-40C6-01569B466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90931"/>
            <a:ext cx="579170" cy="5175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DC9181-F9CB-2180-C19C-F40B491A82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2830" y="1087883"/>
            <a:ext cx="573074" cy="51820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41E89A-2311-A213-E474-F19F037A72D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8305" y="2439557"/>
            <a:ext cx="2630917" cy="376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5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EE7D-D140-E48E-D988-5C5BB992D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the “Stabat, Mater”?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2AA24-DC67-D4F7-C53F-E1365E859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5647659" cy="3524891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“By the Cross, Her Station Keeping”</a:t>
            </a:r>
          </a:p>
          <a:p>
            <a:r>
              <a:rPr lang="en-US" dirty="0">
                <a:solidFill>
                  <a:srgbClr val="000000"/>
                </a:solidFill>
              </a:rPr>
              <a:t>Lenten Marian song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Honors Our Lady’s faithfulness in standing by Christ’s Cross</a:t>
            </a:r>
          </a:p>
          <a:p>
            <a:r>
              <a:rPr lang="en-US" dirty="0">
                <a:solidFill>
                  <a:srgbClr val="000000"/>
                </a:solidFill>
              </a:rPr>
              <a:t>Seeing the Crucifixion of Our Lord through Our Lady’s eyes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Sharing in the Passion with Our Lady and Our Lord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FFA39F-33F8-1233-D7F0-3393E9C6D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38E14F-F581-EB6C-392D-DFFE109C4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074939"/>
            <a:ext cx="579170" cy="51759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47AA02-C735-77D1-D487-46577B9A2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2831" y="1110493"/>
            <a:ext cx="573074" cy="51881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D3F233-1278-4CFC-FF6A-3498F73004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625" y="6192413"/>
            <a:ext cx="6102625" cy="658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6CA8EF-B773-48C5-FDAB-3819C26718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2624" y="6199575"/>
            <a:ext cx="6096528" cy="658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00DFAB-1F70-C19D-1C9B-E6AE568BF6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3225" y="2556931"/>
            <a:ext cx="4183387" cy="352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3055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EF77C-8682-2787-A903-40F4DA5D4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the “Regina Caeli”?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68630-0924-2076-D480-5354B5CCE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177" y="2556932"/>
            <a:ext cx="6358270" cy="3492994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“Queen of Heaven”</a:t>
            </a:r>
          </a:p>
          <a:p>
            <a:r>
              <a:rPr lang="en-US" dirty="0">
                <a:solidFill>
                  <a:srgbClr val="000000"/>
                </a:solidFill>
              </a:rPr>
              <a:t>Marian antiphon from the Easter vigil on Holy Saturday to Pentecost Sunday; Church’s springtime</a:t>
            </a:r>
          </a:p>
          <a:p>
            <a:r>
              <a:rPr lang="en-US" dirty="0">
                <a:solidFill>
                  <a:srgbClr val="000000"/>
                </a:solidFill>
              </a:rPr>
              <a:t>Joy in Jesus having fulfilled God the Father’s promises in the Old Testament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Asking for Our Lady’s intercession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Recognizing that she is worthy of veneration for having given birth to the Son of God, the Risen Savior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Jesus and Mary as the means to Heaven: cause of our joy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138C2E-AC9A-C3B4-E1BF-DD7765AA5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E2A1FE-05ED-8FE5-A6DA-C74F8A651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8240"/>
            <a:ext cx="579170" cy="51759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A262FF-253E-5480-AD70-E27A8E61E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2830" y="1058210"/>
            <a:ext cx="573074" cy="51881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902600-3434-61C5-C71F-D946BF41B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" y="6199575"/>
            <a:ext cx="6102625" cy="658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C93005-7EDF-427F-2FCD-9B5B6BB25B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721" y="6194259"/>
            <a:ext cx="6096528" cy="6584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8051B8-79CC-62B5-E76F-5459AF30E2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5298" y="2500543"/>
            <a:ext cx="2316681" cy="36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6346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4BB48-658B-BEDA-2FFA-59BC6F24A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the “Salve, Regina”?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71496-BE1C-E628-850E-E98756504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07" y="2556932"/>
            <a:ext cx="6815470" cy="368438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“Hail, Holy Queen”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Sung version of the spoken prayer (i.e. said during the Leonine prayers and in the Holy Rosary)</a:t>
            </a:r>
          </a:p>
          <a:p>
            <a:r>
              <a:rPr lang="en-US" dirty="0">
                <a:solidFill>
                  <a:srgbClr val="000000"/>
                </a:solidFill>
              </a:rPr>
              <a:t>Marian antiphon from Pentecost Sunday to the first Sunday of Advent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Petition to Our Lady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Our Lady as the means to our redemption (Co-Redemptrix, Mother of the Redeemer), channel of grace leading us to the Way,  the Truth, and the Life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Hopeful tone: Pentecost a time of growth, Church’s summertime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113EA5-C98B-D08D-593D-9177CBFD0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F37C88-9540-CF4B-68DA-8E53EC64C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8240"/>
            <a:ext cx="579170" cy="51759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46BB12-C530-DC60-B992-082AABBB9F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2830" y="1100814"/>
            <a:ext cx="573074" cy="51881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950AA-199D-CF2E-43E5-997161AF52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" y="6199575"/>
            <a:ext cx="6102625" cy="658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F414B9-2E30-A3FA-50E2-EE18BEA8ED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721" y="6199575"/>
            <a:ext cx="6096528" cy="6584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A41EF6-4DE4-0AE3-FF96-0CAFDCFB42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1449" y="2462403"/>
            <a:ext cx="2481287" cy="373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7975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CA0F7-82EE-E312-44F4-AA013D5C0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 summary, how do all of the Marian antiphons interrelate?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06054-8A3C-E337-A41E-1DA4062ED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530701" cy="3546156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Teach how to respond to Jesus, practice virtue</a:t>
            </a:r>
          </a:p>
          <a:p>
            <a:r>
              <a:rPr lang="en-US" dirty="0">
                <a:solidFill>
                  <a:srgbClr val="000000"/>
                </a:solidFill>
              </a:rPr>
              <a:t>Allow us to more deeply venerate Our Lady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Emphasize her role in salvation history, and in our lives; acknowledge her as key to salvation in Christ</a:t>
            </a:r>
          </a:p>
          <a:p>
            <a:r>
              <a:rPr lang="en-US" dirty="0">
                <a:solidFill>
                  <a:srgbClr val="000000"/>
                </a:solidFill>
              </a:rPr>
              <a:t>They culminate, enhancing our understanding of how to participate in the liturgical year as a whole</a:t>
            </a:r>
          </a:p>
          <a:p>
            <a:r>
              <a:rPr lang="en-US" dirty="0">
                <a:solidFill>
                  <a:srgbClr val="000000"/>
                </a:solidFill>
              </a:rPr>
              <a:t>Sacred mysteries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Understand purpose, in light of the Holy Rosary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Participate in the mysteries with Jesus and Mother Mary</a:t>
            </a:r>
          </a:p>
          <a:p>
            <a:pPr marL="457200" lvl="1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245F45-C8EA-0E43-A56D-209826CF6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4E2213-1B21-B3B6-8EB0-FCE2DF800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8240"/>
            <a:ext cx="579170" cy="51759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CACB68-33E0-B842-5601-FB58EC162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8926" y="1152144"/>
            <a:ext cx="573074" cy="51881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0D73D5-AB07-4B9B-BD4A-E28DDF5137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2AD69F-C268-46BA-7319-6E840C775B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472" y="6199574"/>
            <a:ext cx="6096528" cy="658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7AD46D-15C5-0598-CA75-B84BFBB4FCD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4732" y="2496857"/>
            <a:ext cx="2407603" cy="360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135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AFF80-D1A7-5B1F-CF3E-0D5088C8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are the “O Antiphons”?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CD7BC-21DD-0A73-E07B-C446FCC9A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6381306" cy="3418566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Titles for Jesus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Honoring the Savior to be born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Songs from Vespers during Advent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“Golden Nights”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Song “O Come, O Come Emmanual” or “Veni, Veni Emmanuel” incorporates</a:t>
            </a:r>
          </a:p>
          <a:p>
            <a:r>
              <a:rPr lang="en-US" dirty="0">
                <a:solidFill>
                  <a:srgbClr val="000000"/>
                </a:solidFill>
              </a:rPr>
              <a:t>Antiphons in the seven days leading up to Christmas Eve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Travel with Our Lady of Expectation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December 17-23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D74E0E-A2E2-93A8-F58B-6AB35FBB4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11582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0C25A9-1086-FF5C-34AF-EF31DFCBF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32A08B-F791-7D88-67DE-75CB133997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472" y="6199574"/>
            <a:ext cx="6096528" cy="658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5A8DFD-2FF0-6E9B-E571-C4FF1C7F09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58240"/>
            <a:ext cx="579170" cy="5175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B48562-C47C-B948-3F32-62EF51DDFC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8926" y="1152144"/>
            <a:ext cx="573074" cy="51881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CD4CDD-BE01-FF0C-6731-4B5EA02BCB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9480" y="2510075"/>
            <a:ext cx="2942294" cy="368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3658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CFE1A-3AF4-25AF-CC6B-E8967D9A4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Closing Prayer: Our Father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9B563-7A3F-88B7-0C8F-030C6F242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4428" y="2514453"/>
            <a:ext cx="3446720" cy="3685119"/>
          </a:xfrm>
        </p:spPr>
        <p:txBody>
          <a:bodyPr>
            <a:normAutofit fontScale="85000" lnSpcReduction="20000"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Our Father, Who art in Heaven,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Hallowed be Thy Name.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Thy kingdom come. 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Thy will be done on Earth, as it is in Heaven.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Give us this day our daily bread.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forgive us our trespasses,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 we forgive those who trespass against us. 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lead us not into temptation,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 deliver us from evil. Amen.</a:t>
            </a:r>
            <a:endParaRPr lang="en-US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1B3064-C811-2B90-7162-D658CC5B0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12050E-7ABF-BF98-4929-CC29D1180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158240"/>
            <a:ext cx="579170" cy="51759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4A3625-5B80-0179-13D1-6DE077C5E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2829" y="1146047"/>
            <a:ext cx="573074" cy="51881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46959A-BBBC-690E-9C0C-A464331795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" y="6199575"/>
            <a:ext cx="6102625" cy="658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A22E57-D9CC-3653-AE7F-CE0CA84E25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722" y="6199574"/>
            <a:ext cx="6096528" cy="658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41FED2-E4B1-3C6B-4E3F-82FE6014F0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1058" y="2514454"/>
            <a:ext cx="4171950" cy="35232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C4E084-3C41-A110-4145-E68F67999A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5947" y="2514453"/>
            <a:ext cx="2408659" cy="352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359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29A0-B356-CB45-68E5-CC720E91B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Special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15324-96BA-80FB-6BAC-78D94E7CC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839046" cy="3318936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Mass for the Feast of the Immaculate Conception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Sunday, December 8, 2024: 12:30 p.m. (TLM)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Monday, December 9, 2024: 8:00 a.m., 6:00 p.m. (Ordinary Form)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Act of Consecration to the Immaculate Conception after 6:00 p.m. Mass</a:t>
            </a:r>
          </a:p>
          <a:p>
            <a:pPr lvl="3"/>
            <a:r>
              <a:rPr lang="en-US" dirty="0">
                <a:solidFill>
                  <a:srgbClr val="000000"/>
                </a:solidFill>
              </a:rPr>
              <a:t>Blue scapular investiture</a:t>
            </a:r>
          </a:p>
          <a:p>
            <a:pPr lvl="3"/>
            <a:r>
              <a:rPr lang="en-US" dirty="0">
                <a:solidFill>
                  <a:srgbClr val="000000"/>
                </a:solidFill>
              </a:rPr>
              <a:t>Reception (parish hall)</a:t>
            </a:r>
          </a:p>
          <a:p>
            <a:r>
              <a:rPr lang="en-US" dirty="0">
                <a:solidFill>
                  <a:srgbClr val="000000"/>
                </a:solidFill>
              </a:rPr>
              <a:t>Next Divine Office learning series session (2):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Tuesday, December 10, 2024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6:00 p.m., parish hall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0332B9-9B79-D62B-C7DB-18AFA1E6F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D0892A-C3CE-C4A7-EC79-0B12E7EB3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158240"/>
            <a:ext cx="579170" cy="51759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F4F62B-925B-60DD-ADFC-0A1DAD1128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2829" y="1146047"/>
            <a:ext cx="573074" cy="51881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A9C84F-3AD6-1664-F5C8-C43396CB62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" y="6199575"/>
            <a:ext cx="6102625" cy="658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0F304F-61F4-612C-E770-D49DAD2A19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722" y="6199575"/>
            <a:ext cx="6096528" cy="658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0F3F0C-4B66-8846-D2C1-2A9E7480A8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3184" y="2414052"/>
            <a:ext cx="2523682" cy="378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8615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A8F7D-033D-190F-7CD3-D7D9F26D8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 &amp;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F7EF2-16B8-AC89-A716-B8D9F5A14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0606" y="2586666"/>
            <a:ext cx="4520608" cy="3312241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Group-wide questions</a:t>
            </a:r>
          </a:p>
          <a:p>
            <a:r>
              <a:rPr lang="en-US" dirty="0">
                <a:solidFill>
                  <a:srgbClr val="000000"/>
                </a:solidFill>
              </a:rPr>
              <a:t>Individual questions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Personal copies of Divine Office/Little Office readings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Navigating the breviaries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1A0633-3273-C099-4AD8-4CE636586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58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DE6740-5F1F-367F-6BDF-060731AA6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8240"/>
            <a:ext cx="579170" cy="51759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95CE69-8554-48A0-B326-A809352C1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8926" y="1146047"/>
            <a:ext cx="573074" cy="51881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4D9FAC-8649-2245-1CE5-E9347A2D20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99575"/>
            <a:ext cx="6102625" cy="658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5CB914-52AC-261C-3844-8D2CFAAB97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2625" y="6199574"/>
            <a:ext cx="6096528" cy="658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4A7732-7474-C2CA-A4F7-9D5F6C8E3D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8367" y="2488810"/>
            <a:ext cx="3084703" cy="36355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D7CB91-C570-B71F-239F-1787FD5F24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580" y="2488810"/>
            <a:ext cx="2904098" cy="363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610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Custom 20">
      <a:dk1>
        <a:srgbClr val="A9C9F9"/>
      </a:dk1>
      <a:lt1>
        <a:srgbClr val="DECDE8"/>
      </a:lt1>
      <a:dk2>
        <a:srgbClr val="B2DBFC"/>
      </a:dk2>
      <a:lt2>
        <a:srgbClr val="C0E1F4"/>
      </a:lt2>
      <a:accent1>
        <a:srgbClr val="AD84C6"/>
      </a:accent1>
      <a:accent2>
        <a:srgbClr val="8784C7"/>
      </a:accent2>
      <a:accent3>
        <a:srgbClr val="89B8E7"/>
      </a:accent3>
      <a:accent4>
        <a:srgbClr val="C2DBF6"/>
      </a:accent4>
      <a:accent5>
        <a:srgbClr val="5D8EE5"/>
      </a:accent5>
      <a:accent6>
        <a:srgbClr val="88A8E8"/>
      </a:accent6>
      <a:hlink>
        <a:srgbClr val="00B0F0"/>
      </a:hlink>
      <a:folHlink>
        <a:srgbClr val="9FC1F7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834</TotalTime>
  <Words>2391</Words>
  <Application>Microsoft Office PowerPoint</Application>
  <PresentationFormat>Widescreen</PresentationFormat>
  <Paragraphs>308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Bell MT</vt:lpstr>
      <vt:lpstr>Calibri</vt:lpstr>
      <vt:lpstr>Garamond</vt:lpstr>
      <vt:lpstr>Perpetua</vt:lpstr>
      <vt:lpstr>Organic</vt:lpstr>
      <vt:lpstr>Divine Office Learning Series Course 1</vt:lpstr>
      <vt:lpstr>Course Outline</vt:lpstr>
      <vt:lpstr>Opening Prayer: Hail Mary</vt:lpstr>
      <vt:lpstr>Who are our heavenly patrons for our learning series?</vt:lpstr>
      <vt:lpstr>What is the Divine Office?</vt:lpstr>
      <vt:lpstr>When did the Divine Office begin to be said as a liturgical devotion in the Church? </vt:lpstr>
      <vt:lpstr>Why should we pray the Divine Office? </vt:lpstr>
      <vt:lpstr>How does praying the Divine Office illuminate the meaning of the Advent season? Why is it especially significant to start this devotion now?</vt:lpstr>
      <vt:lpstr>Why do we use song to praise God?</vt:lpstr>
      <vt:lpstr>How is the Divine Office organized?</vt:lpstr>
      <vt:lpstr>How are the readings for each hour of the Office organized?</vt:lpstr>
      <vt:lpstr>What are the psalms? Why are the psalms integrated into the Divine Office?</vt:lpstr>
      <vt:lpstr>How is the Divine Office connected to the Holy Mass?</vt:lpstr>
      <vt:lpstr>What is the Diurnale (Breviarium Romanum)?</vt:lpstr>
      <vt:lpstr>What is the Liber Usualis? What is the Graduale?</vt:lpstr>
      <vt:lpstr>What is the Little Office of the Blessed Virgin Mary?</vt:lpstr>
      <vt:lpstr>How is the Little Office of the Blessed Virgin Mary organized? </vt:lpstr>
      <vt:lpstr>What is included in the Little Office, in terms of prayers and added resources?</vt:lpstr>
      <vt:lpstr>How does the 1961 Little Office differ from the 1988 version? (1)</vt:lpstr>
      <vt:lpstr>How does the 1961 Little Office differ from the 1988 version? (2)</vt:lpstr>
      <vt:lpstr>How was the Little Office prayed before 1961?</vt:lpstr>
      <vt:lpstr>Why is praying the Little Office of the Blessed Virgin Mary so essential to growing in our faith?</vt:lpstr>
      <vt:lpstr>What does Our Lady teach us about praying the Divine Office? </vt:lpstr>
      <vt:lpstr>What are the Marian antiphons? How do they help us to understand the spirit of each liturgical season?</vt:lpstr>
      <vt:lpstr>What is the “Alma Redemptoris Mater”?</vt:lpstr>
      <vt:lpstr>What is the “Ave Regina Caelorum”?</vt:lpstr>
      <vt:lpstr>What is the “Stabat, Mater”?</vt:lpstr>
      <vt:lpstr>What is the “Regina Caeli”? </vt:lpstr>
      <vt:lpstr>What is the “Salve, Regina”?</vt:lpstr>
      <vt:lpstr>In summary, how do all of the Marian antiphons interrelate?</vt:lpstr>
      <vt:lpstr>What are the “O Antiphons”?</vt:lpstr>
      <vt:lpstr>Closing Prayer: Our Father</vt:lpstr>
      <vt:lpstr>Special Announcements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Katie Sadakierski</dc:creator>
  <cp:lastModifiedBy>Katie Sadakierski</cp:lastModifiedBy>
  <cp:revision>157</cp:revision>
  <dcterms:created xsi:type="dcterms:W3CDTF">2024-10-29T19:53:09Z</dcterms:created>
  <dcterms:modified xsi:type="dcterms:W3CDTF">2024-12-03T16:20:32Z</dcterms:modified>
</cp:coreProperties>
</file>