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84" r:id="rId7"/>
    <p:sldId id="285" r:id="rId8"/>
    <p:sldId id="264" r:id="rId9"/>
    <p:sldId id="265" r:id="rId10"/>
    <p:sldId id="269" r:id="rId11"/>
    <p:sldId id="267" r:id="rId12"/>
    <p:sldId id="266" r:id="rId13"/>
    <p:sldId id="268" r:id="rId14"/>
    <p:sldId id="270" r:id="rId15"/>
    <p:sldId id="282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76" r:id="rId24"/>
    <p:sldId id="280" r:id="rId25"/>
    <p:sldId id="281" r:id="rId26"/>
    <p:sldId id="259" r:id="rId27"/>
    <p:sldId id="283" r:id="rId28"/>
    <p:sldId id="26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43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8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55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3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27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332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1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25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0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25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707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123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37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334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180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188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91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127D168-B1E3-4863-B49F-903AF1A7C7CC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A663F3-E121-43E1-9596-E5B9A5E87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13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65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53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png"/><Relationship Id="rId7" Type="http://schemas.openxmlformats.org/officeDocument/2006/relationships/image" Target="../media/image53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10" Type="http://schemas.openxmlformats.org/officeDocument/2006/relationships/image" Target="../media/image101.png"/><Relationship Id="rId4" Type="http://schemas.openxmlformats.org/officeDocument/2006/relationships/image" Target="../media/image96.png"/><Relationship Id="rId9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07/relationships/hdphoto" Target="../media/hdphoto1.wdp"/><Relationship Id="rId7" Type="http://schemas.openxmlformats.org/officeDocument/2006/relationships/image" Target="../media/image10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0.png"/><Relationship Id="rId7" Type="http://schemas.openxmlformats.org/officeDocument/2006/relationships/image" Target="../media/image113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53.png"/><Relationship Id="rId4" Type="http://schemas.openxmlformats.org/officeDocument/2006/relationships/image" Target="../media/image1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5.png"/><Relationship Id="rId7" Type="http://schemas.openxmlformats.org/officeDocument/2006/relationships/image" Target="../media/image138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03.png"/><Relationship Id="rId4" Type="http://schemas.openxmlformats.org/officeDocument/2006/relationships/image" Target="../media/image1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1.png"/><Relationship Id="rId7" Type="http://schemas.openxmlformats.org/officeDocument/2006/relationships/image" Target="../media/image144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30.png"/><Relationship Id="rId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18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5EEFBA-B84A-72B9-D58E-39E43429B4B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7000" y="0"/>
            <a:ext cx="68675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E0AD3B-4890-866B-8EB8-A7A69D50D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5646" y="1145953"/>
            <a:ext cx="4111795" cy="1692940"/>
          </a:xfrm>
        </p:spPr>
        <p:txBody>
          <a:bodyPr/>
          <a:lstStyle/>
          <a:p>
            <a:r>
              <a:rPr lang="en-US" sz="3400" dirty="0"/>
              <a:t>OLV Holy Mass Learning Series: Course 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17277-8585-CBAF-DBFE-00B218F1C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3776" y="5856176"/>
            <a:ext cx="2315536" cy="1014911"/>
          </a:xfrm>
        </p:spPr>
        <p:txBody>
          <a:bodyPr/>
          <a:lstStyle/>
          <a:p>
            <a:r>
              <a:rPr lang="en-US" dirty="0"/>
              <a:t>November 15, 2024</a:t>
            </a:r>
          </a:p>
          <a:p>
            <a:r>
              <a:rPr lang="en-US" dirty="0"/>
              <a:t>Katie Sadakierski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9B4CA5-4843-6BAA-7E07-8550799A6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81" r="21181"/>
          <a:stretch/>
        </p:blipFill>
        <p:spPr>
          <a:xfrm>
            <a:off x="0" y="0"/>
            <a:ext cx="2667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97372D-28BA-5099-ADC0-8693B6ECB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4556" y="0"/>
            <a:ext cx="2670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42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6602-431C-7A5C-4ACC-92668290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7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61A38-714C-3240-F318-58B913E4C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113" y="2535667"/>
            <a:ext cx="5530702" cy="3652482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8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Opening prayer</a:t>
            </a: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8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Overview of topics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it truly means to participate in the Mass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we participate at Mass reverently, regardless of the form of the Mass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the Mass incorporates all ends of prayer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 styles of prayer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we bring the spirit of the Holy Mass to our daily lives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Popular liturgical devotions in the Church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4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Sacred Scripture and Sacred Tradition complement each other</a:t>
            </a: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r>
              <a:rPr lang="en-US" sz="18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Closing prayer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en-US" sz="1800" kern="100" dirty="0">
                <a:effectLst/>
                <a:latin typeface="Perpetua" panose="02020502060401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 &amp; A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+mj-lt"/>
              <a:buAutoNum type="romanUcPeriod"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1C2D18-1CFE-E27D-F213-A9BF10434A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116" r="35861"/>
          <a:stretch/>
        </p:blipFill>
        <p:spPr>
          <a:xfrm>
            <a:off x="-1" y="0"/>
            <a:ext cx="150982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3D1BCE-D497-0A12-D4C1-C7C2361DB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192" y="0"/>
            <a:ext cx="151180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53D39A-4753-EBBB-2532-DC0069BA7A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0269" b="2988"/>
          <a:stretch/>
        </p:blipFill>
        <p:spPr>
          <a:xfrm>
            <a:off x="1509822" y="-1"/>
            <a:ext cx="9170370" cy="6698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8FEE94-C88B-AE14-14DC-E11F19F9A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822" y="6187382"/>
            <a:ext cx="9169179" cy="67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FDCA37-F0F4-3555-4461-67E63C30C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3241" y="2535667"/>
            <a:ext cx="2651605" cy="345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7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5936-D1DE-9275-0615-A9022557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2800" dirty="0"/>
              <a:t>Opening Prayers: Prayer for the Gift of Wisdom </a:t>
            </a:r>
            <a:br>
              <a:rPr lang="en-US" sz="2800" dirty="0"/>
            </a:br>
            <a:r>
              <a:rPr lang="en-US" sz="2800" dirty="0"/>
              <a:t>&amp; Golden Hail 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95F10-632B-76A9-EE2A-DC85F68A3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817780" cy="33176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Holy Spirit, divine Consoler, I adore You as my true God, with God the Father and God the Son. </a:t>
            </a:r>
          </a:p>
          <a:p>
            <a:pPr marL="0" indent="0">
              <a:buNone/>
            </a:pPr>
            <a:r>
              <a:rPr lang="en-US" dirty="0"/>
              <a:t>I adore You and unite myself to the adoration You receive from the angels and saints.</a:t>
            </a:r>
          </a:p>
          <a:p>
            <a:pPr marL="0" indent="0">
              <a:buNone/>
            </a:pPr>
            <a:r>
              <a:rPr lang="en-US" dirty="0"/>
              <a:t>I give You my heart and I offer my ardent thanksgiving for all the grace which You never cease to bestow on me.</a:t>
            </a:r>
          </a:p>
          <a:p>
            <a:pPr marL="0" indent="0">
              <a:buNone/>
            </a:pPr>
            <a:r>
              <a:rPr lang="en-US" dirty="0"/>
              <a:t>Grant me the gift of wisdom, so that I may rightly direct all my actions, referring them to God as my last end; so that, having loved Him and served Him in this life, I may have the happiness of possessing Him eternally in the next. Amen.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AA7D9-26B8-CF0A-9E4E-B5E78DBC54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91" r="31818"/>
          <a:stretch/>
        </p:blipFill>
        <p:spPr>
          <a:xfrm>
            <a:off x="-1" y="0"/>
            <a:ext cx="129540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418077-6EE9-444A-985B-E8E2FCF8C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597" y="0"/>
            <a:ext cx="129844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52D5F7-24B9-4808-909C-9ADBCC129A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941" b="11111"/>
          <a:stretch/>
        </p:blipFill>
        <p:spPr>
          <a:xfrm>
            <a:off x="1295400" y="1"/>
            <a:ext cx="4800600" cy="1306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EECDCD-F56A-82EB-8058-3B80CDD7E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95997" y="0"/>
            <a:ext cx="4797968" cy="1304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F7632D-E8C0-ACE5-6A43-D6E0A5907F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60" b="12360"/>
          <a:stretch/>
        </p:blipFill>
        <p:spPr>
          <a:xfrm>
            <a:off x="1298029" y="5875868"/>
            <a:ext cx="4797968" cy="9821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241FA3-6850-E8E9-3E95-139311916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095997" y="5875545"/>
            <a:ext cx="4797968" cy="9815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C87C29-B1F9-17A6-1E0F-F5F2FFBF519C}"/>
              </a:ext>
            </a:extLst>
          </p:cNvPr>
          <p:cNvSpPr txBox="1"/>
          <p:nvPr/>
        </p:nvSpPr>
        <p:spPr>
          <a:xfrm>
            <a:off x="7113181" y="2636874"/>
            <a:ext cx="36788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Hail, Mary, full of grace,</a:t>
            </a:r>
          </a:p>
          <a:p>
            <a:r>
              <a:rPr lang="en-US"/>
              <a:t>The Lord is with thee;</a:t>
            </a:r>
          </a:p>
          <a:p>
            <a:r>
              <a:rPr lang="en-US"/>
              <a:t>Blessed art thou among women,</a:t>
            </a:r>
          </a:p>
          <a:p>
            <a:r>
              <a:rPr lang="en-US"/>
              <a:t>And blessed is the fruit of thy womb, Jesus.</a:t>
            </a:r>
          </a:p>
          <a:p>
            <a:r>
              <a:rPr lang="en-US"/>
              <a:t>Holy Mary, Mother of God,</a:t>
            </a:r>
          </a:p>
          <a:p>
            <a:r>
              <a:rPr lang="en-US"/>
              <a:t>Pray for us sinners,</a:t>
            </a:r>
          </a:p>
          <a:p>
            <a:r>
              <a:rPr lang="en-US"/>
              <a:t>Now and at the hour of our death. Amen.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2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6984-C420-6F4E-0D4D-11DA5F7C8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820" y="1878416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Course 7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F9F4B-1A47-B894-62E3-4613EFF5F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8228" y="3259666"/>
            <a:ext cx="4650063" cy="29072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# 19, 20, 21, 22</a:t>
            </a:r>
          </a:p>
          <a:p>
            <a:pPr lvl="2"/>
            <a:r>
              <a:rPr lang="en-US" dirty="0"/>
              <a:t>Understanding the four ends of prayer, the need for a balance of them all; the role of prayer in our lives, in perfecting our souls and helping those of others (effects of prayer); the Holy Mass as a prayer; the use of sacramentals in prayer; and the variety of devotions/prayer styles available to the faithful 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56A04-D895-F85D-5928-4A929DF71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26" b="29726"/>
          <a:stretch/>
        </p:blipFill>
        <p:spPr>
          <a:xfrm>
            <a:off x="1295399" y="0"/>
            <a:ext cx="9590617" cy="2460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F81F6C-3C77-6FD2-68E7-09C35DEA85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79" r="36579"/>
          <a:stretch/>
        </p:blipFill>
        <p:spPr>
          <a:xfrm>
            <a:off x="-1" y="0"/>
            <a:ext cx="12954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A26A79-7235-1B23-9D92-6F5D93DA0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6018" y="0"/>
            <a:ext cx="129844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E3118D-4E87-0DD7-84B0-22E69304AC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68" t="10019" r="11002" b="12318"/>
          <a:stretch/>
        </p:blipFill>
        <p:spPr>
          <a:xfrm>
            <a:off x="8523773" y="2530349"/>
            <a:ext cx="2156763" cy="37363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23D388-6911-912B-7695-047E2C31C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499472" y="2530349"/>
            <a:ext cx="2158171" cy="37371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BC24F7-8B1A-B9F2-63D1-1DDE7913D8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0003"/>
          <a:stretch/>
        </p:blipFill>
        <p:spPr>
          <a:xfrm>
            <a:off x="1298032" y="6365465"/>
            <a:ext cx="9595936" cy="49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6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26722-2E7F-5FF9-D76D-8CC8D1EF9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965A6-142C-4A9C-F1A9-C8D8B984E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562448"/>
            <a:ext cx="4718304" cy="3313420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Adoration (prayer)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Devotion (liturgical devotion,  popular devotion)</a:t>
            </a:r>
            <a:endParaRPr lang="en-US" sz="3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Eucharistic Adoration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Petition (prayer)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168B8F-A659-DABB-2746-E53B2A9EEC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8298" y="2462817"/>
            <a:ext cx="5259963" cy="3725331"/>
          </a:xfrm>
        </p:spPr>
        <p:txBody>
          <a:bodyPr>
            <a:no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Reparation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Sacramental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Sacred Scripture 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Sacred Tradition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Thanksgiving (prayer)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09533-2DB1-607B-2EB7-80ACD9DF4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50" t="21860" r="75337"/>
          <a:stretch/>
        </p:blipFill>
        <p:spPr>
          <a:xfrm>
            <a:off x="0" y="0"/>
            <a:ext cx="11308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D8D82F-6DEB-42AB-7C7C-1B60B7E4C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192" y="0"/>
            <a:ext cx="112776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129940-B34E-0B84-0133-88C6E5DB1D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710"/>
          <a:stretch/>
        </p:blipFill>
        <p:spPr>
          <a:xfrm>
            <a:off x="1130806" y="5554133"/>
            <a:ext cx="9930386" cy="13038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6161E8-ED18-B3BF-D0AD-D41945D7D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329" y="0"/>
            <a:ext cx="9937341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A6F22-E6F0-7285-F24D-D585A1D9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739" y="1164611"/>
            <a:ext cx="3436086" cy="995524"/>
          </a:xfrm>
        </p:spPr>
        <p:txBody>
          <a:bodyPr/>
          <a:lstStyle/>
          <a:p>
            <a:r>
              <a:rPr lang="en-US" dirty="0"/>
              <a:t>Recap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081DDE-E6EA-77C8-9D99-F99766C89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905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F99630-3E68-E3F5-9E80-6F6F7DFF1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942" y="0"/>
            <a:ext cx="829056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91732C-A682-9AF1-2AAA-3F03354D7F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608" b="29608"/>
          <a:stretch/>
        </p:blipFill>
        <p:spPr>
          <a:xfrm>
            <a:off x="829056" y="0"/>
            <a:ext cx="5266944" cy="11646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406834-936F-218B-EA95-4C14AB9D9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95541" y="5231"/>
            <a:ext cx="5267401" cy="1164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A15755-EEE1-895C-4A59-0B4376073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98" y="5696091"/>
            <a:ext cx="5267401" cy="11644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746E51-AFCC-E77C-D89C-2001FBC36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540" y="5696091"/>
            <a:ext cx="5267401" cy="1164437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CF11382A-4D44-F70B-1615-DC5084CD97E9}"/>
              </a:ext>
            </a:extLst>
          </p:cNvPr>
          <p:cNvSpPr/>
          <p:nvPr/>
        </p:nvSpPr>
        <p:spPr>
          <a:xfrm>
            <a:off x="814922" y="3200015"/>
            <a:ext cx="10534343" cy="1073889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CCFE62-A987-37AD-19F4-63E94496A6C0}"/>
              </a:ext>
            </a:extLst>
          </p:cNvPr>
          <p:cNvSpPr txBox="1"/>
          <p:nvPr/>
        </p:nvSpPr>
        <p:spPr>
          <a:xfrm>
            <a:off x="828598" y="4646428"/>
            <a:ext cx="1000202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1. Asperges 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600B2F-A40D-49D0-4402-31FF404CB435}"/>
              </a:ext>
            </a:extLst>
          </p:cNvPr>
          <p:cNvCxnSpPr/>
          <p:nvPr/>
        </p:nvCxnSpPr>
        <p:spPr>
          <a:xfrm flipV="1">
            <a:off x="935665" y="4008474"/>
            <a:ext cx="0" cy="63795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3561D30-E503-F065-51A2-6C92937C8ECC}"/>
              </a:ext>
            </a:extLst>
          </p:cNvPr>
          <p:cNvSpPr txBox="1"/>
          <p:nvPr/>
        </p:nvSpPr>
        <p:spPr>
          <a:xfrm>
            <a:off x="828598" y="1588642"/>
            <a:ext cx="1234118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2. Preparatory Prayers at the Foot of the Altar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3944C2-8E3A-0C4D-EC88-B3A596A23BDD}"/>
              </a:ext>
            </a:extLst>
          </p:cNvPr>
          <p:cNvCxnSpPr/>
          <p:nvPr/>
        </p:nvCxnSpPr>
        <p:spPr>
          <a:xfrm>
            <a:off x="935665" y="3084699"/>
            <a:ext cx="0" cy="41985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C32AA71-8F06-CE7D-99A2-DBB5A5B9CE37}"/>
              </a:ext>
            </a:extLst>
          </p:cNvPr>
          <p:cNvSpPr txBox="1"/>
          <p:nvPr/>
        </p:nvSpPr>
        <p:spPr>
          <a:xfrm>
            <a:off x="1893052" y="4226587"/>
            <a:ext cx="764344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3. Introit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420C60E-A113-43D0-D51C-31A4ABE15A61}"/>
              </a:ext>
            </a:extLst>
          </p:cNvPr>
          <p:cNvCxnSpPr/>
          <p:nvPr/>
        </p:nvCxnSpPr>
        <p:spPr>
          <a:xfrm flipV="1">
            <a:off x="2062716" y="4008474"/>
            <a:ext cx="0" cy="21811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79DDAF4-A58F-C2F7-02E9-C3EBED26B78F}"/>
              </a:ext>
            </a:extLst>
          </p:cNvPr>
          <p:cNvSpPr txBox="1"/>
          <p:nvPr/>
        </p:nvSpPr>
        <p:spPr>
          <a:xfrm>
            <a:off x="2142086" y="2136006"/>
            <a:ext cx="829056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4. Kyrie, eleison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616B13-7027-B67A-4803-9FFE70F1F53A}"/>
              </a:ext>
            </a:extLst>
          </p:cNvPr>
          <p:cNvCxnSpPr>
            <a:cxnSpLocks/>
          </p:cNvCxnSpPr>
          <p:nvPr/>
        </p:nvCxnSpPr>
        <p:spPr>
          <a:xfrm>
            <a:off x="2466753" y="3059337"/>
            <a:ext cx="0" cy="44521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9B0BA4D-DA29-4B67-1D0A-2070A6AA6233}"/>
              </a:ext>
            </a:extLst>
          </p:cNvPr>
          <p:cNvSpPr txBox="1"/>
          <p:nvPr/>
        </p:nvSpPr>
        <p:spPr>
          <a:xfrm>
            <a:off x="2785730" y="4284920"/>
            <a:ext cx="764345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5. Gloria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B39D62F-CBF0-32E0-F5EF-9DE7A021B10D}"/>
              </a:ext>
            </a:extLst>
          </p:cNvPr>
          <p:cNvCxnSpPr/>
          <p:nvPr/>
        </p:nvCxnSpPr>
        <p:spPr>
          <a:xfrm flipV="1">
            <a:off x="2971142" y="4007921"/>
            <a:ext cx="0" cy="27699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93C832F-B44A-6A53-E405-2988A32A467F}"/>
              </a:ext>
            </a:extLst>
          </p:cNvPr>
          <p:cNvSpPr txBox="1"/>
          <p:nvPr/>
        </p:nvSpPr>
        <p:spPr>
          <a:xfrm>
            <a:off x="3062177" y="1913860"/>
            <a:ext cx="1042274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6. Dominus vobiscum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651D1F8-747E-29EE-02EE-55F05515DDCB}"/>
              </a:ext>
            </a:extLst>
          </p:cNvPr>
          <p:cNvCxnSpPr/>
          <p:nvPr/>
        </p:nvCxnSpPr>
        <p:spPr>
          <a:xfrm>
            <a:off x="3238079" y="2849525"/>
            <a:ext cx="0" cy="67055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BFC970C-6C52-9621-01A8-9296EACA8C8F}"/>
              </a:ext>
            </a:extLst>
          </p:cNvPr>
          <p:cNvSpPr txBox="1"/>
          <p:nvPr/>
        </p:nvSpPr>
        <p:spPr>
          <a:xfrm>
            <a:off x="2718348" y="5110747"/>
            <a:ext cx="1163144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7. Collect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C1A2D44-5270-103A-6E2B-105EC81508FB}"/>
              </a:ext>
            </a:extLst>
          </p:cNvPr>
          <p:cNvCxnSpPr>
            <a:cxnSpLocks/>
          </p:cNvCxnSpPr>
          <p:nvPr/>
        </p:nvCxnSpPr>
        <p:spPr>
          <a:xfrm flipH="1" flipV="1">
            <a:off x="3771515" y="3932784"/>
            <a:ext cx="13676" cy="117530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04B183E-8686-8D1F-F221-A46B78CF9337}"/>
              </a:ext>
            </a:extLst>
          </p:cNvPr>
          <p:cNvSpPr txBox="1"/>
          <p:nvPr/>
        </p:nvSpPr>
        <p:spPr>
          <a:xfrm>
            <a:off x="4177563" y="1806726"/>
            <a:ext cx="829056" cy="65855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8. Epistle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0D5E9CC-EB72-B23E-D03B-C03041805D59}"/>
              </a:ext>
            </a:extLst>
          </p:cNvPr>
          <p:cNvCxnSpPr>
            <a:cxnSpLocks/>
          </p:cNvCxnSpPr>
          <p:nvPr/>
        </p:nvCxnSpPr>
        <p:spPr>
          <a:xfrm>
            <a:off x="4359349" y="2469196"/>
            <a:ext cx="0" cy="105088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6F04AF7-4EEE-8C1F-9802-01B0D31BD8FE}"/>
              </a:ext>
            </a:extLst>
          </p:cNvPr>
          <p:cNvSpPr txBox="1"/>
          <p:nvPr/>
        </p:nvSpPr>
        <p:spPr>
          <a:xfrm>
            <a:off x="3951623" y="4192586"/>
            <a:ext cx="1000201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9. Gradual and Alleluia/Tract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FF3C9F2-F6F4-EFBF-6997-B475B483F850}"/>
              </a:ext>
            </a:extLst>
          </p:cNvPr>
          <p:cNvCxnSpPr/>
          <p:nvPr/>
        </p:nvCxnSpPr>
        <p:spPr>
          <a:xfrm>
            <a:off x="4686468" y="3973920"/>
            <a:ext cx="0" cy="21866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36F0B76-B25E-8C4A-F0D0-FF16BB390791}"/>
              </a:ext>
            </a:extLst>
          </p:cNvPr>
          <p:cNvSpPr txBox="1"/>
          <p:nvPr/>
        </p:nvSpPr>
        <p:spPr>
          <a:xfrm>
            <a:off x="4455056" y="2715367"/>
            <a:ext cx="1192048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10. Gospel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49D0D34-2E8B-C63C-3F18-FF82F4D01248}"/>
              </a:ext>
            </a:extLst>
          </p:cNvPr>
          <p:cNvCxnSpPr>
            <a:cxnSpLocks/>
          </p:cNvCxnSpPr>
          <p:nvPr/>
        </p:nvCxnSpPr>
        <p:spPr>
          <a:xfrm>
            <a:off x="5241850" y="3118474"/>
            <a:ext cx="0" cy="38608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1E616C9-0B63-6A47-0A58-5B283C1E33AD}"/>
              </a:ext>
            </a:extLst>
          </p:cNvPr>
          <p:cNvSpPr txBox="1"/>
          <p:nvPr/>
        </p:nvSpPr>
        <p:spPr>
          <a:xfrm>
            <a:off x="5031580" y="4284920"/>
            <a:ext cx="969012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11. Sermon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9B03634-05D8-A68D-2E15-1656ADAF9154}"/>
              </a:ext>
            </a:extLst>
          </p:cNvPr>
          <p:cNvCxnSpPr/>
          <p:nvPr/>
        </p:nvCxnSpPr>
        <p:spPr>
          <a:xfrm flipV="1">
            <a:off x="5487273" y="3890253"/>
            <a:ext cx="0" cy="39466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A417178-8A3B-35F8-6BC7-7D8048F7D30E}"/>
              </a:ext>
            </a:extLst>
          </p:cNvPr>
          <p:cNvSpPr txBox="1"/>
          <p:nvPr/>
        </p:nvSpPr>
        <p:spPr>
          <a:xfrm>
            <a:off x="5724546" y="2399588"/>
            <a:ext cx="804479" cy="66638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12. Credo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F2135BC-37D8-6D14-2426-1CAFCE467795}"/>
              </a:ext>
            </a:extLst>
          </p:cNvPr>
          <p:cNvCxnSpPr>
            <a:cxnSpLocks/>
          </p:cNvCxnSpPr>
          <p:nvPr/>
        </p:nvCxnSpPr>
        <p:spPr>
          <a:xfrm>
            <a:off x="5881253" y="3059336"/>
            <a:ext cx="0" cy="46074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E376264-8C6C-C1FE-7093-49CECDB9F7A9}"/>
              </a:ext>
            </a:extLst>
          </p:cNvPr>
          <p:cNvSpPr txBox="1"/>
          <p:nvPr/>
        </p:nvSpPr>
        <p:spPr>
          <a:xfrm>
            <a:off x="5126285" y="5126063"/>
            <a:ext cx="1562599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13. Offertory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4BB7C02-E73C-9305-C352-896E5EC58C8B}"/>
              </a:ext>
            </a:extLst>
          </p:cNvPr>
          <p:cNvCxnSpPr>
            <a:cxnSpLocks/>
          </p:cNvCxnSpPr>
          <p:nvPr/>
        </p:nvCxnSpPr>
        <p:spPr>
          <a:xfrm flipV="1">
            <a:off x="6236138" y="4029185"/>
            <a:ext cx="0" cy="107890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BA20516-B804-4652-8EAF-5819FDFB5AB5}"/>
              </a:ext>
            </a:extLst>
          </p:cNvPr>
          <p:cNvSpPr txBox="1"/>
          <p:nvPr/>
        </p:nvSpPr>
        <p:spPr>
          <a:xfrm>
            <a:off x="6626715" y="2348307"/>
            <a:ext cx="932854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14. Lavabo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E1CB58D-3730-4C5B-9D43-200FCB76551A}"/>
              </a:ext>
            </a:extLst>
          </p:cNvPr>
          <p:cNvCxnSpPr>
            <a:cxnSpLocks/>
          </p:cNvCxnSpPr>
          <p:nvPr/>
        </p:nvCxnSpPr>
        <p:spPr>
          <a:xfrm>
            <a:off x="6667123" y="2994638"/>
            <a:ext cx="0" cy="53807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122C8250-A98B-9DF9-74C7-6E709418ACB6}"/>
              </a:ext>
            </a:extLst>
          </p:cNvPr>
          <p:cNvSpPr txBox="1"/>
          <p:nvPr/>
        </p:nvSpPr>
        <p:spPr>
          <a:xfrm>
            <a:off x="6354797" y="4126242"/>
            <a:ext cx="974772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15. Orate, </a:t>
            </a:r>
            <a:r>
              <a:rPr lang="en-US" dirty="0" err="1"/>
              <a:t>fratres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5ED254F-1AEA-D773-68DB-022FB9A7E78E}"/>
              </a:ext>
            </a:extLst>
          </p:cNvPr>
          <p:cNvCxnSpPr/>
          <p:nvPr/>
        </p:nvCxnSpPr>
        <p:spPr>
          <a:xfrm flipV="1">
            <a:off x="7027839" y="3835780"/>
            <a:ext cx="0" cy="31064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89072E67-2778-6EEE-DB4C-07EFDEC1078E}"/>
              </a:ext>
            </a:extLst>
          </p:cNvPr>
          <p:cNvSpPr txBox="1"/>
          <p:nvPr/>
        </p:nvSpPr>
        <p:spPr>
          <a:xfrm>
            <a:off x="7446301" y="1644932"/>
            <a:ext cx="1598723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16. Secret prayer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BE3551F-1D32-34A5-37D8-51F60E33B1C8}"/>
              </a:ext>
            </a:extLst>
          </p:cNvPr>
          <p:cNvCxnSpPr>
            <a:cxnSpLocks/>
          </p:cNvCxnSpPr>
          <p:nvPr/>
        </p:nvCxnSpPr>
        <p:spPr>
          <a:xfrm>
            <a:off x="7703799" y="2291263"/>
            <a:ext cx="0" cy="121329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A1744EB-04C3-6041-23C6-E52069602D73}"/>
              </a:ext>
            </a:extLst>
          </p:cNvPr>
          <p:cNvSpPr txBox="1"/>
          <p:nvPr/>
        </p:nvSpPr>
        <p:spPr>
          <a:xfrm>
            <a:off x="7343738" y="4940624"/>
            <a:ext cx="974772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17. Preface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9299556-6C91-6E6A-309C-365A5D515137}"/>
              </a:ext>
            </a:extLst>
          </p:cNvPr>
          <p:cNvCxnSpPr>
            <a:cxnSpLocks/>
          </p:cNvCxnSpPr>
          <p:nvPr/>
        </p:nvCxnSpPr>
        <p:spPr>
          <a:xfrm flipV="1">
            <a:off x="7446301" y="3856688"/>
            <a:ext cx="0" cy="107456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CBBD70F-850F-B04A-C3BF-62F2EAE48385}"/>
              </a:ext>
            </a:extLst>
          </p:cNvPr>
          <p:cNvSpPr txBox="1"/>
          <p:nvPr/>
        </p:nvSpPr>
        <p:spPr>
          <a:xfrm>
            <a:off x="7516390" y="4122849"/>
            <a:ext cx="1022386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18. Sanctus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D95EAB-6A8F-1B2E-1ED7-1F00236AF5BD}"/>
              </a:ext>
            </a:extLst>
          </p:cNvPr>
          <p:cNvCxnSpPr>
            <a:cxnSpLocks/>
          </p:cNvCxnSpPr>
          <p:nvPr/>
        </p:nvCxnSpPr>
        <p:spPr>
          <a:xfrm flipH="1">
            <a:off x="7700882" y="4083253"/>
            <a:ext cx="2917" cy="4298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6D33D51-AA49-97C4-D3CE-E31558B4AAF2}"/>
              </a:ext>
            </a:extLst>
          </p:cNvPr>
          <p:cNvCxnSpPr/>
          <p:nvPr/>
        </p:nvCxnSpPr>
        <p:spPr>
          <a:xfrm flipV="1">
            <a:off x="7700882" y="3903390"/>
            <a:ext cx="0" cy="28709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DC01844-579B-065D-6E5C-7B7DEDF6D1E3}"/>
              </a:ext>
            </a:extLst>
          </p:cNvPr>
          <p:cNvSpPr txBox="1"/>
          <p:nvPr/>
        </p:nvSpPr>
        <p:spPr>
          <a:xfrm>
            <a:off x="7769171" y="2472143"/>
            <a:ext cx="1005674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19. Canon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86CD190-4F21-F466-715A-FD2644513A08}"/>
              </a:ext>
            </a:extLst>
          </p:cNvPr>
          <p:cNvCxnSpPr>
            <a:cxnSpLocks/>
          </p:cNvCxnSpPr>
          <p:nvPr/>
        </p:nvCxnSpPr>
        <p:spPr>
          <a:xfrm>
            <a:off x="7907825" y="3118474"/>
            <a:ext cx="0" cy="38608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F8752852-65B1-5E4C-4A2F-7D8E1DD0E9FD}"/>
              </a:ext>
            </a:extLst>
          </p:cNvPr>
          <p:cNvSpPr txBox="1"/>
          <p:nvPr/>
        </p:nvSpPr>
        <p:spPr>
          <a:xfrm>
            <a:off x="8332229" y="4832495"/>
            <a:ext cx="1066712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20. Hanc </a:t>
            </a:r>
            <a:r>
              <a:rPr lang="en-US" sz="1400" dirty="0" err="1"/>
              <a:t>igitur</a:t>
            </a:r>
            <a:r>
              <a:rPr lang="en-US" sz="1400" dirty="0"/>
              <a:t>/Quam </a:t>
            </a:r>
            <a:r>
              <a:rPr lang="en-US" sz="1400" dirty="0" err="1"/>
              <a:t>oblationem</a:t>
            </a:r>
            <a:endParaRPr lang="en-US" sz="1400" dirty="0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935AB1D-5921-24B0-A4E1-644A2F1E1048}"/>
              </a:ext>
            </a:extLst>
          </p:cNvPr>
          <p:cNvCxnSpPr/>
          <p:nvPr/>
        </p:nvCxnSpPr>
        <p:spPr>
          <a:xfrm flipV="1">
            <a:off x="8684096" y="3897961"/>
            <a:ext cx="0" cy="91081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2E596966-59FB-A1B0-0000-16F04CD31DFB}"/>
              </a:ext>
            </a:extLst>
          </p:cNvPr>
          <p:cNvSpPr txBox="1"/>
          <p:nvPr/>
        </p:nvSpPr>
        <p:spPr>
          <a:xfrm>
            <a:off x="9077190" y="1201491"/>
            <a:ext cx="1161226" cy="138499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21. Consecration of the Host and consecration of the Wine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8DE417E-D92A-76EF-3434-AB1A23CD0F8C}"/>
              </a:ext>
            </a:extLst>
          </p:cNvPr>
          <p:cNvCxnSpPr>
            <a:cxnSpLocks/>
          </p:cNvCxnSpPr>
          <p:nvPr/>
        </p:nvCxnSpPr>
        <p:spPr>
          <a:xfrm flipV="1">
            <a:off x="8881858" y="2559004"/>
            <a:ext cx="181655" cy="87685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2371ECB6-F4A9-D079-60F6-3560E51EC67B}"/>
              </a:ext>
            </a:extLst>
          </p:cNvPr>
          <p:cNvSpPr txBox="1"/>
          <p:nvPr/>
        </p:nvSpPr>
        <p:spPr>
          <a:xfrm>
            <a:off x="8713961" y="4038617"/>
            <a:ext cx="1401877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22. Commemoration of the dead 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EA8E3F8-633C-5AEB-2D46-D7E9AA2EB9CC}"/>
              </a:ext>
            </a:extLst>
          </p:cNvPr>
          <p:cNvCxnSpPr/>
          <p:nvPr/>
        </p:nvCxnSpPr>
        <p:spPr>
          <a:xfrm flipV="1">
            <a:off x="8999918" y="3932784"/>
            <a:ext cx="0" cy="15046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5FEACCA2-C93B-B10C-A0AC-CB82501BEFCF}"/>
              </a:ext>
            </a:extLst>
          </p:cNvPr>
          <p:cNvSpPr txBox="1"/>
          <p:nvPr/>
        </p:nvSpPr>
        <p:spPr>
          <a:xfrm>
            <a:off x="9120420" y="2660323"/>
            <a:ext cx="822098" cy="52867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23. Pater Noster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4803803C-2C79-B80A-E026-0230868569CF}"/>
              </a:ext>
            </a:extLst>
          </p:cNvPr>
          <p:cNvCxnSpPr>
            <a:cxnSpLocks/>
          </p:cNvCxnSpPr>
          <p:nvPr/>
        </p:nvCxnSpPr>
        <p:spPr>
          <a:xfrm>
            <a:off x="9306246" y="3200015"/>
            <a:ext cx="0" cy="30454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A1EC5AA3-392E-3E2A-A74E-08BB8389D981}"/>
              </a:ext>
            </a:extLst>
          </p:cNvPr>
          <p:cNvSpPr txBox="1"/>
          <p:nvPr/>
        </p:nvSpPr>
        <p:spPr>
          <a:xfrm>
            <a:off x="10049914" y="2637472"/>
            <a:ext cx="1030544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24. Agnus Dei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19F45DD-BE26-DB05-30E5-1AA7BAAA8DFC}"/>
              </a:ext>
            </a:extLst>
          </p:cNvPr>
          <p:cNvCxnSpPr>
            <a:cxnSpLocks/>
          </p:cNvCxnSpPr>
          <p:nvPr/>
        </p:nvCxnSpPr>
        <p:spPr>
          <a:xfrm>
            <a:off x="10285407" y="3171269"/>
            <a:ext cx="0" cy="36144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8CAE1F1D-E74D-F063-5287-D9D7FBE1B5F8}"/>
              </a:ext>
            </a:extLst>
          </p:cNvPr>
          <p:cNvSpPr txBox="1"/>
          <p:nvPr/>
        </p:nvSpPr>
        <p:spPr>
          <a:xfrm>
            <a:off x="10268279" y="1619151"/>
            <a:ext cx="1064799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25. Holy Communion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A881DA8-BCDD-A40E-9004-C973AD507900}"/>
              </a:ext>
            </a:extLst>
          </p:cNvPr>
          <p:cNvCxnSpPr>
            <a:cxnSpLocks/>
          </p:cNvCxnSpPr>
          <p:nvPr/>
        </p:nvCxnSpPr>
        <p:spPr>
          <a:xfrm flipV="1">
            <a:off x="11196084" y="2136004"/>
            <a:ext cx="0" cy="150033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88981258-464A-9625-CA5B-8B91400FD55D}"/>
              </a:ext>
            </a:extLst>
          </p:cNvPr>
          <p:cNvSpPr txBox="1"/>
          <p:nvPr/>
        </p:nvSpPr>
        <p:spPr>
          <a:xfrm>
            <a:off x="9473652" y="4977977"/>
            <a:ext cx="1030130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26. Post-Communion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0EF741E-5505-24B0-1C11-AF7481099678}"/>
              </a:ext>
            </a:extLst>
          </p:cNvPr>
          <p:cNvCxnSpPr/>
          <p:nvPr/>
        </p:nvCxnSpPr>
        <p:spPr>
          <a:xfrm flipV="1">
            <a:off x="10218766" y="3973920"/>
            <a:ext cx="0" cy="98097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76F98A7F-2759-836F-16CE-D7D76327DDD7}"/>
              </a:ext>
            </a:extLst>
          </p:cNvPr>
          <p:cNvSpPr txBox="1"/>
          <p:nvPr/>
        </p:nvSpPr>
        <p:spPr>
          <a:xfrm>
            <a:off x="10558207" y="4802628"/>
            <a:ext cx="827617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27. Blessing and dismissal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CB870961-B9C1-573B-98CF-6F24D8D34878}"/>
              </a:ext>
            </a:extLst>
          </p:cNvPr>
          <p:cNvCxnSpPr/>
          <p:nvPr/>
        </p:nvCxnSpPr>
        <p:spPr>
          <a:xfrm flipV="1">
            <a:off x="11196084" y="3890253"/>
            <a:ext cx="0" cy="92688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66E7A93E-E5CD-F34A-4C96-2E2536C2D274}"/>
              </a:ext>
            </a:extLst>
          </p:cNvPr>
          <p:cNvSpPr txBox="1"/>
          <p:nvPr/>
        </p:nvSpPr>
        <p:spPr>
          <a:xfrm>
            <a:off x="10272717" y="4240323"/>
            <a:ext cx="910676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28. Last Gospel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28E358ED-AD75-35E5-E531-D24F31F802F1}"/>
              </a:ext>
            </a:extLst>
          </p:cNvPr>
          <p:cNvCxnSpPr/>
          <p:nvPr/>
        </p:nvCxnSpPr>
        <p:spPr>
          <a:xfrm flipV="1">
            <a:off x="10419907" y="3897961"/>
            <a:ext cx="0" cy="34236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444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ED24C-8276-E088-30BA-F449BCB1E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Recap: What is the </a:t>
            </a:r>
            <a:br>
              <a:rPr lang="en-US" sz="2800" dirty="0"/>
            </a:br>
            <a:r>
              <a:rPr lang="en-US" sz="2800" dirty="0"/>
              <a:t>pax board?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D6134-A311-C21E-6130-648D8D805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395" y="2652581"/>
            <a:ext cx="4800599" cy="343983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May be highly decorative; gilt</a:t>
            </a:r>
          </a:p>
          <a:p>
            <a:pPr lvl="1"/>
            <a:r>
              <a:rPr lang="en-US" dirty="0"/>
              <a:t>Metal etchings</a:t>
            </a:r>
          </a:p>
          <a:p>
            <a:pPr lvl="1"/>
            <a:r>
              <a:rPr lang="en-US" dirty="0"/>
              <a:t>Wooden boards with paintings</a:t>
            </a:r>
          </a:p>
          <a:p>
            <a:pPr lvl="1"/>
            <a:r>
              <a:rPr lang="en-US" dirty="0"/>
              <a:t>Resemblance to Stations of the Cross, tabernacle</a:t>
            </a:r>
          </a:p>
          <a:p>
            <a:r>
              <a:rPr lang="en-US" dirty="0"/>
              <a:t>Crucified Christ</a:t>
            </a:r>
          </a:p>
          <a:p>
            <a:pPr lvl="1"/>
            <a:r>
              <a:rPr lang="en-US" dirty="0"/>
              <a:t>Ecce, homo</a:t>
            </a:r>
          </a:p>
          <a:p>
            <a:pPr lvl="1"/>
            <a:r>
              <a:rPr lang="en-US" dirty="0"/>
              <a:t>Holy Face</a:t>
            </a:r>
          </a:p>
          <a:p>
            <a:r>
              <a:rPr lang="en-US" dirty="0"/>
              <a:t>Agnus Dei</a:t>
            </a:r>
          </a:p>
          <a:p>
            <a:r>
              <a:rPr lang="en-US" dirty="0"/>
              <a:t>Nativity of Christ</a:t>
            </a:r>
          </a:p>
          <a:p>
            <a:r>
              <a:rPr lang="en-US" dirty="0"/>
              <a:t>Convey spirit of Christ, the Holy Mass; represent sacred mysteries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DCEA1-3066-687D-4BAD-7564F0B69D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19" r="14708"/>
          <a:stretch/>
        </p:blipFill>
        <p:spPr>
          <a:xfrm>
            <a:off x="8792949" y="2435005"/>
            <a:ext cx="2228851" cy="32409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F4FD15-4B49-2EBA-0382-4031A0BA09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41" b="16132"/>
          <a:stretch/>
        </p:blipFill>
        <p:spPr>
          <a:xfrm>
            <a:off x="7390403" y="717486"/>
            <a:ext cx="1916240" cy="16748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6EB8C1-8C72-547C-B8E8-65E40E70B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192" y="717486"/>
            <a:ext cx="1920406" cy="1670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CFF5E1-6155-06B2-EF87-0036497B0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538" y="2550645"/>
            <a:ext cx="2228850" cy="31252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82727D-E76A-F457-26F4-1FC3FBDE9C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934" b="8534"/>
          <a:stretch/>
        </p:blipFill>
        <p:spPr>
          <a:xfrm>
            <a:off x="1623569" y="670416"/>
            <a:ext cx="1377914" cy="167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4CB4C3-7DF6-754A-2357-DF7A0FCF94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0616" y="670416"/>
            <a:ext cx="1377815" cy="16704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EBAE4C-CFAE-7AAD-7069-7D381D03660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8432" r="42248"/>
          <a:stretch/>
        </p:blipFill>
        <p:spPr>
          <a:xfrm>
            <a:off x="5307" y="0"/>
            <a:ext cx="1047315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392FCE-5AAB-9AE8-ABE8-7FCC3F98B8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43488" y="9464"/>
            <a:ext cx="1048512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57DAAC-514E-AB42-D4A5-4FA248C8639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2622" y="9464"/>
            <a:ext cx="10090866" cy="6706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DD8196-A6CA-E290-F03A-6F635AF704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123" y="6174781"/>
            <a:ext cx="1008975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1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D6948-E398-C174-EF5C-6D2B71AF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it mean to participate reverently in the Holy Mass, regardless of the Form of the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11C13-C1CA-A080-7038-BD594A34D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072962" cy="357805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Purity of heart</a:t>
            </a:r>
          </a:p>
          <a:p>
            <a:pPr lvl="1"/>
            <a:r>
              <a:rPr lang="en-US" dirty="0"/>
              <a:t>Sincerity of intention</a:t>
            </a:r>
          </a:p>
          <a:p>
            <a:pPr lvl="2"/>
            <a:r>
              <a:rPr lang="en-US" dirty="0"/>
              <a:t>Love for Jesus</a:t>
            </a:r>
          </a:p>
          <a:p>
            <a:r>
              <a:rPr lang="en-US" dirty="0"/>
              <a:t>Balance of interior and exterior participation in Holy Mass</a:t>
            </a:r>
          </a:p>
          <a:p>
            <a:pPr lvl="1"/>
            <a:r>
              <a:rPr lang="en-US" dirty="0"/>
              <a:t>Spiritual engagement/attention</a:t>
            </a:r>
          </a:p>
          <a:p>
            <a:pPr lvl="2"/>
            <a:r>
              <a:rPr lang="en-US" dirty="0"/>
              <a:t>Focus on Holy Eucharist, Christ’s Sacrifice, God’s Presence</a:t>
            </a:r>
          </a:p>
          <a:p>
            <a:r>
              <a:rPr lang="en-US" dirty="0"/>
              <a:t>Responding to God’s voice speaking into the heart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E15BF7-19E4-3756-4D4F-0B4FF28E572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51860" y="6187382"/>
            <a:ext cx="10089754" cy="670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D35CC9-CC6D-E646-E926-76B55AC8D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923" y="2490219"/>
            <a:ext cx="2364350" cy="3711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C5CAE-47A1-B0E5-6F81-7C5DA99046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51860" y="40581"/>
            <a:ext cx="10089754" cy="670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5E7231-4F68-163E-2047-541BF18F99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75" t="7442" r="51291" b="17829"/>
          <a:stretch/>
        </p:blipFill>
        <p:spPr>
          <a:xfrm>
            <a:off x="0" y="0"/>
            <a:ext cx="115186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9B1C81-696D-4E80-7C77-3E7E1D1F01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991" t="6822" r="10875" b="18604"/>
          <a:stretch/>
        </p:blipFill>
        <p:spPr>
          <a:xfrm>
            <a:off x="11040140" y="0"/>
            <a:ext cx="1151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6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F7DC8-3D17-3A56-B158-8D0F83E75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purposes of prayer? How does the Holy Mass fulfill these purposes?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A96A9-6841-4391-3B24-EF4F39B11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31" y="2611474"/>
            <a:ext cx="5741582" cy="360995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T.A.R.P. acronym</a:t>
            </a:r>
          </a:p>
          <a:p>
            <a:pPr lvl="1"/>
            <a:r>
              <a:rPr lang="en-US" dirty="0"/>
              <a:t>Thanksgiving</a:t>
            </a:r>
          </a:p>
          <a:p>
            <a:pPr lvl="1"/>
            <a:r>
              <a:rPr lang="en-US" dirty="0"/>
              <a:t>Adoration</a:t>
            </a:r>
          </a:p>
          <a:p>
            <a:pPr lvl="1"/>
            <a:r>
              <a:rPr lang="en-US" dirty="0"/>
              <a:t>Reparation</a:t>
            </a:r>
          </a:p>
          <a:p>
            <a:pPr lvl="1"/>
            <a:r>
              <a:rPr lang="en-US" dirty="0"/>
              <a:t>Petition</a:t>
            </a:r>
          </a:p>
          <a:p>
            <a:r>
              <a:rPr lang="en-US" dirty="0"/>
              <a:t>Jesus’ life is a prayer, relived at Holy Mass</a:t>
            </a:r>
          </a:p>
          <a:p>
            <a:pPr lvl="1"/>
            <a:r>
              <a:rPr lang="en-US" dirty="0"/>
              <a:t>He thanks God the Father at the start of His Passion (Canon)</a:t>
            </a:r>
          </a:p>
          <a:p>
            <a:pPr lvl="1"/>
            <a:r>
              <a:rPr lang="en-US" dirty="0"/>
              <a:t>Jesus sacrifices His life in love for God the Father; we offer Jesus to God the Father (offertory)</a:t>
            </a:r>
          </a:p>
          <a:p>
            <a:pPr lvl="1"/>
            <a:r>
              <a:rPr lang="en-US" dirty="0"/>
              <a:t>Jesus offers His life for the redemption of sinners (consecration)</a:t>
            </a:r>
          </a:p>
          <a:p>
            <a:pPr lvl="1"/>
            <a:r>
              <a:rPr lang="en-US" dirty="0"/>
              <a:t>He asks God to forgive the people (prayers after the consecration)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062DFA-3ED9-989D-ED79-27803C911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513" y="2611474"/>
            <a:ext cx="4775985" cy="32643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4B3C5F-E736-E7AA-82A1-9B62702D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36" r="29511" b="10543"/>
          <a:stretch/>
        </p:blipFill>
        <p:spPr>
          <a:xfrm>
            <a:off x="21264" y="0"/>
            <a:ext cx="77066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A9EF12-EB0F-29CA-E8DE-DE4E472FF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808" y="0"/>
            <a:ext cx="77419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019FD4-29EF-86E1-E443-607E2B86525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1930" y="10249"/>
            <a:ext cx="10625877" cy="6706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0F550C-9DF9-9C61-6DCA-0C8387C2689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6843" y="6211592"/>
            <a:ext cx="10593225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9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3E6B-A652-36CA-A4BA-2F87A7974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prayers </a:t>
            </a:r>
            <a:br>
              <a:rPr lang="en-US" dirty="0"/>
            </a:br>
            <a:r>
              <a:rPr lang="en-US" dirty="0"/>
              <a:t>of thanksgiving?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FA280-41BC-A08D-0E9E-9A44797D5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530701" cy="34717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Gratitude to God</a:t>
            </a:r>
          </a:p>
          <a:p>
            <a:pPr lvl="1"/>
            <a:r>
              <a:rPr lang="en-US" dirty="0"/>
              <a:t>Thanksgiving after receiving Holy Communion</a:t>
            </a:r>
          </a:p>
          <a:p>
            <a:pPr lvl="1"/>
            <a:r>
              <a:rPr lang="en-US" dirty="0"/>
              <a:t>Thanksgiving in all times; whether prayer request is fulfilled as expected, or otherwise</a:t>
            </a:r>
          </a:p>
          <a:p>
            <a:pPr lvl="2"/>
            <a:r>
              <a:rPr lang="en-US" dirty="0"/>
              <a:t>“Thank God ahead of time”</a:t>
            </a:r>
          </a:p>
          <a:p>
            <a:r>
              <a:rPr lang="en-US" dirty="0"/>
              <a:t>Holy Mass</a:t>
            </a:r>
          </a:p>
          <a:p>
            <a:pPr lvl="1"/>
            <a:r>
              <a:rPr lang="en-US" dirty="0"/>
              <a:t>Canon</a:t>
            </a:r>
          </a:p>
          <a:p>
            <a:pPr lvl="1"/>
            <a:r>
              <a:rPr lang="en-US" dirty="0"/>
              <a:t>Holy Eucharist Itself</a:t>
            </a:r>
          </a:p>
          <a:p>
            <a:pPr lvl="1"/>
            <a:r>
              <a:rPr lang="en-US" dirty="0"/>
              <a:t>Preface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040BD5-4B0D-8627-2596-8E1B906F2F0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05958" y="2945657"/>
            <a:ext cx="2059615" cy="32331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CECC50-C35E-CA70-AE72-729F5F184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43422" y="6306209"/>
            <a:ext cx="2487384" cy="542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E84AC4-BD69-3984-4812-257A585D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94954" y="0"/>
            <a:ext cx="2487384" cy="5425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FA9B59-8C8A-AB71-E3ED-635FF11E11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527" t="5639" r="40931" b="11446"/>
          <a:stretch/>
        </p:blipFill>
        <p:spPr>
          <a:xfrm>
            <a:off x="-1" y="0"/>
            <a:ext cx="12954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F7E9E2-E9B1-FCB0-60E3-115094E28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3551" y="0"/>
            <a:ext cx="129844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F3E3A-EE4A-DCC8-AEBC-084654A7C1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4597" y="679226"/>
            <a:ext cx="1742240" cy="174224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8F9A86-AA09-9197-6837-B2430C1146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797" y="677858"/>
            <a:ext cx="1743607" cy="17436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2AE79C-B8F9-0AC5-BFC7-C28A73F76BE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5253"/>
          <a:stretch/>
        </p:blipFill>
        <p:spPr>
          <a:xfrm>
            <a:off x="5525744" y="3999297"/>
            <a:ext cx="2886075" cy="21794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E440A4-7127-F803-98DF-8536C7E7D69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380" t="39926" r="8776" b="41525"/>
          <a:stretch/>
        </p:blipFill>
        <p:spPr>
          <a:xfrm>
            <a:off x="1295399" y="0"/>
            <a:ext cx="2481733" cy="5423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486813-E42E-AFFA-20E5-4B8D89D05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958" y="131"/>
            <a:ext cx="2487384" cy="5425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B2392C-0BA0-5181-A48C-01AE1149F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744" y="-200"/>
            <a:ext cx="2487384" cy="5425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7A69FC-19E2-6D15-8CC3-87E75F35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574" y="6299593"/>
            <a:ext cx="2487384" cy="5425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3028BE-F5C5-9C6F-53A8-6F406D1A5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70067" y="6299393"/>
            <a:ext cx="2487384" cy="5425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4E0A14-BFC5-B76A-035E-615D5BD5F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58864" y="6306009"/>
            <a:ext cx="2487384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26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39C79-3CE5-73A7-F4C7-571F5866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prayers of adoration?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593A3-602F-33A1-1848-A0C911973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Prayers of love for God	</a:t>
            </a:r>
          </a:p>
          <a:p>
            <a:pPr lvl="1"/>
            <a:r>
              <a:rPr lang="en-US" dirty="0"/>
              <a:t>Praise and glorification</a:t>
            </a:r>
          </a:p>
          <a:p>
            <a:r>
              <a:rPr lang="en-US" dirty="0"/>
              <a:t>Prayers at Eucharistic Adoration</a:t>
            </a:r>
          </a:p>
          <a:p>
            <a:pPr lvl="1"/>
            <a:r>
              <a:rPr lang="en-US" dirty="0"/>
              <a:t>St. Alphonsus Liguori</a:t>
            </a:r>
          </a:p>
          <a:p>
            <a:pPr lvl="1"/>
            <a:r>
              <a:rPr lang="en-US" dirty="0"/>
              <a:t>St. Thomas Aquinas</a:t>
            </a:r>
          </a:p>
          <a:p>
            <a:pPr lvl="2"/>
            <a:r>
              <a:rPr lang="en-US" dirty="0"/>
              <a:t>Eucharistic hymns: “</a:t>
            </a:r>
            <a:r>
              <a:rPr lang="en-US" dirty="0" err="1"/>
              <a:t>Adoro</a:t>
            </a:r>
            <a:r>
              <a:rPr lang="en-US" dirty="0"/>
              <a:t>, </a:t>
            </a:r>
            <a:r>
              <a:rPr lang="en-US" dirty="0" err="1"/>
              <a:t>Te</a:t>
            </a:r>
            <a:r>
              <a:rPr lang="en-US" dirty="0"/>
              <a:t> Devote”</a:t>
            </a:r>
          </a:p>
          <a:p>
            <a:r>
              <a:rPr lang="en-US" dirty="0"/>
              <a:t>Holy Mass</a:t>
            </a:r>
          </a:p>
          <a:p>
            <a:pPr lvl="1"/>
            <a:r>
              <a:rPr lang="en-US" dirty="0"/>
              <a:t>Gloria</a:t>
            </a:r>
          </a:p>
          <a:p>
            <a:pPr lvl="1"/>
            <a:r>
              <a:rPr lang="en-US" dirty="0"/>
              <a:t>Sanctus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E4594C-CFB1-509F-E74B-DE7CF5F1D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172" y="5926958"/>
            <a:ext cx="3462828" cy="9205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F3F6AF-4FF9-451B-E6FD-53DAA4B7CA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16" r="43116"/>
          <a:stretch/>
        </p:blipFill>
        <p:spPr>
          <a:xfrm>
            <a:off x="0" y="-1"/>
            <a:ext cx="1201726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CF1D6F-809E-64F2-6356-5158DE164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0272" y="0"/>
            <a:ext cx="120091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2B9C05-6803-8F92-9ADB-0E9575D37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0994" y="2614004"/>
            <a:ext cx="2170262" cy="32047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9036EE-2755-1F3C-4F74-2B3144D6F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4930" y="2614004"/>
            <a:ext cx="2667000" cy="32047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B01F03-75F0-C3A4-CF0E-49E5D3F325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5053" b="50116"/>
          <a:stretch/>
        </p:blipFill>
        <p:spPr>
          <a:xfrm>
            <a:off x="1201726" y="0"/>
            <a:ext cx="4894274" cy="1303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A71E03-278C-35AB-68B1-4AC0463817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095380" y="12039"/>
            <a:ext cx="4895512" cy="13046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94465C-FC83-5F9A-C74E-A8050799D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1201726" y="5936115"/>
            <a:ext cx="3459223" cy="9218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922667-BB34-BCD8-8D8D-F40C0D381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660949" y="5924546"/>
            <a:ext cx="3462828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90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F7B1-E5DB-F18B-78AD-434FE49A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prayers of reparation?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388BD-DFF4-2A98-558B-300FE541F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980" y="2524568"/>
            <a:ext cx="5934739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Prayers of repentance</a:t>
            </a:r>
          </a:p>
          <a:p>
            <a:pPr lvl="1"/>
            <a:r>
              <a:rPr lang="en-US" dirty="0"/>
              <a:t>Said to repair a broken relationship with God</a:t>
            </a:r>
          </a:p>
          <a:p>
            <a:pPr lvl="2"/>
            <a:r>
              <a:rPr lang="en-US" dirty="0"/>
              <a:t>May be said on others’ behalf</a:t>
            </a:r>
          </a:p>
          <a:p>
            <a:r>
              <a:rPr lang="en-US"/>
              <a:t>Act </a:t>
            </a:r>
            <a:r>
              <a:rPr lang="en-US" dirty="0"/>
              <a:t>of Reparation to the Sacred Heart (First Friday)</a:t>
            </a:r>
          </a:p>
          <a:p>
            <a:r>
              <a:rPr lang="en-US" dirty="0"/>
              <a:t>Holy Mass</a:t>
            </a:r>
          </a:p>
          <a:p>
            <a:pPr lvl="1"/>
            <a:r>
              <a:rPr lang="en-US" dirty="0"/>
              <a:t>Confiteor</a:t>
            </a:r>
          </a:p>
          <a:p>
            <a:pPr lvl="1"/>
            <a:r>
              <a:rPr lang="en-US" dirty="0"/>
              <a:t>Domine, non sum </a:t>
            </a:r>
            <a:r>
              <a:rPr lang="en-US" dirty="0" err="1"/>
              <a:t>dignus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4F2DEA-298D-94C4-EC5E-231E65DBB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180" y="2519083"/>
            <a:ext cx="2667000" cy="3314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E37C76-632A-C2C7-6EE9-DFF8B5F85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980" y="957198"/>
            <a:ext cx="931354" cy="1464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0C968-CAA2-6497-A69B-98F27C52B2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80" r="23690"/>
          <a:stretch/>
        </p:blipFill>
        <p:spPr>
          <a:xfrm>
            <a:off x="0" y="0"/>
            <a:ext cx="129540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1ED0AE-0006-0647-BA15-412AEE8E7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1870" y="0"/>
            <a:ext cx="1298449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952495-7E69-D722-FD38-C56BA94EEE0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00673" y="0"/>
            <a:ext cx="4846740" cy="10242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09C214-3308-6D95-2ED7-ADB33D8CD8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4937" y="958299"/>
            <a:ext cx="926672" cy="14631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0AE4CA-3BE6-AEE2-7456-B5DB6AA1D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413" y="-4236"/>
            <a:ext cx="4743914" cy="10242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1B7CE1-AB7D-C3C3-6421-DB6717D077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0673" y="5833783"/>
            <a:ext cx="4846740" cy="1024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B38DDC-36A4-9955-EA84-49BA933460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413" y="5833783"/>
            <a:ext cx="4846740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50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4F42-EFA6-A716-1B2A-00EE0FDAC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prayers of petition?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AABF-5C4E-3D94-6E0B-155609BED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Asking God to fulfill a request</a:t>
            </a:r>
          </a:p>
          <a:p>
            <a:pPr lvl="1"/>
            <a:r>
              <a:rPr lang="en-US" dirty="0"/>
              <a:t>Special intentions</a:t>
            </a:r>
          </a:p>
          <a:p>
            <a:r>
              <a:rPr lang="en-US" dirty="0"/>
              <a:t>Holy Mass</a:t>
            </a:r>
          </a:p>
          <a:p>
            <a:pPr lvl="1"/>
            <a:r>
              <a:rPr lang="en-US" dirty="0"/>
              <a:t>Agnus Dei</a:t>
            </a:r>
          </a:p>
          <a:p>
            <a:pPr lvl="1"/>
            <a:r>
              <a:rPr lang="en-US" dirty="0"/>
              <a:t>Kyrie eleison</a:t>
            </a:r>
          </a:p>
          <a:p>
            <a:pPr lvl="1"/>
            <a:r>
              <a:rPr lang="en-US" dirty="0"/>
              <a:t>Prayers of the Faithful/Universal Prayer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50AF4-A720-BEA5-DC1E-ECBD5C880C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52" r="67724"/>
          <a:stretch/>
        </p:blipFill>
        <p:spPr>
          <a:xfrm>
            <a:off x="0" y="0"/>
            <a:ext cx="124744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A4DA77-665A-A615-95D6-BF175C04E3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52" t="229" r="19684" b="-229"/>
          <a:stretch/>
        </p:blipFill>
        <p:spPr>
          <a:xfrm>
            <a:off x="10944555" y="15677"/>
            <a:ext cx="1247443" cy="6842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A5439A-94C9-E85B-DEAD-2C6D841B7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020" y="2478248"/>
            <a:ext cx="2111803" cy="3645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703B1B-A87B-89CB-CF4B-96B37DA26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443" y="15677"/>
            <a:ext cx="4848557" cy="10242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6EDF3C-2582-A838-4BE6-225DE81DA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8" y="15676"/>
            <a:ext cx="4846740" cy="1024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8B95FD-3653-40E7-E673-3FABB686C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351" y="5818106"/>
            <a:ext cx="4846740" cy="10242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F0AEA2-43DE-47BB-F73D-0A8FA79B1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8" y="5818106"/>
            <a:ext cx="4846740" cy="10242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F46EC7-1A04-AD0D-16D1-94CE0339D2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6186"/>
          <a:stretch/>
        </p:blipFill>
        <p:spPr>
          <a:xfrm>
            <a:off x="8654902" y="2478248"/>
            <a:ext cx="2111803" cy="322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74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9C7F0-1C89-30AF-DDE5-E35E8AE1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some styles of prayer?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C1E30-F8FF-978E-7F5D-2927EF03E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328" y="2556932"/>
            <a:ext cx="6494930" cy="354615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Salesian</a:t>
            </a:r>
          </a:p>
          <a:p>
            <a:pPr lvl="1"/>
            <a:r>
              <a:rPr lang="en-US" dirty="0"/>
              <a:t>Visual prayer, immersive</a:t>
            </a:r>
          </a:p>
          <a:p>
            <a:r>
              <a:rPr lang="en-US" dirty="0"/>
              <a:t>Ignatian</a:t>
            </a:r>
          </a:p>
          <a:p>
            <a:pPr lvl="1"/>
            <a:r>
              <a:rPr lang="en-US" dirty="0"/>
              <a:t>Examen; examination of past actions, plan for future; analytical; mental prayer</a:t>
            </a:r>
          </a:p>
          <a:p>
            <a:r>
              <a:rPr lang="en-US" dirty="0"/>
              <a:t>Thomistic/Dominican</a:t>
            </a:r>
          </a:p>
          <a:p>
            <a:pPr lvl="1"/>
            <a:r>
              <a:rPr lang="en-US" dirty="0"/>
              <a:t>Scholarly exploration; study of theology in academic sense; inquisitiveness </a:t>
            </a:r>
          </a:p>
          <a:p>
            <a:r>
              <a:rPr lang="en-US" dirty="0"/>
              <a:t>Franciscan</a:t>
            </a:r>
          </a:p>
          <a:p>
            <a:pPr lvl="1"/>
            <a:r>
              <a:rPr lang="en-US" dirty="0"/>
              <a:t>Spontaneous prayer; immersion in art and nature; prayer with others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96481-5843-ADE0-0639-7949DE191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2198" y="2487820"/>
            <a:ext cx="2277348" cy="35461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ECC9A9-62CF-52C6-C474-80C8BAD02A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68" r="50000" b="28372"/>
          <a:stretch/>
        </p:blipFill>
        <p:spPr>
          <a:xfrm>
            <a:off x="0" y="0"/>
            <a:ext cx="133261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048343-DD5B-A25D-0001-4E95A3CE9E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948" r="30620" b="28372"/>
          <a:stretch/>
        </p:blipFill>
        <p:spPr>
          <a:xfrm>
            <a:off x="10859385" y="0"/>
            <a:ext cx="1332615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534B8E-93B0-2260-32F9-F8A89692374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5521709" y="-4209916"/>
            <a:ext cx="1127760" cy="9547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324BC7-F470-ECF5-BD4A-B37E1BA6E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614" y="5964864"/>
            <a:ext cx="9547163" cy="89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67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79E54-51C0-BF13-329A-FF17D8752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I discern my </a:t>
            </a:r>
            <a:br>
              <a:rPr lang="en-US" dirty="0"/>
            </a:br>
            <a:r>
              <a:rPr lang="en-US" dirty="0"/>
              <a:t>style of prayer?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6C322-D5F3-D908-F148-1B7911C68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835" y="2556932"/>
            <a:ext cx="3670891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Through prayer itself!</a:t>
            </a:r>
          </a:p>
          <a:p>
            <a:pPr lvl="1"/>
            <a:r>
              <a:rPr lang="en-US" dirty="0"/>
              <a:t>Being attuned to God’s voice, our response to it</a:t>
            </a:r>
          </a:p>
          <a:p>
            <a:r>
              <a:rPr lang="en-US" dirty="0"/>
              <a:t>Spiritual reading/lectio </a:t>
            </a:r>
            <a:r>
              <a:rPr lang="en-US" dirty="0" err="1"/>
              <a:t>divina</a:t>
            </a:r>
            <a:endParaRPr lang="en-US" dirty="0"/>
          </a:p>
          <a:p>
            <a:pPr lvl="1"/>
            <a:r>
              <a:rPr lang="en-US" dirty="0"/>
              <a:t>Prayer journaling</a:t>
            </a:r>
          </a:p>
          <a:p>
            <a:r>
              <a:rPr lang="en-US" dirty="0"/>
              <a:t>Quiz/self-assessment</a:t>
            </a:r>
          </a:p>
          <a:p>
            <a:r>
              <a:rPr lang="en-US" dirty="0"/>
              <a:t>Conversation with others</a:t>
            </a:r>
          </a:p>
          <a:p>
            <a:pPr lvl="1"/>
            <a:r>
              <a:rPr lang="en-US" dirty="0"/>
              <a:t>Spiritual direction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88A2CD-7550-46FC-473B-336348C11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37399" r="26814"/>
          <a:stretch/>
        </p:blipFill>
        <p:spPr>
          <a:xfrm>
            <a:off x="-1" y="0"/>
            <a:ext cx="182702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36054B-F098-806F-5C39-EE6B9DF132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63199" y="0"/>
            <a:ext cx="18288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84AC57-DE13-F91D-2C76-E6F2D181D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338" y="2625845"/>
            <a:ext cx="4425248" cy="3318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775D5D-6199-D3D6-AABA-4E72861242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76" t="594" r="9435" b="81230"/>
          <a:stretch/>
        </p:blipFill>
        <p:spPr>
          <a:xfrm>
            <a:off x="1827028" y="0"/>
            <a:ext cx="4268972" cy="982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5A40FF-DB49-7F17-3BE1-DED24648AC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629" y="591"/>
            <a:ext cx="4267570" cy="981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8FEBF5-81C2-6E7C-FFBD-BECC45099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6657" y="5875868"/>
            <a:ext cx="4267570" cy="981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A39DE6-0F9B-5AEB-D05C-EEDF88EB5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856" y="5875277"/>
            <a:ext cx="4267570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21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FE95-FB0B-D5D6-A370-42DD1E29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bring the spirit of the Holy Mass into our daily lives?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71D1C-BAE6-8757-8D31-044FD46D4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Spirit of joy, love, and hope</a:t>
            </a:r>
          </a:p>
          <a:p>
            <a:pPr lvl="1"/>
            <a:r>
              <a:rPr lang="en-US" dirty="0"/>
              <a:t>Drawing others into friendship with Christ; teaching, evangelizing </a:t>
            </a:r>
          </a:p>
          <a:p>
            <a:pPr lvl="1"/>
            <a:r>
              <a:rPr lang="en-US" dirty="0"/>
              <a:t>Embodying Christ’s spirit (words and actions)</a:t>
            </a:r>
          </a:p>
          <a:p>
            <a:r>
              <a:rPr lang="en-US" dirty="0"/>
              <a:t>Feast day celebrations</a:t>
            </a:r>
          </a:p>
          <a:p>
            <a:pPr lvl="1"/>
            <a:r>
              <a:rPr lang="en-US" dirty="0"/>
              <a:t>Immersion in liturgical seasons</a:t>
            </a:r>
          </a:p>
          <a:p>
            <a:r>
              <a:rPr lang="en-US" dirty="0"/>
              <a:t>Friendship with patron saints</a:t>
            </a:r>
          </a:p>
          <a:p>
            <a:pPr lvl="1"/>
            <a:r>
              <a:rPr lang="en-US" dirty="0"/>
              <a:t>Invocations</a:t>
            </a:r>
          </a:p>
          <a:p>
            <a:r>
              <a:rPr lang="en-US" dirty="0"/>
              <a:t>Family prayer</a:t>
            </a:r>
          </a:p>
          <a:p>
            <a:pPr lvl="1"/>
            <a:r>
              <a:rPr lang="en-US" dirty="0"/>
              <a:t>Church family: praying for others</a:t>
            </a:r>
          </a:p>
          <a:p>
            <a:pPr lvl="2"/>
            <a:r>
              <a:rPr lang="en-US" dirty="0"/>
              <a:t>Liturgical planner: monthly list of prayer intentions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8D959-1A61-8564-0A2D-1DAD1B30F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582" y="2556932"/>
            <a:ext cx="3086100" cy="257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27B3C7-9D49-5C36-B60A-12D0E3E09F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305" t="15894"/>
          <a:stretch/>
        </p:blipFill>
        <p:spPr>
          <a:xfrm>
            <a:off x="9590567" y="3947784"/>
            <a:ext cx="1901453" cy="2375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B5A8FD-679F-4512-4850-7E0301CAFD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6291" b="21090"/>
          <a:stretch/>
        </p:blipFill>
        <p:spPr>
          <a:xfrm>
            <a:off x="0" y="5876184"/>
            <a:ext cx="6096000" cy="981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992752-2E61-79B4-04F7-5D845BAE6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5876459"/>
            <a:ext cx="6096528" cy="981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23E057-BC69-B6C4-3448-4B21AA0BA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5"/>
            <a:ext cx="6096528" cy="981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F10BF4-5270-1E53-E541-274F80CB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294"/>
            <a:ext cx="6096528" cy="9815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7147A3-331F-F5BC-215C-132331B5DD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939" t="60541" r="17576" b="27801"/>
          <a:stretch/>
        </p:blipFill>
        <p:spPr>
          <a:xfrm rot="16200000">
            <a:off x="9394994" y="3078860"/>
            <a:ext cx="4894033" cy="6999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74D0A1-4882-2EBA-4A28-ADB226C2C9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5781"/>
          <a:stretch/>
        </p:blipFill>
        <p:spPr>
          <a:xfrm flipH="1">
            <a:off x="-1055" y="981254"/>
            <a:ext cx="702155" cy="48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70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04A61-F146-53E4-1656-669B73A82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it mean to continue the prayer of the Holy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69B39-CCDF-A806-0316-592E2C780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775250" cy="3471728"/>
          </a:xfrm>
        </p:spPr>
        <p:txBody>
          <a:bodyPr/>
          <a:lstStyle/>
          <a:p>
            <a:r>
              <a:rPr lang="en-US" dirty="0"/>
              <a:t>Having awareness of God’s Presence: acknowledgment</a:t>
            </a:r>
          </a:p>
          <a:p>
            <a:r>
              <a:rPr lang="en-US" dirty="0"/>
              <a:t>Enthroning Christ as King</a:t>
            </a:r>
          </a:p>
          <a:p>
            <a:pPr lvl="1"/>
            <a:r>
              <a:rPr lang="en-US" dirty="0"/>
              <a:t>Remembering His Sacrifice</a:t>
            </a:r>
          </a:p>
          <a:p>
            <a:pPr lvl="1"/>
            <a:r>
              <a:rPr lang="en-US" dirty="0"/>
              <a:t>Being guided by example of lives lived by Jesus and Mother Mary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81E8A-A93E-9CD7-05E1-2C951E77B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245" y="2556932"/>
            <a:ext cx="2583711" cy="36947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C2E0AD-DF0E-0ADD-E638-264AEC1024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434" r="32175"/>
          <a:stretch/>
        </p:blipFill>
        <p:spPr>
          <a:xfrm>
            <a:off x="-1" y="0"/>
            <a:ext cx="129540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AF4335-D93C-DC36-9E05-C5FDCAD37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3551" y="0"/>
            <a:ext cx="129844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629E20-D7C2-A081-2933-16370023071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271" t="18000" r="81714"/>
          <a:stretch/>
        </p:blipFill>
        <p:spPr>
          <a:xfrm rot="16200000">
            <a:off x="5791295" y="-4495897"/>
            <a:ext cx="606361" cy="95981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D6B85C-6959-B5CF-0DF3-DBB117C3E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7613" y="6262379"/>
            <a:ext cx="9595936" cy="6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68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6624B-4314-BF66-0732-5CDC40617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 to live “</a:t>
            </a:r>
            <a:r>
              <a:rPr lang="en-US" dirty="0" err="1"/>
              <a:t>eucharistically</a:t>
            </a:r>
            <a:r>
              <a:rPr lang="en-US" dirty="0"/>
              <a:t>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583B1-D532-05B6-6A82-276559408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4009582" cy="35228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Spirit of love</a:t>
            </a:r>
          </a:p>
          <a:p>
            <a:pPr lvl="1"/>
            <a:r>
              <a:rPr lang="en-US" dirty="0"/>
              <a:t>Faith, hope, charity</a:t>
            </a:r>
          </a:p>
          <a:p>
            <a:pPr lvl="1"/>
            <a:r>
              <a:rPr lang="en-US" dirty="0"/>
              <a:t>Wholeheartedness</a:t>
            </a:r>
          </a:p>
          <a:p>
            <a:r>
              <a:rPr lang="en-US" dirty="0"/>
              <a:t>Offer self-gift</a:t>
            </a:r>
          </a:p>
          <a:p>
            <a:pPr lvl="1"/>
            <a:r>
              <a:rPr lang="en-US" dirty="0"/>
              <a:t>Be authentically present</a:t>
            </a:r>
          </a:p>
          <a:p>
            <a:pPr lvl="1"/>
            <a:r>
              <a:rPr lang="en-US" dirty="0"/>
              <a:t>Have sense of generosity</a:t>
            </a:r>
          </a:p>
          <a:p>
            <a:pPr lvl="1"/>
            <a:r>
              <a:rPr lang="en-US" dirty="0"/>
              <a:t>Share what has been given by God; return gifts to Him for His glory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B5992C-EB36-D895-ACCD-521904BE9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704" y="2556932"/>
            <a:ext cx="2532764" cy="3522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634E47-1F9B-16ED-44E6-F08B51118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869" y="2757250"/>
            <a:ext cx="2266950" cy="2867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610751-0928-F64C-A964-6FC7B42846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204"/>
          <a:stretch/>
        </p:blipFill>
        <p:spPr>
          <a:xfrm>
            <a:off x="0" y="0"/>
            <a:ext cx="115551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57AAD4-D816-56FC-AE3F-F70A6F11BA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205"/>
          <a:stretch/>
        </p:blipFill>
        <p:spPr>
          <a:xfrm>
            <a:off x="11036483" y="0"/>
            <a:ext cx="115551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E7A4CD-6F8D-DA41-60DE-593C2FE6215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55517" y="-5316"/>
            <a:ext cx="9937341" cy="13046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B0403C-216D-5E4B-2037-8968F451359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9142" y="6079776"/>
            <a:ext cx="9937341" cy="77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95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4D79D-962F-0130-6952-2747150B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liturgical devotions?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73479-1972-B157-5674-11017CDB2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993" y="2525034"/>
            <a:ext cx="5201092" cy="381197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Popular devotions in the Church</a:t>
            </a:r>
          </a:p>
          <a:p>
            <a:pPr lvl="1"/>
            <a:r>
              <a:rPr lang="en-US" dirty="0"/>
              <a:t>Personal devotions/cultural customs</a:t>
            </a:r>
          </a:p>
          <a:p>
            <a:r>
              <a:rPr lang="en-US" dirty="0"/>
              <a:t>Liturgical devotions: prayers of the Church (public prayer, extension of liturgy)</a:t>
            </a:r>
          </a:p>
          <a:p>
            <a:pPr lvl="1"/>
            <a:r>
              <a:rPr lang="en-US" dirty="0"/>
              <a:t>Holy Rosary</a:t>
            </a:r>
          </a:p>
          <a:p>
            <a:pPr lvl="2"/>
            <a:r>
              <a:rPr lang="en-US" dirty="0"/>
              <a:t>Participate in sacred mysteries</a:t>
            </a:r>
          </a:p>
          <a:p>
            <a:pPr lvl="1"/>
            <a:r>
              <a:rPr lang="en-US" dirty="0"/>
              <a:t>Divine Office (Liturgy of the Hours)</a:t>
            </a:r>
          </a:p>
          <a:p>
            <a:pPr lvl="2"/>
            <a:r>
              <a:rPr lang="en-US" dirty="0"/>
              <a:t>Continues the prayer of the Holy Mass; prepares soul for next Mass</a:t>
            </a:r>
          </a:p>
          <a:p>
            <a:pPr lvl="1"/>
            <a:r>
              <a:rPr lang="en-US" dirty="0"/>
              <a:t>Eucharistic Adoration/Visits to the Blessed Sacrament</a:t>
            </a:r>
          </a:p>
          <a:p>
            <a:pPr lvl="2"/>
            <a:r>
              <a:rPr lang="en-US" dirty="0"/>
              <a:t>Continue immersion in Christ’s Real Presence</a:t>
            </a:r>
          </a:p>
          <a:p>
            <a:pPr lvl="2"/>
            <a:r>
              <a:rPr lang="en-US" dirty="0"/>
              <a:t>Meditate on Christ’s Sacrifice; be in His Presence, remain focused</a:t>
            </a:r>
          </a:p>
          <a:p>
            <a:pPr lvl="3"/>
            <a:r>
              <a:rPr lang="en-US" dirty="0"/>
              <a:t>Make thanksgiving after Mass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284AFF-652E-513C-7A2F-DBA30D07A0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22992" y="0"/>
            <a:ext cx="9937341" cy="13046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1A6F35-BED8-3DA6-3262-222C4AE2F3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01" t="-316" r="21999" b="316"/>
          <a:stretch/>
        </p:blipFill>
        <p:spPr>
          <a:xfrm>
            <a:off x="6835019" y="2623534"/>
            <a:ext cx="3734685" cy="33625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24E9E2-6AB0-3AE4-930B-25E3C96432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22992" y="6198781"/>
            <a:ext cx="9937341" cy="6592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02057D-236C-9316-5D1B-B878847BAF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40" r="54613"/>
          <a:stretch/>
        </p:blipFill>
        <p:spPr>
          <a:xfrm>
            <a:off x="0" y="0"/>
            <a:ext cx="142299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C5D703-63AE-0710-0C70-E37215352E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209"/>
          <a:stretch/>
        </p:blipFill>
        <p:spPr>
          <a:xfrm>
            <a:off x="10769007" y="0"/>
            <a:ext cx="1411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2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66FA-6BB6-30FC-45B6-353EC289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Holy Rosary?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AB9BF-4895-8A50-DCA0-E4A207E7C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160" y="2567538"/>
            <a:ext cx="5062869" cy="3318936"/>
          </a:xfrm>
        </p:spPr>
        <p:txBody>
          <a:bodyPr/>
          <a:lstStyle/>
          <a:p>
            <a:r>
              <a:rPr lang="en-US" dirty="0"/>
              <a:t>“Crown” of prayers</a:t>
            </a:r>
          </a:p>
          <a:p>
            <a:pPr lvl="1"/>
            <a:r>
              <a:rPr lang="en-US" dirty="0"/>
              <a:t>Joyful, Sorrowful, Glorious Mysteries</a:t>
            </a:r>
          </a:p>
          <a:p>
            <a:r>
              <a:rPr lang="en-US" dirty="0"/>
              <a:t>Supplementary chaplet devotions</a:t>
            </a:r>
          </a:p>
          <a:p>
            <a:pPr lvl="1"/>
            <a:r>
              <a:rPr lang="en-US" dirty="0"/>
              <a:t>Chaplet of the Blessed Sacrament</a:t>
            </a:r>
          </a:p>
          <a:p>
            <a:pPr lvl="1"/>
            <a:r>
              <a:rPr lang="en-US" dirty="0"/>
              <a:t>Stations of the Cross Rosary</a:t>
            </a:r>
          </a:p>
          <a:p>
            <a:pPr lvl="1"/>
            <a:r>
              <a:rPr lang="en-US" dirty="0"/>
              <a:t>Servite Rosary</a:t>
            </a:r>
          </a:p>
          <a:p>
            <a:pPr lvl="1"/>
            <a:r>
              <a:rPr lang="en-US" dirty="0"/>
              <a:t>Franciscan Crown Rosary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A9D7E-FE13-A01F-96AB-B618593A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3693993" cy="711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869547-26A9-6027-8B29-1239E9CF5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93992" y="0"/>
            <a:ext cx="3694496" cy="713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ADBA0F-B8B9-393D-5E55-B8CCE6524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87985" y="0"/>
            <a:ext cx="3694496" cy="713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289214-4548-E7AF-DA9C-6678D26262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955"/>
          <a:stretch/>
        </p:blipFill>
        <p:spPr>
          <a:xfrm flipH="1">
            <a:off x="11081978" y="0"/>
            <a:ext cx="1110022" cy="713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FA8767-BDB0-F26A-CFE0-485E397AB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4" y="6144706"/>
            <a:ext cx="3694496" cy="713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F79438-D45A-50F5-31B5-02B456840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93489" y="6144706"/>
            <a:ext cx="3694496" cy="713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5DC251-373F-A45C-7AAC-FE12814CF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7985" y="6118125"/>
            <a:ext cx="3694496" cy="7132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6F18A9-7253-E90E-4A0F-80CE6C3DA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81978" y="6144706"/>
            <a:ext cx="1109568" cy="7132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22FA05-C700-D8D0-48E2-4E93677CEB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917" t="18441" r="13629" b="68329"/>
          <a:stretch/>
        </p:blipFill>
        <p:spPr>
          <a:xfrm rot="16200000">
            <a:off x="9002319" y="2955022"/>
            <a:ext cx="5433506" cy="9458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37ABC2-D1C0-1C83-253E-6EC030305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95" y="712699"/>
            <a:ext cx="944962" cy="54320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18D875-4DE3-5ADA-3CBE-E6C225414F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857" y="2505527"/>
            <a:ext cx="2561745" cy="34429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73094C-3C80-5A00-9D35-AB48DA4082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7703" y="2554836"/>
            <a:ext cx="3043630" cy="33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09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31187F6-2BDE-2D17-654A-94FA779FE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370" l="53846" r="87045">
                        <a14:foregroundMark x1="84615" y1="90370" x2="84211" y2="80741"/>
                        <a14:foregroundMark x1="77733" y1="77037" x2="63563" y2="12963"/>
                      </a14:backgroundRemoval>
                    </a14:imgEffect>
                  </a14:imgLayer>
                </a14:imgProps>
              </a:ext>
            </a:extLst>
          </a:blip>
          <a:srcRect l="50000" r="8474"/>
          <a:stretch/>
        </p:blipFill>
        <p:spPr>
          <a:xfrm rot="734112">
            <a:off x="-771737" y="-432102"/>
            <a:ext cx="2567520" cy="67586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F2AAD6-8B0A-D017-05C4-D4D2E0CA3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Divine Office? Does it differ from the Liturgy of the Hours?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D3F1B-D74F-8FAF-FDF1-DDDFB1CE2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Divine Office</a:t>
            </a:r>
          </a:p>
          <a:p>
            <a:pPr lvl="1"/>
            <a:r>
              <a:rPr lang="en-US" dirty="0"/>
              <a:t>Traditional prayer texts</a:t>
            </a:r>
          </a:p>
          <a:p>
            <a:pPr lvl="2"/>
            <a:r>
              <a:rPr lang="en-US" dirty="0"/>
              <a:t>Prayers of the Church</a:t>
            </a:r>
          </a:p>
          <a:p>
            <a:pPr lvl="1"/>
            <a:r>
              <a:rPr lang="en-US" dirty="0"/>
              <a:t>One volume</a:t>
            </a:r>
          </a:p>
          <a:p>
            <a:pPr lvl="2"/>
            <a:r>
              <a:rPr lang="en-US" dirty="0"/>
              <a:t>Two at most</a:t>
            </a:r>
          </a:p>
          <a:p>
            <a:pPr lvl="3"/>
            <a:r>
              <a:rPr lang="en-US" dirty="0" err="1"/>
              <a:t>Diurnale</a:t>
            </a:r>
            <a:r>
              <a:rPr lang="en-US" dirty="0"/>
              <a:t>: </a:t>
            </a:r>
            <a:r>
              <a:rPr lang="en-US" dirty="0" err="1"/>
              <a:t>Propers</a:t>
            </a:r>
            <a:endParaRPr lang="en-US" dirty="0"/>
          </a:p>
          <a:p>
            <a:pPr lvl="3"/>
            <a:r>
              <a:rPr lang="en-US" dirty="0"/>
              <a:t>Divine Office: Ordinary</a:t>
            </a:r>
          </a:p>
          <a:p>
            <a:r>
              <a:rPr lang="en-US" dirty="0"/>
              <a:t>Liturgy of the hours</a:t>
            </a:r>
          </a:p>
          <a:p>
            <a:pPr lvl="1"/>
            <a:r>
              <a:rPr lang="en-US" dirty="0"/>
              <a:t>Reformed prayer texts</a:t>
            </a:r>
          </a:p>
          <a:p>
            <a:pPr lvl="1"/>
            <a:r>
              <a:rPr lang="en-US" dirty="0"/>
              <a:t>Four volumes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04510-316A-D794-C04D-681A2ED42D2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69225"/>
          <a:stretch/>
        </p:blipFill>
        <p:spPr>
          <a:xfrm>
            <a:off x="0" y="0"/>
            <a:ext cx="3359888" cy="1025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ADDADA-C3D9-4713-E68C-B82C583B8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888" y="1559"/>
            <a:ext cx="3359187" cy="1024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561959-48A2-530E-910B-CCFB8B1C0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631099" y="-690934"/>
            <a:ext cx="4019639" cy="7276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8B7D4E-FB1E-5417-716E-EAD47BD425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075" y="1559"/>
            <a:ext cx="3359187" cy="1024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8155F8-2E79-F634-7630-9AB48EA913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52" r="37076"/>
          <a:stretch/>
        </p:blipFill>
        <p:spPr>
          <a:xfrm>
            <a:off x="10078263" y="1"/>
            <a:ext cx="2113738" cy="1025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D97B90-13B8-9204-004A-4A270EB3A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" y="5832224"/>
            <a:ext cx="3359187" cy="1024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422DDF-3191-1DAB-F3B1-21A627FB1E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887" y="5833783"/>
            <a:ext cx="3359187" cy="10242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DCE534-22AF-8FC9-7552-140B47351E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075" y="5832223"/>
            <a:ext cx="3359187" cy="10242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0FC7A4-61EA-31F0-376A-499DC3EFE6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920" r="37076"/>
          <a:stretch/>
        </p:blipFill>
        <p:spPr>
          <a:xfrm>
            <a:off x="10078263" y="5832224"/>
            <a:ext cx="2113738" cy="1027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C15FE8-7AB8-8DE5-2E35-4D0DD11FFB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8901" y="2596037"/>
            <a:ext cx="2124075" cy="2571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275E35-E918-5E81-9B26-47E4956ABE9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3780" b="12428"/>
          <a:stretch/>
        </p:blipFill>
        <p:spPr>
          <a:xfrm>
            <a:off x="7542584" y="2596037"/>
            <a:ext cx="335401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42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6479-75BE-7820-DDAF-42DC33B5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Eucharistic Adoration?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59BC6-D487-CA10-5FDD-706071DD1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554" y="2556932"/>
            <a:ext cx="5232990" cy="331893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Real Presence of Jesus</a:t>
            </a:r>
          </a:p>
          <a:p>
            <a:pPr lvl="1"/>
            <a:r>
              <a:rPr lang="en-US" dirty="0"/>
              <a:t>Time to cultivate personal relationship with Him</a:t>
            </a:r>
          </a:p>
          <a:p>
            <a:r>
              <a:rPr lang="en-US" dirty="0"/>
              <a:t>Blessed Sacrament exposed on the altar</a:t>
            </a:r>
          </a:p>
          <a:p>
            <a:pPr lvl="1"/>
            <a:r>
              <a:rPr lang="en-US" dirty="0"/>
              <a:t>In monstrance: outside of tabernacle</a:t>
            </a:r>
          </a:p>
          <a:p>
            <a:r>
              <a:rPr lang="en-US" dirty="0"/>
              <a:t>40 hours devotion</a:t>
            </a:r>
          </a:p>
          <a:p>
            <a:pPr lvl="1"/>
            <a:r>
              <a:rPr lang="en-US" dirty="0"/>
              <a:t>Honors period from Christ’s Death to His Resurrection</a:t>
            </a:r>
          </a:p>
          <a:p>
            <a:r>
              <a:rPr lang="en-US" dirty="0"/>
              <a:t>Perpetual adoration</a:t>
            </a:r>
          </a:p>
          <a:p>
            <a:pPr lvl="1"/>
            <a:r>
              <a:rPr lang="en-US" dirty="0"/>
              <a:t>Unlimited time with Jesus</a:t>
            </a:r>
          </a:p>
          <a:p>
            <a:r>
              <a:rPr lang="en-US" dirty="0"/>
              <a:t>Visits to the Blessed Sacrament</a:t>
            </a:r>
          </a:p>
          <a:p>
            <a:pPr lvl="1"/>
            <a:r>
              <a:rPr lang="en-US" dirty="0"/>
              <a:t>Prayers at the communion rail; kneeling before the tabernacle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08051E-1AA1-26B1-3371-4F3FA4760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12" y="2557523"/>
            <a:ext cx="2266528" cy="34969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C96112-3E3D-F92F-86ED-B2B0F3481C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61" r="34561"/>
          <a:stretch/>
        </p:blipFill>
        <p:spPr>
          <a:xfrm>
            <a:off x="0" y="0"/>
            <a:ext cx="131763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AE022D-5D6D-BD33-0277-AAFF31A14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597" y="0"/>
            <a:ext cx="131673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42C449-D433-02A6-E633-8B112C2580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30" t="79974" r="13096" b="3902"/>
          <a:stretch/>
        </p:blipFill>
        <p:spPr>
          <a:xfrm>
            <a:off x="1317639" y="0"/>
            <a:ext cx="4778361" cy="982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CC3E4C-7D74-077D-6DD8-E7FB666315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683" y="4529"/>
            <a:ext cx="4779678" cy="981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5E4D47-126B-2BC2-3429-397262417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338558" y="5876459"/>
            <a:ext cx="4779678" cy="981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5750B9-923C-F8A7-68AD-04A4FBEBEB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9155" y="5871930"/>
            <a:ext cx="4779678" cy="9815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67EDF2-F0E2-7164-93C8-9E074681F81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9842" r="11316"/>
          <a:stretch/>
        </p:blipFill>
        <p:spPr>
          <a:xfrm>
            <a:off x="9028544" y="2527794"/>
            <a:ext cx="1815847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9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12608-B80A-F425-A314-B4CAEB13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grow in devotion to God?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739C8-019E-70BE-ECF1-E2C3BE4AB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403" y="2526894"/>
            <a:ext cx="5020339" cy="312085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Developing personal devotions</a:t>
            </a:r>
          </a:p>
          <a:p>
            <a:pPr lvl="1"/>
            <a:r>
              <a:rPr lang="en-US" dirty="0"/>
              <a:t>Connection of personal experiences to lives of Jesus and Mary</a:t>
            </a:r>
          </a:p>
          <a:p>
            <a:pPr lvl="1"/>
            <a:r>
              <a:rPr lang="en-US" dirty="0"/>
              <a:t>Finding meaning in experiences: God gives meaning</a:t>
            </a:r>
          </a:p>
          <a:p>
            <a:pPr lvl="1"/>
            <a:r>
              <a:rPr lang="en-US" dirty="0"/>
              <a:t>Prayer: private devotions (Holy Rosary)</a:t>
            </a:r>
          </a:p>
          <a:p>
            <a:pPr lvl="1"/>
            <a:r>
              <a:rPr lang="en-US" dirty="0"/>
              <a:t>Community; practicing popular devotions, traditions together</a:t>
            </a:r>
          </a:p>
          <a:p>
            <a:pPr lvl="1"/>
            <a:r>
              <a:rPr lang="en-US" dirty="0"/>
              <a:t>Spiritual reading and reflection: awareness of what resonates, noting responses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A4C4CA-8292-7F51-1CF0-82F3C97D5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045" y="5377"/>
            <a:ext cx="5200339" cy="12497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BF2E82-31AD-BF7C-3560-20A3A7DF28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00" r="38300"/>
          <a:stretch/>
        </p:blipFill>
        <p:spPr>
          <a:xfrm>
            <a:off x="0" y="3936"/>
            <a:ext cx="1318713" cy="6854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9D0E8B-906D-FC1C-713B-067D79D76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5148" y="0"/>
            <a:ext cx="1316850" cy="6852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DF82D5-14D0-D937-8CB5-4895BF92AA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769" t="13620" r="18920" b="16769"/>
          <a:stretch/>
        </p:blipFill>
        <p:spPr>
          <a:xfrm>
            <a:off x="8517895" y="2500103"/>
            <a:ext cx="2186948" cy="37282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043892-475E-448A-7FF0-5A3157FB1E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022" b="28466"/>
          <a:stretch/>
        </p:blipFill>
        <p:spPr>
          <a:xfrm>
            <a:off x="1318713" y="0"/>
            <a:ext cx="5198954" cy="1247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428AD6-B3A5-98C3-2E9C-DB92CEAF5A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193"/>
          <a:stretch/>
        </p:blipFill>
        <p:spPr>
          <a:xfrm>
            <a:off x="1316851" y="5989386"/>
            <a:ext cx="4779149" cy="8686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24B94B-B226-43AB-460F-E382C09FC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095735" y="5986791"/>
            <a:ext cx="4779678" cy="865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F6E49F-6B6B-3B09-4019-168F45F250A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0303"/>
          <a:stretch/>
        </p:blipFill>
        <p:spPr>
          <a:xfrm>
            <a:off x="1378850" y="2473080"/>
            <a:ext cx="2301621" cy="351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24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933C359-3240-BFB5-F504-38DCC215A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714" y="5862311"/>
            <a:ext cx="5072312" cy="981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73683C-50E2-3C0D-1085-3A45F828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does Sacred Scripture complement Sacred Tradition?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C34E6-E11A-4369-714B-5527C8C4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581" y="2678616"/>
            <a:ext cx="4977808" cy="33189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Sacred Scripture</a:t>
            </a:r>
          </a:p>
          <a:p>
            <a:pPr lvl="1"/>
            <a:r>
              <a:rPr lang="en-US" dirty="0"/>
              <a:t>Holy Bible</a:t>
            </a:r>
          </a:p>
          <a:p>
            <a:pPr lvl="2"/>
            <a:r>
              <a:rPr lang="en-US" dirty="0"/>
              <a:t>Inspired word of God</a:t>
            </a:r>
          </a:p>
          <a:p>
            <a:pPr lvl="2"/>
            <a:r>
              <a:rPr lang="en-US" dirty="0"/>
              <a:t>Historical record</a:t>
            </a:r>
          </a:p>
          <a:p>
            <a:pPr lvl="3"/>
            <a:r>
              <a:rPr lang="en-US" dirty="0"/>
              <a:t>Documentation of past traditions; guidelines for their celebration</a:t>
            </a:r>
          </a:p>
          <a:p>
            <a:r>
              <a:rPr lang="en-US" dirty="0"/>
              <a:t>Sacred Tradition</a:t>
            </a:r>
          </a:p>
          <a:p>
            <a:pPr lvl="1"/>
            <a:r>
              <a:rPr lang="en-US" dirty="0"/>
              <a:t>Living word (Jesus: Word made flesh)</a:t>
            </a:r>
          </a:p>
          <a:p>
            <a:pPr lvl="1"/>
            <a:r>
              <a:rPr lang="en-US" dirty="0"/>
              <a:t>Sacraments</a:t>
            </a:r>
          </a:p>
          <a:p>
            <a:pPr lvl="2"/>
            <a:r>
              <a:rPr lang="en-US" dirty="0"/>
              <a:t>Made efficacious through Jesus’ Death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7995-E1A4-08A1-E1D6-6E8478DBE6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72" b="6288"/>
          <a:stretch/>
        </p:blipFill>
        <p:spPr>
          <a:xfrm>
            <a:off x="6968897" y="2785730"/>
            <a:ext cx="3318936" cy="28920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AC7736-199E-729D-DCD0-8F23D9E08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03867" cy="13038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181328-27F7-9132-4FAB-75466CC19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369389" y="591"/>
            <a:ext cx="5072312" cy="9815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B4D948-49BD-FDDD-7D9B-B83122047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53343"/>
            <a:ext cx="1304657" cy="1304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A5B165-F5FB-CBAC-4856-57A63886A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7343" y="0"/>
            <a:ext cx="1304657" cy="1304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8C6EBD-8746-F667-C662-B76A1D564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7341" y="5553342"/>
            <a:ext cx="1304657" cy="1304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B6D3F5-BD84-9C99-EA07-77E1C83247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611"/>
          <a:stretch/>
        </p:blipFill>
        <p:spPr>
          <a:xfrm>
            <a:off x="10886551" y="1282602"/>
            <a:ext cx="1305447" cy="42707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312FD9-32ED-4A29-0EAB-8755AD3F7D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9255" y="1303867"/>
            <a:ext cx="1304657" cy="42736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539B9B-04C9-D2DB-6817-797612354B2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6563" b="35323"/>
          <a:stretch/>
        </p:blipFill>
        <p:spPr>
          <a:xfrm>
            <a:off x="1295402" y="0"/>
            <a:ext cx="5073987" cy="982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CB4B03-1C97-E224-BA29-D0D44FBCF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2" y="5875868"/>
            <a:ext cx="5072312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0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1E62A-F507-4480-1410-1DCBFE7E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draw Sacred Scripture and Sacred Tradition together in our lives?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B89A8-B365-4947-0000-52F981DCC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054" y="2504950"/>
            <a:ext cx="3776329" cy="33189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Readings for the Holy Mass </a:t>
            </a:r>
          </a:p>
          <a:p>
            <a:pPr lvl="1"/>
            <a:r>
              <a:rPr lang="en-US" dirty="0"/>
              <a:t>Liturgical calendar</a:t>
            </a:r>
          </a:p>
          <a:p>
            <a:pPr lvl="2"/>
            <a:r>
              <a:rPr lang="en-US" dirty="0"/>
              <a:t>Feast day celebrations/prayer</a:t>
            </a:r>
          </a:p>
          <a:p>
            <a:r>
              <a:rPr lang="en-US" dirty="0"/>
              <a:t>Holy Rosary</a:t>
            </a:r>
          </a:p>
          <a:p>
            <a:pPr lvl="1"/>
            <a:r>
              <a:rPr lang="en-US" dirty="0"/>
              <a:t>Scriptural Rosary</a:t>
            </a:r>
          </a:p>
          <a:p>
            <a:r>
              <a:rPr lang="en-US" dirty="0"/>
              <a:t>Divine Office</a:t>
            </a:r>
          </a:p>
          <a:p>
            <a:pPr lvl="1"/>
            <a:r>
              <a:rPr lang="en-US" dirty="0"/>
              <a:t>Liturgical Rosary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43237-6CD0-BBE7-396C-94D22D22FB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93" b="12670"/>
          <a:stretch/>
        </p:blipFill>
        <p:spPr>
          <a:xfrm>
            <a:off x="8090490" y="2552798"/>
            <a:ext cx="2667000" cy="31681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0DECD2-C4A2-E444-0EDB-9734E234B4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10" r="66130" b="35969"/>
          <a:stretch/>
        </p:blipFill>
        <p:spPr>
          <a:xfrm>
            <a:off x="-1" y="0"/>
            <a:ext cx="12954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F3DF3B-5D09-3B6C-65F1-8D5A5E528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597" y="0"/>
            <a:ext cx="129844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1D647-7C0C-BCB1-5BC7-91FC7E8BBB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2815"/>
          <a:stretch/>
        </p:blipFill>
        <p:spPr>
          <a:xfrm>
            <a:off x="1295400" y="-1"/>
            <a:ext cx="9601196" cy="983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B12C2D-EA85-73EE-0BB3-7F0AC0DDB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300660" y="5876459"/>
            <a:ext cx="9595936" cy="981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F9C599-B5E4-4B00-C132-098E00EA45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8245" y="2552797"/>
            <a:ext cx="2393683" cy="31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10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78382-37CD-7484-EAFE-09B8F388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Closing Prayers: The Prayer of St. Francis de Sales &amp; St. Alphonsus Liguori’s Act of Spiritual Communion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7040A-7EB1-83FD-6C26-AA98BC048E2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"/>
            <a:ext cx="3923414" cy="1045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FE82BE-0465-213C-C3FB-00DB846A7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58" y="0"/>
            <a:ext cx="3926164" cy="1048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785486-7898-08EB-46D2-D81BBB027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122" y="0"/>
            <a:ext cx="4338878" cy="10486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5394CE-5956-FA5D-47C5-C074DDE9C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0" y="6060558"/>
            <a:ext cx="3926164" cy="795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D06FAB-6ACA-9C1B-BD39-397FFC855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6958" y="6057147"/>
            <a:ext cx="3926164" cy="798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F88A9C-F5FC-9CBD-5B09-DF5D2F04B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121" y="6059355"/>
            <a:ext cx="4338877" cy="7986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061D8A-4FCF-B622-5A5F-55406F88DC5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29121" b="56255"/>
          <a:stretch/>
        </p:blipFill>
        <p:spPr>
          <a:xfrm rot="16200000">
            <a:off x="-2138954" y="3184547"/>
            <a:ext cx="5011556" cy="7336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99027D-A74B-30F6-3389-13979CAC39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60417" y="1045801"/>
            <a:ext cx="731583" cy="5011346"/>
          </a:xfrm>
          <a:prstGeom prst="rect">
            <a:avLst/>
          </a:prstGeom>
        </p:spPr>
      </p:pic>
      <p:pic>
        <p:nvPicPr>
          <p:cNvPr id="1026" name="Picture 2" descr="Image result for  flaming sacred heart of jesus">
            <a:extLst>
              <a:ext uri="{FF2B5EF4-FFF2-40B4-BE49-F238E27FC236}">
                <a16:creationId xmlns:a16="http://schemas.microsoft.com/office/drawing/2014/main" id="{4197EDC0-F2DD-E452-1F0E-539C610AF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7568" cy="152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79B93-3753-E11C-5118-719E01A3D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2955" y="5333868"/>
            <a:ext cx="1329043" cy="1524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82559-C728-70FF-5678-1DA1E026A4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58513" y="7993"/>
            <a:ext cx="1329043" cy="15241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8D7BE5-DFBB-290E-3C12-16D63D91E5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75" y="5333868"/>
            <a:ext cx="1329043" cy="15241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389D1-36C7-B44F-DAD5-E5177F9B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568" y="2487068"/>
            <a:ext cx="5658292" cy="350362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500" dirty="0"/>
              <a:t>Be at peace.</a:t>
            </a:r>
          </a:p>
          <a:p>
            <a:pPr marL="0" indent="0">
              <a:buNone/>
            </a:pPr>
            <a:r>
              <a:rPr lang="en-US" sz="2500" dirty="0"/>
              <a:t>Do not look forward in fear to the changes of life; rather look to them with full hope as they arise.</a:t>
            </a:r>
          </a:p>
          <a:p>
            <a:pPr marL="0" indent="0">
              <a:buNone/>
            </a:pPr>
            <a:r>
              <a:rPr lang="en-US" sz="2500" dirty="0"/>
              <a:t>God, whose very own you are, will deliver you from out of them.</a:t>
            </a:r>
          </a:p>
          <a:p>
            <a:pPr marL="0" indent="0">
              <a:buNone/>
            </a:pPr>
            <a:r>
              <a:rPr lang="en-US" sz="2500" dirty="0"/>
              <a:t>He has kept you hitherto, and He will lead you safely through all things; and when you cannot stand it, God will bury you in his arms.</a:t>
            </a:r>
          </a:p>
          <a:p>
            <a:pPr marL="0" indent="0">
              <a:buNone/>
            </a:pPr>
            <a:r>
              <a:rPr lang="en-US" sz="2500" dirty="0"/>
              <a:t>Do not fear what may happen tomorrow; the same everlasting Father who cares for you today will take care of you then and every day.</a:t>
            </a:r>
          </a:p>
          <a:p>
            <a:pPr marL="0" indent="0">
              <a:buNone/>
            </a:pPr>
            <a:r>
              <a:rPr lang="en-US" sz="2500" dirty="0"/>
              <a:t>He will either shield you from suffering, or give you unfailing strength to bear it.</a:t>
            </a:r>
          </a:p>
          <a:p>
            <a:pPr marL="0" indent="0">
              <a:buNone/>
            </a:pPr>
            <a:r>
              <a:rPr lang="en-US" sz="2500" dirty="0"/>
              <a:t>Be at peace, and put aside all anxious thoughts and imagination.</a:t>
            </a:r>
          </a:p>
          <a:p>
            <a:pPr marL="0" indent="0">
              <a:buNone/>
            </a:pPr>
            <a:r>
              <a:rPr lang="en-US" sz="2500" dirty="0"/>
              <a:t>Amen.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EDA32E-6E13-E764-3E84-E98E6FF152DF}"/>
              </a:ext>
            </a:extLst>
          </p:cNvPr>
          <p:cNvSpPr txBox="1"/>
          <p:nvPr/>
        </p:nvSpPr>
        <p:spPr>
          <a:xfrm>
            <a:off x="7091916" y="2636874"/>
            <a:ext cx="37745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My Jesus, I believe that Thou art present in the Blessed Sacrament. I love Thee above all things and I desire Thee in my soul. Since I cannot now receive Thee sacramentally, come at least spiritually into my heart. As though Thou wert already there, I embrace Thee and unite myself wholly to Thee; permit not that I should ever be separated from Thee.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85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3CD0-1506-60EF-D35F-B93F9210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48540-1EB7-FB36-362A-DC8A22E9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866" y="2695155"/>
            <a:ext cx="5126664" cy="331893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Seven Sisters Apostolate devotional event</a:t>
            </a:r>
          </a:p>
          <a:p>
            <a:pPr lvl="1"/>
            <a:r>
              <a:rPr lang="en-US" dirty="0"/>
              <a:t>Feast of the Presentation of Mary: Thursday, November 21, 2024</a:t>
            </a:r>
          </a:p>
          <a:p>
            <a:pPr lvl="2"/>
            <a:r>
              <a:rPr lang="en-US" dirty="0"/>
              <a:t>6:00 p.m.</a:t>
            </a:r>
          </a:p>
          <a:p>
            <a:r>
              <a:rPr lang="en-US" dirty="0"/>
              <a:t>Office of the Dead devotions</a:t>
            </a:r>
          </a:p>
          <a:p>
            <a:pPr lvl="1"/>
            <a:r>
              <a:rPr lang="en-US" dirty="0"/>
              <a:t>Feast of St. Sylvester: Tuesday, November 26, 2024</a:t>
            </a:r>
          </a:p>
          <a:p>
            <a:pPr lvl="2"/>
            <a:r>
              <a:rPr lang="en-US" dirty="0"/>
              <a:t>4:00 p.m., St. Stanislaus Cemetery</a:t>
            </a:r>
          </a:p>
          <a:p>
            <a:r>
              <a:rPr lang="en-US" dirty="0"/>
              <a:t>Thanksgiving Day Mass</a:t>
            </a:r>
          </a:p>
          <a:p>
            <a:pPr lvl="1"/>
            <a:r>
              <a:rPr lang="en-US" dirty="0"/>
              <a:t>Thursday, November 28, 2024</a:t>
            </a:r>
          </a:p>
          <a:p>
            <a:pPr lvl="2"/>
            <a:r>
              <a:rPr lang="en-US" dirty="0"/>
              <a:t>9:00 a.m.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F2338C-EAEE-917F-EF3B-02CED5346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1465" cy="1945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B8F38D-ABA3-7B29-3F40-994219E9B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12243"/>
            <a:ext cx="1621677" cy="1944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C23DE3-C2FE-F872-9697-745046755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535" y="2593341"/>
            <a:ext cx="4154565" cy="3318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9D15E6-8D38-3191-FEE9-B7E850488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323" y="9735"/>
            <a:ext cx="1621677" cy="1944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38E2AA-1607-754F-85AC-CE2CAC8E9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322" y="4903471"/>
            <a:ext cx="1621677" cy="1944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F9AF18-43E2-7A68-E896-B81A186DBEE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78687"/>
          <a:stretch/>
        </p:blipFill>
        <p:spPr>
          <a:xfrm>
            <a:off x="1621464" y="-1"/>
            <a:ext cx="8948857" cy="1303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5E4AD8-5172-8F06-49CF-01C913923B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6143"/>
          <a:stretch/>
        </p:blipFill>
        <p:spPr>
          <a:xfrm flipH="1">
            <a:off x="1621148" y="6145619"/>
            <a:ext cx="8949704" cy="7026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3D383B-34A2-3AD1-9E57-F26DCCE0C2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910" r="32044"/>
          <a:stretch/>
        </p:blipFill>
        <p:spPr>
          <a:xfrm>
            <a:off x="11259879" y="1945758"/>
            <a:ext cx="932121" cy="29577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A0CFD2-E4BE-4649-26FE-4E6F7ADB11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955427"/>
            <a:ext cx="932769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59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B09B-5E29-5519-2498-D10D382E0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 / In-Class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9B2AE-DBC0-EDC5-9672-9DCED9573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618" y="2546299"/>
            <a:ext cx="6613451" cy="370564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Survey: post-learning series</a:t>
            </a:r>
          </a:p>
          <a:p>
            <a:pPr lvl="1"/>
            <a:r>
              <a:rPr lang="en-US" dirty="0"/>
              <a:t>Tray: collect in person</a:t>
            </a:r>
          </a:p>
          <a:p>
            <a:pPr lvl="1"/>
            <a:r>
              <a:rPr lang="en-US" dirty="0"/>
              <a:t>Delivery to parish office</a:t>
            </a:r>
          </a:p>
          <a:p>
            <a:pPr lvl="1"/>
            <a:r>
              <a:rPr lang="en-US" dirty="0"/>
              <a:t>Email</a:t>
            </a:r>
          </a:p>
          <a:p>
            <a:r>
              <a:rPr lang="en-US" dirty="0"/>
              <a:t>Divine Office learning series: begins Tuesday, December 3, 2024</a:t>
            </a:r>
          </a:p>
          <a:p>
            <a:pPr lvl="1"/>
            <a:r>
              <a:rPr lang="en-US" dirty="0"/>
              <a:t>Registration form with full schedule</a:t>
            </a:r>
          </a:p>
          <a:p>
            <a:pPr lvl="1"/>
            <a:r>
              <a:rPr lang="en-US" dirty="0"/>
              <a:t>Little Office order form</a:t>
            </a:r>
          </a:p>
          <a:p>
            <a:pPr lvl="1"/>
            <a:r>
              <a:rPr lang="en-US" dirty="0"/>
              <a:t>Pre-learning series survey</a:t>
            </a:r>
          </a:p>
          <a:p>
            <a:r>
              <a:rPr lang="en-US" dirty="0"/>
              <a:t>Course 7 reflection prompts</a:t>
            </a:r>
          </a:p>
          <a:p>
            <a:pPr lvl="1"/>
            <a:r>
              <a:rPr lang="en-US" dirty="0"/>
              <a:t>Pages 191-195</a:t>
            </a:r>
          </a:p>
          <a:p>
            <a:r>
              <a:rPr lang="en-US" dirty="0"/>
              <a:t>Spiritual development plan</a:t>
            </a:r>
          </a:p>
          <a:p>
            <a:pPr lvl="1"/>
            <a:r>
              <a:rPr lang="en-US" dirty="0"/>
              <a:t>Page 196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C26780-D09A-D969-63A7-51CD74921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550488" y="6236154"/>
            <a:ext cx="3535986" cy="6218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4156AE-7A56-1499-6A0E-3E6467AC7B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413" r="4993"/>
          <a:stretch/>
        </p:blipFill>
        <p:spPr>
          <a:xfrm>
            <a:off x="0" y="0"/>
            <a:ext cx="148387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7658BB-FF2E-B91F-D2D8-ADF16311F6A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10672" y="0"/>
            <a:ext cx="148132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FD591-5700-D6B2-413F-DB70625A6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80" y="-21265"/>
            <a:ext cx="2160181" cy="1127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BC00EB-84EA-702A-9F43-59C1B13863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103" y="2631358"/>
            <a:ext cx="3329569" cy="33295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0D729A-3778-52DC-BBA4-FDDB461406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82824"/>
          <a:stretch/>
        </p:blipFill>
        <p:spPr>
          <a:xfrm rot="5400000">
            <a:off x="8630357" y="-1474259"/>
            <a:ext cx="627322" cy="3533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14707A-4FFA-922E-442E-F8EDAAE4B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93" y="-1"/>
            <a:ext cx="3535986" cy="6218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0D1A16-FF23-65FB-1301-EC7934D3C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481193" y="6251944"/>
            <a:ext cx="3535986" cy="6218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B8352C-9B54-FEFA-E3F5-3563193C8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5017179" y="6236154"/>
            <a:ext cx="3535986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8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3307</TotalTime>
  <Words>1828</Words>
  <Application>Microsoft Office PowerPoint</Application>
  <PresentationFormat>Widescreen</PresentationFormat>
  <Paragraphs>275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Garamond</vt:lpstr>
      <vt:lpstr>Perpetua</vt:lpstr>
      <vt:lpstr>Organic</vt:lpstr>
      <vt:lpstr>OLV Holy Mass Learning Series: Course 7</vt:lpstr>
      <vt:lpstr>Course 7 Outline</vt:lpstr>
      <vt:lpstr> Opening Prayers: Prayer for the Gift of Wisdom  &amp; Golden Hail Mary</vt:lpstr>
      <vt:lpstr> Course 7 Objectives</vt:lpstr>
      <vt:lpstr>Vocabulary</vt:lpstr>
      <vt:lpstr>Recap</vt:lpstr>
      <vt:lpstr>Recap: What is the  pax board?</vt:lpstr>
      <vt:lpstr>What does it mean to participate reverently in the Holy Mass, regardless of the Form of the Mass?</vt:lpstr>
      <vt:lpstr>What are the purposes of prayer? How does the Holy Mass fulfill these purposes?</vt:lpstr>
      <vt:lpstr>What are prayers  of thanksgiving?</vt:lpstr>
      <vt:lpstr>What are prayers of adoration?</vt:lpstr>
      <vt:lpstr>What are prayers of reparation?</vt:lpstr>
      <vt:lpstr>What are prayers of petition?</vt:lpstr>
      <vt:lpstr>What are some styles of prayer? </vt:lpstr>
      <vt:lpstr>How do I discern my  style of prayer?</vt:lpstr>
      <vt:lpstr>How do we bring the spirit of the Holy Mass into our daily lives?</vt:lpstr>
      <vt:lpstr>What does it mean to continue the prayer of the Holy Mass?</vt:lpstr>
      <vt:lpstr>What does it mean to live “eucharistically”?</vt:lpstr>
      <vt:lpstr>What are liturgical devotions?</vt:lpstr>
      <vt:lpstr>What is the Holy Rosary?</vt:lpstr>
      <vt:lpstr>What is the Divine Office? Does it differ from the Liturgy of the Hours?</vt:lpstr>
      <vt:lpstr>What is Eucharistic Adoration?</vt:lpstr>
      <vt:lpstr>How do we grow in devotion to God?</vt:lpstr>
      <vt:lpstr>How does Sacred Scripture complement Sacred Tradition?</vt:lpstr>
      <vt:lpstr>How do we draw Sacred Scripture and Sacred Tradition together in our lives?</vt:lpstr>
      <vt:lpstr>Closing Prayers: The Prayer of St. Francis de Sales &amp; St. Alphonsus Liguori’s Act of Spiritual Communion</vt:lpstr>
      <vt:lpstr>Special Announcements</vt:lpstr>
      <vt:lpstr>Q &amp; A / In-Class 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Sadakierski</dc:creator>
  <cp:lastModifiedBy>Katie Sadakierski</cp:lastModifiedBy>
  <cp:revision>135</cp:revision>
  <dcterms:created xsi:type="dcterms:W3CDTF">2024-07-25T12:09:21Z</dcterms:created>
  <dcterms:modified xsi:type="dcterms:W3CDTF">2024-11-15T14:26:09Z</dcterms:modified>
</cp:coreProperties>
</file>