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61" r:id="rId5"/>
    <p:sldId id="263" r:id="rId6"/>
    <p:sldId id="277" r:id="rId7"/>
    <p:sldId id="278" r:id="rId8"/>
    <p:sldId id="264" r:id="rId9"/>
    <p:sldId id="265" r:id="rId10"/>
    <p:sldId id="266" r:id="rId11"/>
    <p:sldId id="267" r:id="rId12"/>
    <p:sldId id="268" r:id="rId13"/>
    <p:sldId id="270" r:id="rId14"/>
    <p:sldId id="269" r:id="rId15"/>
    <p:sldId id="271" r:id="rId16"/>
    <p:sldId id="272" r:id="rId17"/>
    <p:sldId id="273" r:id="rId18"/>
    <p:sldId id="276" r:id="rId19"/>
    <p:sldId id="275" r:id="rId20"/>
    <p:sldId id="259" r:id="rId21"/>
    <p:sldId id="260" r:id="rId22"/>
    <p:sldId id="27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5" autoAdjust="0"/>
    <p:restoredTop sz="94660"/>
  </p:normalViewPr>
  <p:slideViewPr>
    <p:cSldViewPr snapToGrid="0">
      <p:cViewPr varScale="1">
        <p:scale>
          <a:sx n="60" d="100"/>
          <a:sy n="60"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7C8DF-6070-40F6-A690-EC5C471CC690}" type="datetimeFigureOut">
              <a:rPr lang="en-US" smtClean="0"/>
              <a:t>10/22/2024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32951-DC09-489D-86F3-89943B6B87C6}" type="slidenum">
              <a:rPr lang="en-US" smtClean="0"/>
              <a:t>‹#›</a:t>
            </a:fld>
            <a:endParaRPr lang="en-US" dirty="0"/>
          </a:p>
        </p:txBody>
      </p:sp>
    </p:spTree>
    <p:extLst>
      <p:ext uri="{BB962C8B-B14F-4D97-AF65-F5344CB8AC3E}">
        <p14:creationId xmlns:p14="http://schemas.microsoft.com/office/powerpoint/2010/main" val="709278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932951-DC09-489D-86F3-89943B6B87C6}" type="slidenum">
              <a:rPr lang="en-US" smtClean="0"/>
              <a:t>7</a:t>
            </a:fld>
            <a:endParaRPr lang="en-US" dirty="0"/>
          </a:p>
        </p:txBody>
      </p:sp>
    </p:spTree>
    <p:extLst>
      <p:ext uri="{BB962C8B-B14F-4D97-AF65-F5344CB8AC3E}">
        <p14:creationId xmlns:p14="http://schemas.microsoft.com/office/powerpoint/2010/main" val="1759883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932951-DC09-489D-86F3-89943B6B87C6}" type="slidenum">
              <a:rPr lang="en-US" smtClean="0"/>
              <a:t>13</a:t>
            </a:fld>
            <a:endParaRPr lang="en-US" dirty="0"/>
          </a:p>
        </p:txBody>
      </p:sp>
    </p:spTree>
    <p:extLst>
      <p:ext uri="{BB962C8B-B14F-4D97-AF65-F5344CB8AC3E}">
        <p14:creationId xmlns:p14="http://schemas.microsoft.com/office/powerpoint/2010/main" val="1983668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932951-DC09-489D-86F3-89943B6B87C6}" type="slidenum">
              <a:rPr lang="en-US" smtClean="0"/>
              <a:t>18</a:t>
            </a:fld>
            <a:endParaRPr lang="en-US" dirty="0"/>
          </a:p>
        </p:txBody>
      </p:sp>
    </p:spTree>
    <p:extLst>
      <p:ext uri="{BB962C8B-B14F-4D97-AF65-F5344CB8AC3E}">
        <p14:creationId xmlns:p14="http://schemas.microsoft.com/office/powerpoint/2010/main" val="289077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0A7C87E3-216B-4FFF-B9C9-7C49A9470EB4}"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3314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2739917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807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51492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7C87E3-216B-4FFF-B9C9-7C49A9470EB4}"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704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7C87E3-216B-4FFF-B9C9-7C49A9470EB4}"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0234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304568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7C87E3-216B-4FFF-B9C9-7C49A9470EB4}"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4346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4271863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407131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7926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9091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spTree>
    <p:extLst>
      <p:ext uri="{BB962C8B-B14F-4D97-AF65-F5344CB8AC3E}">
        <p14:creationId xmlns:p14="http://schemas.microsoft.com/office/powerpoint/2010/main" val="4285716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6450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247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0657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BE646-DE9C-4C74-8B8E-247B94F2BB78}"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7C87E3-216B-4FFF-B9C9-7C49A9470EB4}"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5977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FBE646-DE9C-4C74-8B8E-247B94F2BB78}" type="datetimeFigureOut">
              <a:rPr lang="en-US" smtClean="0"/>
              <a:t>10/22/2024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A7C87E3-216B-4FFF-B9C9-7C49A9470EB4}" type="slidenum">
              <a:rPr lang="en-US" smtClean="0"/>
              <a:t>‹#›</a:t>
            </a:fld>
            <a:endParaRPr lang="en-US" dirty="0"/>
          </a:p>
        </p:txBody>
      </p:sp>
    </p:spTree>
    <p:extLst>
      <p:ext uri="{BB962C8B-B14F-4D97-AF65-F5344CB8AC3E}">
        <p14:creationId xmlns:p14="http://schemas.microsoft.com/office/powerpoint/2010/main" val="971478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6.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3.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96.png"/><Relationship Id="rId4" Type="http://schemas.openxmlformats.org/officeDocument/2006/relationships/image" Target="../media/image101.png"/></Relationships>
</file>

<file path=ppt/slides/_rels/slide1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0.png"/></Relationships>
</file>

<file path=ppt/slides/_rels/slide1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20.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21.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9" Type="http://schemas.openxmlformats.org/officeDocument/2006/relationships/image" Target="../media/image124.png"/></Relationships>
</file>

<file path=ppt/slides/_rels/slide2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ACF19-EA4B-554C-8EEB-DD9C6EB6253A}"/>
              </a:ext>
            </a:extLst>
          </p:cNvPr>
          <p:cNvSpPr>
            <a:spLocks noGrp="1"/>
          </p:cNvSpPr>
          <p:nvPr>
            <p:ph type="ctrTitle"/>
          </p:nvPr>
        </p:nvSpPr>
        <p:spPr/>
        <p:txBody>
          <a:bodyPr/>
          <a:lstStyle/>
          <a:p>
            <a:r>
              <a:rPr lang="en-US" sz="4800" dirty="0"/>
              <a:t>OLV Holy Mass Learning Series: Course 5</a:t>
            </a:r>
          </a:p>
        </p:txBody>
      </p:sp>
      <p:sp>
        <p:nvSpPr>
          <p:cNvPr id="3" name="Subtitle 2">
            <a:extLst>
              <a:ext uri="{FF2B5EF4-FFF2-40B4-BE49-F238E27FC236}">
                <a16:creationId xmlns:a16="http://schemas.microsoft.com/office/drawing/2014/main" id="{66636AB2-5427-3BFB-FEB7-43DC493BC8D2}"/>
              </a:ext>
            </a:extLst>
          </p:cNvPr>
          <p:cNvSpPr>
            <a:spLocks noGrp="1"/>
          </p:cNvSpPr>
          <p:nvPr>
            <p:ph type="subTitle" idx="1"/>
          </p:nvPr>
        </p:nvSpPr>
        <p:spPr/>
        <p:txBody>
          <a:bodyPr/>
          <a:lstStyle/>
          <a:p>
            <a:r>
              <a:rPr lang="en-US" dirty="0"/>
              <a:t>October 25, 2024</a:t>
            </a:r>
          </a:p>
          <a:p>
            <a:r>
              <a:rPr lang="en-US" dirty="0"/>
              <a:t>Katie Sadakierski</a:t>
            </a:r>
          </a:p>
        </p:txBody>
      </p:sp>
      <p:pic>
        <p:nvPicPr>
          <p:cNvPr id="4" name="Picture 2" descr="Image result for  flaming sacred heart of jesus">
            <a:extLst>
              <a:ext uri="{FF2B5EF4-FFF2-40B4-BE49-F238E27FC236}">
                <a16:creationId xmlns:a16="http://schemas.microsoft.com/office/drawing/2014/main" id="{307DFB2D-1E01-CB1B-6B06-6356E2B6669B}"/>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13987" t="4046" r="12658" b="10001"/>
          <a:stretch/>
        </p:blipFill>
        <p:spPr bwMode="auto">
          <a:xfrm>
            <a:off x="7568610" y="3572734"/>
            <a:ext cx="1414129" cy="1775347"/>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11493A5-7E8C-FD74-77BD-E6A5531F3244}"/>
              </a:ext>
            </a:extLst>
          </p:cNvPr>
          <p:cNvPicPr>
            <a:picLocks noChangeAspect="1"/>
          </p:cNvPicPr>
          <p:nvPr/>
        </p:nvPicPr>
        <p:blipFill>
          <a:blip r:embed="rId3"/>
          <a:stretch>
            <a:fillRect/>
          </a:stretch>
        </p:blipFill>
        <p:spPr>
          <a:xfrm>
            <a:off x="9282223" y="0"/>
            <a:ext cx="2909777" cy="6858000"/>
          </a:xfrm>
          <a:prstGeom prst="rect">
            <a:avLst/>
          </a:prstGeom>
        </p:spPr>
      </p:pic>
      <p:pic>
        <p:nvPicPr>
          <p:cNvPr id="6" name="Picture 5">
            <a:extLst>
              <a:ext uri="{FF2B5EF4-FFF2-40B4-BE49-F238E27FC236}">
                <a16:creationId xmlns:a16="http://schemas.microsoft.com/office/drawing/2014/main" id="{C642B557-698F-5930-7312-58A07AF8A220}"/>
              </a:ext>
            </a:extLst>
          </p:cNvPr>
          <p:cNvPicPr>
            <a:picLocks noChangeAspect="1"/>
          </p:cNvPicPr>
          <p:nvPr/>
        </p:nvPicPr>
        <p:blipFill>
          <a:blip r:embed="rId4"/>
          <a:stretch>
            <a:fillRect/>
          </a:stretch>
        </p:blipFill>
        <p:spPr>
          <a:xfrm>
            <a:off x="8465" y="0"/>
            <a:ext cx="2907792" cy="6858000"/>
          </a:xfrm>
          <a:prstGeom prst="rect">
            <a:avLst/>
          </a:prstGeom>
        </p:spPr>
      </p:pic>
      <p:pic>
        <p:nvPicPr>
          <p:cNvPr id="7" name="Picture 6">
            <a:extLst>
              <a:ext uri="{FF2B5EF4-FFF2-40B4-BE49-F238E27FC236}">
                <a16:creationId xmlns:a16="http://schemas.microsoft.com/office/drawing/2014/main" id="{603EE6AD-1904-388F-9A1A-98D2E4E1A171}"/>
              </a:ext>
            </a:extLst>
          </p:cNvPr>
          <p:cNvPicPr>
            <a:picLocks noChangeAspect="1"/>
          </p:cNvPicPr>
          <p:nvPr/>
        </p:nvPicPr>
        <p:blipFill>
          <a:blip r:embed="rId5"/>
          <a:srcRect r="28954" b="50765"/>
          <a:stretch/>
        </p:blipFill>
        <p:spPr>
          <a:xfrm>
            <a:off x="2916257" y="21434"/>
            <a:ext cx="6365966" cy="1959605"/>
          </a:xfrm>
          <a:prstGeom prst="rect">
            <a:avLst/>
          </a:prstGeom>
        </p:spPr>
      </p:pic>
      <p:pic>
        <p:nvPicPr>
          <p:cNvPr id="8" name="Picture 7">
            <a:extLst>
              <a:ext uri="{FF2B5EF4-FFF2-40B4-BE49-F238E27FC236}">
                <a16:creationId xmlns:a16="http://schemas.microsoft.com/office/drawing/2014/main" id="{10B3398C-D78C-73D3-FB11-592ED738856C}"/>
              </a:ext>
            </a:extLst>
          </p:cNvPr>
          <p:cNvPicPr>
            <a:picLocks noChangeAspect="1"/>
          </p:cNvPicPr>
          <p:nvPr/>
        </p:nvPicPr>
        <p:blipFill>
          <a:blip r:embed="rId6"/>
          <a:stretch>
            <a:fillRect/>
          </a:stretch>
        </p:blipFill>
        <p:spPr>
          <a:xfrm>
            <a:off x="3215741" y="3573991"/>
            <a:ext cx="1414395" cy="1774090"/>
          </a:xfrm>
          <a:prstGeom prst="rect">
            <a:avLst/>
          </a:prstGeom>
        </p:spPr>
      </p:pic>
      <p:pic>
        <p:nvPicPr>
          <p:cNvPr id="9" name="Picture 8">
            <a:extLst>
              <a:ext uri="{FF2B5EF4-FFF2-40B4-BE49-F238E27FC236}">
                <a16:creationId xmlns:a16="http://schemas.microsoft.com/office/drawing/2014/main" id="{4E53D3B0-9B47-74C9-26D2-1FA3DA6CB1C0}"/>
              </a:ext>
            </a:extLst>
          </p:cNvPr>
          <p:cNvPicPr>
            <a:picLocks noChangeAspect="1"/>
          </p:cNvPicPr>
          <p:nvPr/>
        </p:nvPicPr>
        <p:blipFill>
          <a:blip r:embed="rId7"/>
          <a:stretch>
            <a:fillRect/>
          </a:stretch>
        </p:blipFill>
        <p:spPr>
          <a:xfrm>
            <a:off x="2913804" y="5431686"/>
            <a:ext cx="6370872" cy="1404879"/>
          </a:xfrm>
          <a:prstGeom prst="rect">
            <a:avLst/>
          </a:prstGeom>
        </p:spPr>
      </p:pic>
    </p:spTree>
    <p:extLst>
      <p:ext uri="{BB962C8B-B14F-4D97-AF65-F5344CB8AC3E}">
        <p14:creationId xmlns:p14="http://schemas.microsoft.com/office/powerpoint/2010/main" val="4255180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48205F9-BE52-1A73-D491-776D85DA41F0}"/>
              </a:ext>
            </a:extLst>
          </p:cNvPr>
          <p:cNvPicPr>
            <a:picLocks noChangeAspect="1"/>
          </p:cNvPicPr>
          <p:nvPr/>
        </p:nvPicPr>
        <p:blipFill>
          <a:blip r:embed="rId2">
            <a:duotone>
              <a:schemeClr val="accent6">
                <a:shade val="45000"/>
                <a:satMod val="135000"/>
              </a:schemeClr>
              <a:prstClr val="white"/>
            </a:duotone>
          </a:blip>
          <a:srcRect r="61270"/>
          <a:stretch/>
        </p:blipFill>
        <p:spPr>
          <a:xfrm>
            <a:off x="10192989" y="0"/>
            <a:ext cx="883092" cy="579170"/>
          </a:xfrm>
          <a:prstGeom prst="rect">
            <a:avLst/>
          </a:prstGeom>
        </p:spPr>
      </p:pic>
      <p:sp>
        <p:nvSpPr>
          <p:cNvPr id="2" name="Title 1">
            <a:extLst>
              <a:ext uri="{FF2B5EF4-FFF2-40B4-BE49-F238E27FC236}">
                <a16:creationId xmlns:a16="http://schemas.microsoft.com/office/drawing/2014/main" id="{54827F75-FF0C-3780-F0D2-CB452B7DAF7B}"/>
              </a:ext>
            </a:extLst>
          </p:cNvPr>
          <p:cNvSpPr>
            <a:spLocks noGrp="1"/>
          </p:cNvSpPr>
          <p:nvPr>
            <p:ph type="title"/>
          </p:nvPr>
        </p:nvSpPr>
        <p:spPr/>
        <p:txBody>
          <a:bodyPr/>
          <a:lstStyle/>
          <a:p>
            <a:r>
              <a:rPr lang="en-US" dirty="0"/>
              <a:t>Course 5 Outline</a:t>
            </a:r>
          </a:p>
        </p:txBody>
      </p:sp>
      <p:sp>
        <p:nvSpPr>
          <p:cNvPr id="3" name="Content Placeholder 2">
            <a:extLst>
              <a:ext uri="{FF2B5EF4-FFF2-40B4-BE49-F238E27FC236}">
                <a16:creationId xmlns:a16="http://schemas.microsoft.com/office/drawing/2014/main" id="{845C5A59-EC1A-4BBD-860F-F854511EDB83}"/>
              </a:ext>
            </a:extLst>
          </p:cNvPr>
          <p:cNvSpPr>
            <a:spLocks noGrp="1"/>
          </p:cNvSpPr>
          <p:nvPr>
            <p:ph idx="1"/>
          </p:nvPr>
        </p:nvSpPr>
        <p:spPr/>
        <p:txBody>
          <a:bodyPr>
            <a:normAutofit/>
          </a:bodyPr>
          <a:lstStyle/>
          <a:p>
            <a:pPr marL="342900" marR="0" lvl="0" indent="-342900">
              <a:lnSpc>
                <a:spcPct val="107000"/>
              </a:lnSpc>
              <a:spcBef>
                <a:spcPts val="0"/>
              </a:spcBef>
              <a:spcAft>
                <a:spcPts val="0"/>
              </a:spcAft>
              <a:buFont typeface="+mj-lt"/>
              <a:buAutoNum type="romanUcPeriod"/>
            </a:pPr>
            <a:r>
              <a:rPr lang="en-US" kern="100" dirty="0">
                <a:effectLst/>
                <a:latin typeface="Perpetua" panose="02020502060401020303" pitchFamily="18" charset="0"/>
                <a:ea typeface="Calibri" panose="020F0502020204030204" pitchFamily="34" charset="0"/>
                <a:cs typeface="Times New Roman" panose="02020603050405020304" pitchFamily="18" charset="0"/>
              </a:rPr>
              <a:t>Opening prayer</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romanUcPeriod"/>
            </a:pPr>
            <a:r>
              <a:rPr lang="en-US" kern="100" dirty="0">
                <a:effectLst/>
                <a:latin typeface="Perpetua" panose="02020502060401020303" pitchFamily="18" charset="0"/>
                <a:ea typeface="Calibri" panose="020F0502020204030204" pitchFamily="34" charset="0"/>
                <a:cs typeface="Times New Roman" panose="02020603050405020304" pitchFamily="18" charset="0"/>
              </a:rPr>
              <a:t>Course outline for the week</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romanUcPeriod"/>
            </a:pPr>
            <a:r>
              <a:rPr lang="en-US" kern="100" dirty="0">
                <a:effectLst/>
                <a:latin typeface="Perpetua" panose="02020502060401020303" pitchFamily="18" charset="0"/>
                <a:ea typeface="Calibri" panose="020F0502020204030204" pitchFamily="34" charset="0"/>
                <a:cs typeface="Times New Roman" panose="02020603050405020304" pitchFamily="18" charset="0"/>
              </a:rPr>
              <a:t>Overview of topics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kern="100" dirty="0">
                <a:effectLst/>
                <a:latin typeface="Perpetua" panose="02020502060401020303" pitchFamily="18" charset="0"/>
                <a:ea typeface="Calibri" panose="020F0502020204030204" pitchFamily="34" charset="0"/>
                <a:cs typeface="Times New Roman" panose="02020603050405020304" pitchFamily="18" charset="0"/>
              </a:rPr>
              <a:t>Looking at the Mass in depth: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2400" kern="100" dirty="0">
                <a:effectLst/>
                <a:latin typeface="Perpetua" panose="02020502060401020303" pitchFamily="18" charset="0"/>
                <a:ea typeface="Calibri" panose="020F0502020204030204" pitchFamily="34" charset="0"/>
                <a:cs typeface="Times New Roman" panose="02020603050405020304" pitchFamily="18" charset="0"/>
              </a:rPr>
              <a:t>The Preface to the Quam oblationem</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kern="100" dirty="0">
                <a:effectLst/>
                <a:latin typeface="Perpetua" panose="02020502060401020303" pitchFamily="18" charset="0"/>
                <a:ea typeface="Calibri" panose="020F0502020204030204" pitchFamily="34" charset="0"/>
                <a:cs typeface="Times New Roman" panose="02020603050405020304" pitchFamily="18" charset="0"/>
              </a:rPr>
              <a:t>Contemplative prayer: saints who lived the Mass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romanUcPeriod"/>
            </a:pPr>
            <a:r>
              <a:rPr lang="en-US" kern="100" dirty="0">
                <a:effectLst/>
                <a:latin typeface="Perpetua" panose="02020502060401020303" pitchFamily="18" charset="0"/>
                <a:ea typeface="Calibri" panose="020F0502020204030204" pitchFamily="34" charset="0"/>
                <a:cs typeface="Times New Roman" panose="02020603050405020304" pitchFamily="18" charset="0"/>
              </a:rPr>
              <a:t>Closing prayer</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romanUcPeriod"/>
            </a:pPr>
            <a:r>
              <a:rPr lang="en-US" kern="100" dirty="0">
                <a:effectLst/>
                <a:latin typeface="Perpetua" panose="02020502060401020303" pitchFamily="18" charset="0"/>
                <a:ea typeface="Calibri" panose="020F0502020204030204" pitchFamily="34" charset="0"/>
                <a:cs typeface="Times New Roman" panose="02020603050405020304" pitchFamily="18" charset="0"/>
              </a:rPr>
              <a:t>Q &amp; A</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123E994-6F59-73E2-3F25-2B0ED8530B20}"/>
              </a:ext>
            </a:extLst>
          </p:cNvPr>
          <p:cNvPicPr>
            <a:picLocks noChangeAspect="1"/>
          </p:cNvPicPr>
          <p:nvPr/>
        </p:nvPicPr>
        <p:blipFill rotWithShape="1">
          <a:blip r:embed="rId3"/>
          <a:srcRect l="45451" r="45451"/>
          <a:stretch/>
        </p:blipFill>
        <p:spPr>
          <a:xfrm>
            <a:off x="0" y="0"/>
            <a:ext cx="1137588" cy="6858000"/>
          </a:xfrm>
          <a:prstGeom prst="rect">
            <a:avLst/>
          </a:prstGeom>
        </p:spPr>
      </p:pic>
      <p:pic>
        <p:nvPicPr>
          <p:cNvPr id="6" name="Picture 5">
            <a:extLst>
              <a:ext uri="{FF2B5EF4-FFF2-40B4-BE49-F238E27FC236}">
                <a16:creationId xmlns:a16="http://schemas.microsoft.com/office/drawing/2014/main" id="{3F68C8FB-2811-D6B8-5838-41781394B68B}"/>
              </a:ext>
            </a:extLst>
          </p:cNvPr>
          <p:cNvPicPr>
            <a:picLocks noChangeAspect="1"/>
          </p:cNvPicPr>
          <p:nvPr/>
        </p:nvPicPr>
        <p:blipFill>
          <a:blip r:embed="rId4"/>
          <a:stretch>
            <a:fillRect/>
          </a:stretch>
        </p:blipFill>
        <p:spPr>
          <a:xfrm>
            <a:off x="7702303" y="2556932"/>
            <a:ext cx="3103133" cy="3670110"/>
          </a:xfrm>
          <a:prstGeom prst="rect">
            <a:avLst/>
          </a:prstGeom>
        </p:spPr>
      </p:pic>
      <p:pic>
        <p:nvPicPr>
          <p:cNvPr id="20" name="Picture 19">
            <a:extLst>
              <a:ext uri="{FF2B5EF4-FFF2-40B4-BE49-F238E27FC236}">
                <a16:creationId xmlns:a16="http://schemas.microsoft.com/office/drawing/2014/main" id="{F97601E0-C59E-DC41-0AD5-126FD2E9AA34}"/>
              </a:ext>
            </a:extLst>
          </p:cNvPr>
          <p:cNvPicPr>
            <a:picLocks noChangeAspect="1"/>
          </p:cNvPicPr>
          <p:nvPr/>
        </p:nvPicPr>
        <p:blipFill>
          <a:blip r:embed="rId5"/>
          <a:stretch>
            <a:fillRect/>
          </a:stretch>
        </p:blipFill>
        <p:spPr>
          <a:xfrm>
            <a:off x="10236327" y="6272598"/>
            <a:ext cx="883997" cy="579170"/>
          </a:xfrm>
          <a:prstGeom prst="rect">
            <a:avLst/>
          </a:prstGeom>
        </p:spPr>
      </p:pic>
      <p:pic>
        <p:nvPicPr>
          <p:cNvPr id="7" name="Picture 6">
            <a:extLst>
              <a:ext uri="{FF2B5EF4-FFF2-40B4-BE49-F238E27FC236}">
                <a16:creationId xmlns:a16="http://schemas.microsoft.com/office/drawing/2014/main" id="{D245BF66-9FC7-6217-A95D-C05AAE34C02B}"/>
              </a:ext>
            </a:extLst>
          </p:cNvPr>
          <p:cNvPicPr>
            <a:picLocks noChangeAspect="1"/>
          </p:cNvPicPr>
          <p:nvPr/>
        </p:nvPicPr>
        <p:blipFill>
          <a:blip r:embed="rId6"/>
          <a:stretch>
            <a:fillRect/>
          </a:stretch>
        </p:blipFill>
        <p:spPr>
          <a:xfrm>
            <a:off x="11054410" y="0"/>
            <a:ext cx="1139952" cy="6858000"/>
          </a:xfrm>
          <a:prstGeom prst="rect">
            <a:avLst/>
          </a:prstGeom>
        </p:spPr>
      </p:pic>
      <p:pic>
        <p:nvPicPr>
          <p:cNvPr id="8" name="Picture 7">
            <a:extLst>
              <a:ext uri="{FF2B5EF4-FFF2-40B4-BE49-F238E27FC236}">
                <a16:creationId xmlns:a16="http://schemas.microsoft.com/office/drawing/2014/main" id="{702AD737-72F9-1960-4D86-3BBE25C64AC0}"/>
              </a:ext>
            </a:extLst>
          </p:cNvPr>
          <p:cNvPicPr>
            <a:picLocks noChangeAspect="1"/>
          </p:cNvPicPr>
          <p:nvPr/>
        </p:nvPicPr>
        <p:blipFill>
          <a:blip r:embed="rId7">
            <a:duotone>
              <a:schemeClr val="accent6">
                <a:shade val="45000"/>
                <a:satMod val="135000"/>
              </a:schemeClr>
              <a:prstClr val="white"/>
            </a:duotone>
          </a:blip>
          <a:stretch>
            <a:fillRect/>
          </a:stretch>
        </p:blipFill>
        <p:spPr>
          <a:xfrm>
            <a:off x="8113018" y="677726"/>
            <a:ext cx="2281702" cy="1743740"/>
          </a:xfrm>
          <a:prstGeom prst="rect">
            <a:avLst/>
          </a:prstGeom>
        </p:spPr>
      </p:pic>
      <p:pic>
        <p:nvPicPr>
          <p:cNvPr id="10" name="Picture 9">
            <a:extLst>
              <a:ext uri="{FF2B5EF4-FFF2-40B4-BE49-F238E27FC236}">
                <a16:creationId xmlns:a16="http://schemas.microsoft.com/office/drawing/2014/main" id="{57068576-B500-E332-88C0-F2637644E9D8}"/>
              </a:ext>
            </a:extLst>
          </p:cNvPr>
          <p:cNvPicPr>
            <a:picLocks noChangeAspect="1"/>
          </p:cNvPicPr>
          <p:nvPr/>
        </p:nvPicPr>
        <p:blipFill>
          <a:blip r:embed="rId8">
            <a:duotone>
              <a:schemeClr val="accent6">
                <a:shade val="45000"/>
                <a:satMod val="135000"/>
              </a:schemeClr>
              <a:prstClr val="white"/>
            </a:duotone>
          </a:blip>
          <a:stretch>
            <a:fillRect/>
          </a:stretch>
        </p:blipFill>
        <p:spPr>
          <a:xfrm>
            <a:off x="1797278" y="677859"/>
            <a:ext cx="2280102" cy="1743607"/>
          </a:xfrm>
          <a:prstGeom prst="rect">
            <a:avLst/>
          </a:prstGeom>
        </p:spPr>
      </p:pic>
      <p:pic>
        <p:nvPicPr>
          <p:cNvPr id="11" name="Picture 10">
            <a:extLst>
              <a:ext uri="{FF2B5EF4-FFF2-40B4-BE49-F238E27FC236}">
                <a16:creationId xmlns:a16="http://schemas.microsoft.com/office/drawing/2014/main" id="{1CBD21D0-AF0B-83B1-891B-FB6A29382714}"/>
              </a:ext>
            </a:extLst>
          </p:cNvPr>
          <p:cNvPicPr>
            <a:picLocks noChangeAspect="1"/>
          </p:cNvPicPr>
          <p:nvPr/>
        </p:nvPicPr>
        <p:blipFill>
          <a:blip r:embed="rId9">
            <a:duotone>
              <a:schemeClr val="accent6">
                <a:shade val="45000"/>
                <a:satMod val="135000"/>
              </a:schemeClr>
              <a:prstClr val="white"/>
            </a:duotone>
          </a:blip>
          <a:srcRect t="25343" b="34518"/>
          <a:stretch/>
        </p:blipFill>
        <p:spPr>
          <a:xfrm>
            <a:off x="1115919" y="0"/>
            <a:ext cx="2280102" cy="579577"/>
          </a:xfrm>
          <a:prstGeom prst="rect">
            <a:avLst/>
          </a:prstGeom>
        </p:spPr>
      </p:pic>
      <p:pic>
        <p:nvPicPr>
          <p:cNvPr id="12" name="Picture 11">
            <a:extLst>
              <a:ext uri="{FF2B5EF4-FFF2-40B4-BE49-F238E27FC236}">
                <a16:creationId xmlns:a16="http://schemas.microsoft.com/office/drawing/2014/main" id="{D7921D04-A48C-9E02-63DE-7E5594D30ADF}"/>
              </a:ext>
            </a:extLst>
          </p:cNvPr>
          <p:cNvPicPr>
            <a:picLocks noChangeAspect="1"/>
          </p:cNvPicPr>
          <p:nvPr/>
        </p:nvPicPr>
        <p:blipFill>
          <a:blip r:embed="rId2">
            <a:duotone>
              <a:schemeClr val="accent6">
                <a:shade val="45000"/>
                <a:satMod val="135000"/>
              </a:schemeClr>
              <a:prstClr val="white"/>
            </a:duotone>
          </a:blip>
          <a:stretch>
            <a:fillRect/>
          </a:stretch>
        </p:blipFill>
        <p:spPr>
          <a:xfrm>
            <a:off x="3396021" y="407"/>
            <a:ext cx="2280102" cy="579170"/>
          </a:xfrm>
          <a:prstGeom prst="rect">
            <a:avLst/>
          </a:prstGeom>
        </p:spPr>
      </p:pic>
      <p:pic>
        <p:nvPicPr>
          <p:cNvPr id="13" name="Picture 12">
            <a:extLst>
              <a:ext uri="{FF2B5EF4-FFF2-40B4-BE49-F238E27FC236}">
                <a16:creationId xmlns:a16="http://schemas.microsoft.com/office/drawing/2014/main" id="{6D6CAA1A-21FB-B336-D16B-F15B09F64F92}"/>
              </a:ext>
            </a:extLst>
          </p:cNvPr>
          <p:cNvPicPr>
            <a:picLocks noChangeAspect="1"/>
          </p:cNvPicPr>
          <p:nvPr/>
        </p:nvPicPr>
        <p:blipFill>
          <a:blip r:embed="rId2">
            <a:duotone>
              <a:schemeClr val="accent6">
                <a:shade val="45000"/>
                <a:satMod val="135000"/>
              </a:schemeClr>
              <a:prstClr val="white"/>
            </a:duotone>
          </a:blip>
          <a:stretch>
            <a:fillRect/>
          </a:stretch>
        </p:blipFill>
        <p:spPr>
          <a:xfrm>
            <a:off x="5676123" y="3116"/>
            <a:ext cx="2280102" cy="579170"/>
          </a:xfrm>
          <a:prstGeom prst="rect">
            <a:avLst/>
          </a:prstGeom>
        </p:spPr>
      </p:pic>
      <p:pic>
        <p:nvPicPr>
          <p:cNvPr id="14" name="Picture 13">
            <a:extLst>
              <a:ext uri="{FF2B5EF4-FFF2-40B4-BE49-F238E27FC236}">
                <a16:creationId xmlns:a16="http://schemas.microsoft.com/office/drawing/2014/main" id="{A25FA1D8-E44E-B7C4-39F9-1BA1A54653D6}"/>
              </a:ext>
            </a:extLst>
          </p:cNvPr>
          <p:cNvPicPr>
            <a:picLocks noChangeAspect="1"/>
          </p:cNvPicPr>
          <p:nvPr/>
        </p:nvPicPr>
        <p:blipFill>
          <a:blip r:embed="rId2">
            <a:duotone>
              <a:schemeClr val="accent6">
                <a:shade val="45000"/>
                <a:satMod val="135000"/>
              </a:schemeClr>
              <a:prstClr val="white"/>
            </a:duotone>
          </a:blip>
          <a:stretch>
            <a:fillRect/>
          </a:stretch>
        </p:blipFill>
        <p:spPr>
          <a:xfrm>
            <a:off x="7934556" y="0"/>
            <a:ext cx="2280102" cy="579170"/>
          </a:xfrm>
          <a:prstGeom prst="rect">
            <a:avLst/>
          </a:prstGeom>
        </p:spPr>
      </p:pic>
      <p:pic>
        <p:nvPicPr>
          <p:cNvPr id="16" name="Picture 15">
            <a:extLst>
              <a:ext uri="{FF2B5EF4-FFF2-40B4-BE49-F238E27FC236}">
                <a16:creationId xmlns:a16="http://schemas.microsoft.com/office/drawing/2014/main" id="{E51663CC-A067-BD95-776A-4124E9415DB3}"/>
              </a:ext>
            </a:extLst>
          </p:cNvPr>
          <p:cNvPicPr>
            <a:picLocks noChangeAspect="1"/>
          </p:cNvPicPr>
          <p:nvPr/>
        </p:nvPicPr>
        <p:blipFill>
          <a:blip r:embed="rId10"/>
          <a:stretch>
            <a:fillRect/>
          </a:stretch>
        </p:blipFill>
        <p:spPr>
          <a:xfrm>
            <a:off x="1126754" y="6278423"/>
            <a:ext cx="2280102" cy="579170"/>
          </a:xfrm>
          <a:prstGeom prst="rect">
            <a:avLst/>
          </a:prstGeom>
        </p:spPr>
      </p:pic>
      <p:pic>
        <p:nvPicPr>
          <p:cNvPr id="17" name="Picture 16">
            <a:extLst>
              <a:ext uri="{FF2B5EF4-FFF2-40B4-BE49-F238E27FC236}">
                <a16:creationId xmlns:a16="http://schemas.microsoft.com/office/drawing/2014/main" id="{6B644525-ECF5-D654-FAA4-6844626BAD72}"/>
              </a:ext>
            </a:extLst>
          </p:cNvPr>
          <p:cNvPicPr>
            <a:picLocks noChangeAspect="1"/>
          </p:cNvPicPr>
          <p:nvPr/>
        </p:nvPicPr>
        <p:blipFill>
          <a:blip r:embed="rId10"/>
          <a:stretch>
            <a:fillRect/>
          </a:stretch>
        </p:blipFill>
        <p:spPr>
          <a:xfrm>
            <a:off x="3406856" y="6278830"/>
            <a:ext cx="2280102" cy="579170"/>
          </a:xfrm>
          <a:prstGeom prst="rect">
            <a:avLst/>
          </a:prstGeom>
        </p:spPr>
      </p:pic>
      <p:pic>
        <p:nvPicPr>
          <p:cNvPr id="18" name="Picture 17">
            <a:extLst>
              <a:ext uri="{FF2B5EF4-FFF2-40B4-BE49-F238E27FC236}">
                <a16:creationId xmlns:a16="http://schemas.microsoft.com/office/drawing/2014/main" id="{E4A4858D-F025-438B-1D5B-4B6298A66533}"/>
              </a:ext>
            </a:extLst>
          </p:cNvPr>
          <p:cNvPicPr>
            <a:picLocks noChangeAspect="1"/>
          </p:cNvPicPr>
          <p:nvPr/>
        </p:nvPicPr>
        <p:blipFill>
          <a:blip r:embed="rId10"/>
          <a:stretch>
            <a:fillRect/>
          </a:stretch>
        </p:blipFill>
        <p:spPr>
          <a:xfrm>
            <a:off x="5676123" y="6278830"/>
            <a:ext cx="2280102" cy="579170"/>
          </a:xfrm>
          <a:prstGeom prst="rect">
            <a:avLst/>
          </a:prstGeom>
        </p:spPr>
      </p:pic>
      <p:pic>
        <p:nvPicPr>
          <p:cNvPr id="19" name="Picture 18">
            <a:extLst>
              <a:ext uri="{FF2B5EF4-FFF2-40B4-BE49-F238E27FC236}">
                <a16:creationId xmlns:a16="http://schemas.microsoft.com/office/drawing/2014/main" id="{D54C4B8B-6660-F69B-ABDA-E19D6F0F7646}"/>
              </a:ext>
            </a:extLst>
          </p:cNvPr>
          <p:cNvPicPr>
            <a:picLocks noChangeAspect="1"/>
          </p:cNvPicPr>
          <p:nvPr/>
        </p:nvPicPr>
        <p:blipFill>
          <a:blip r:embed="rId10"/>
          <a:stretch>
            <a:fillRect/>
          </a:stretch>
        </p:blipFill>
        <p:spPr>
          <a:xfrm>
            <a:off x="7956225" y="6275714"/>
            <a:ext cx="2280102" cy="579170"/>
          </a:xfrm>
          <a:prstGeom prst="rect">
            <a:avLst/>
          </a:prstGeom>
        </p:spPr>
      </p:pic>
    </p:spTree>
    <p:extLst>
      <p:ext uri="{BB962C8B-B14F-4D97-AF65-F5344CB8AC3E}">
        <p14:creationId xmlns:p14="http://schemas.microsoft.com/office/powerpoint/2010/main" val="3453823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08BC4-4D00-861F-5108-5BD8211FFF80}"/>
              </a:ext>
            </a:extLst>
          </p:cNvPr>
          <p:cNvSpPr>
            <a:spLocks noGrp="1"/>
          </p:cNvSpPr>
          <p:nvPr>
            <p:ph type="title"/>
          </p:nvPr>
        </p:nvSpPr>
        <p:spPr/>
        <p:txBody>
          <a:bodyPr>
            <a:normAutofit fontScale="90000"/>
          </a:bodyPr>
          <a:lstStyle/>
          <a:p>
            <a:r>
              <a:rPr lang="en-US" dirty="0"/>
              <a:t>Opening Prayer: Prayer for the Gift of Fortitude</a:t>
            </a:r>
          </a:p>
        </p:txBody>
      </p:sp>
      <p:sp>
        <p:nvSpPr>
          <p:cNvPr id="3" name="Content Placeholder 2">
            <a:extLst>
              <a:ext uri="{FF2B5EF4-FFF2-40B4-BE49-F238E27FC236}">
                <a16:creationId xmlns:a16="http://schemas.microsoft.com/office/drawing/2014/main" id="{4A233E62-9B8A-98C1-ADB8-6710534D1064}"/>
              </a:ext>
            </a:extLst>
          </p:cNvPr>
          <p:cNvSpPr>
            <a:spLocks noGrp="1"/>
          </p:cNvSpPr>
          <p:nvPr>
            <p:ph idx="1"/>
          </p:nvPr>
        </p:nvSpPr>
        <p:spPr/>
        <p:txBody>
          <a:bodyPr>
            <a:normAutofit fontScale="92500"/>
          </a:bodyPr>
          <a:lstStyle/>
          <a:p>
            <a:pPr marL="0" indent="0">
              <a:buNone/>
            </a:pPr>
            <a:r>
              <a:rPr lang="en-US" dirty="0"/>
              <a:t>Holy Spirit, divine Consoler, I adore You as my true God, with God the Father and God the Son. </a:t>
            </a:r>
          </a:p>
          <a:p>
            <a:pPr marL="0" indent="0">
              <a:buNone/>
            </a:pPr>
            <a:r>
              <a:rPr lang="en-US" dirty="0"/>
              <a:t>I adore You and unite myself to the adoration You receive from the angels and saints.</a:t>
            </a:r>
          </a:p>
          <a:p>
            <a:pPr marL="0" indent="0">
              <a:buNone/>
            </a:pPr>
            <a:r>
              <a:rPr lang="en-US" dirty="0"/>
              <a:t>I give You my heart and I offer my ardent thanksgiving for all the grace which You never cease to bestow on me.</a:t>
            </a:r>
          </a:p>
          <a:p>
            <a:pPr marL="0" indent="0">
              <a:buNone/>
            </a:pPr>
            <a:r>
              <a:rPr lang="en-US" dirty="0"/>
              <a:t>Grant me the gift of fortitude, so that I may overcome courageously all the assaults of the devil, and all the dangers of this world which threaten the salvation of my soul. Amen.</a:t>
            </a:r>
          </a:p>
        </p:txBody>
      </p:sp>
      <p:pic>
        <p:nvPicPr>
          <p:cNvPr id="4" name="Picture 3">
            <a:extLst>
              <a:ext uri="{FF2B5EF4-FFF2-40B4-BE49-F238E27FC236}">
                <a16:creationId xmlns:a16="http://schemas.microsoft.com/office/drawing/2014/main" id="{38B7E675-667A-5B31-4E9F-92F266AC0442}"/>
              </a:ext>
            </a:extLst>
          </p:cNvPr>
          <p:cNvPicPr>
            <a:picLocks noChangeAspect="1"/>
          </p:cNvPicPr>
          <p:nvPr/>
        </p:nvPicPr>
        <p:blipFill>
          <a:blip r:embed="rId2"/>
          <a:srcRect l="25429" r="35713"/>
          <a:stretch/>
        </p:blipFill>
        <p:spPr>
          <a:xfrm>
            <a:off x="0" y="0"/>
            <a:ext cx="1295401" cy="6858000"/>
          </a:xfrm>
          <a:prstGeom prst="rect">
            <a:avLst/>
          </a:prstGeom>
        </p:spPr>
      </p:pic>
      <p:pic>
        <p:nvPicPr>
          <p:cNvPr id="5" name="Picture 4">
            <a:extLst>
              <a:ext uri="{FF2B5EF4-FFF2-40B4-BE49-F238E27FC236}">
                <a16:creationId xmlns:a16="http://schemas.microsoft.com/office/drawing/2014/main" id="{5DF26E20-36AC-D7E7-0399-345B6A51A0AB}"/>
              </a:ext>
            </a:extLst>
          </p:cNvPr>
          <p:cNvPicPr>
            <a:picLocks noChangeAspect="1"/>
          </p:cNvPicPr>
          <p:nvPr/>
        </p:nvPicPr>
        <p:blipFill>
          <a:blip r:embed="rId3"/>
          <a:stretch>
            <a:fillRect/>
          </a:stretch>
        </p:blipFill>
        <p:spPr>
          <a:xfrm>
            <a:off x="10893549" y="0"/>
            <a:ext cx="1298449" cy="6858000"/>
          </a:xfrm>
          <a:prstGeom prst="rect">
            <a:avLst/>
          </a:prstGeom>
        </p:spPr>
      </p:pic>
      <p:pic>
        <p:nvPicPr>
          <p:cNvPr id="6" name="Picture 5">
            <a:extLst>
              <a:ext uri="{FF2B5EF4-FFF2-40B4-BE49-F238E27FC236}">
                <a16:creationId xmlns:a16="http://schemas.microsoft.com/office/drawing/2014/main" id="{C2D582B0-E9C2-D705-5A2E-741E13E652AD}"/>
              </a:ext>
            </a:extLst>
          </p:cNvPr>
          <p:cNvPicPr>
            <a:picLocks noChangeAspect="1"/>
          </p:cNvPicPr>
          <p:nvPr/>
        </p:nvPicPr>
        <p:blipFill>
          <a:blip r:embed="rId4">
            <a:duotone>
              <a:schemeClr val="accent6">
                <a:shade val="45000"/>
                <a:satMod val="135000"/>
              </a:schemeClr>
              <a:prstClr val="white"/>
            </a:duotone>
          </a:blip>
          <a:srcRect t="43101" b="43566"/>
          <a:stretch/>
        </p:blipFill>
        <p:spPr>
          <a:xfrm>
            <a:off x="1295401" y="0"/>
            <a:ext cx="4800599" cy="914400"/>
          </a:xfrm>
          <a:prstGeom prst="rect">
            <a:avLst/>
          </a:prstGeom>
        </p:spPr>
      </p:pic>
      <p:pic>
        <p:nvPicPr>
          <p:cNvPr id="7" name="Picture 6">
            <a:extLst>
              <a:ext uri="{FF2B5EF4-FFF2-40B4-BE49-F238E27FC236}">
                <a16:creationId xmlns:a16="http://schemas.microsoft.com/office/drawing/2014/main" id="{3E51D437-BD2E-109A-A845-BB0F69170C9A}"/>
              </a:ext>
            </a:extLst>
          </p:cNvPr>
          <p:cNvPicPr>
            <a:picLocks noChangeAspect="1"/>
          </p:cNvPicPr>
          <p:nvPr/>
        </p:nvPicPr>
        <p:blipFill>
          <a:blip r:embed="rId5"/>
          <a:stretch>
            <a:fillRect/>
          </a:stretch>
        </p:blipFill>
        <p:spPr>
          <a:xfrm>
            <a:off x="6092950" y="0"/>
            <a:ext cx="4797968" cy="914479"/>
          </a:xfrm>
          <a:prstGeom prst="rect">
            <a:avLst/>
          </a:prstGeom>
        </p:spPr>
      </p:pic>
      <p:pic>
        <p:nvPicPr>
          <p:cNvPr id="8" name="Picture 7">
            <a:extLst>
              <a:ext uri="{FF2B5EF4-FFF2-40B4-BE49-F238E27FC236}">
                <a16:creationId xmlns:a16="http://schemas.microsoft.com/office/drawing/2014/main" id="{AF3A33DC-9841-7296-3A59-EDBBA0CF2DE5}"/>
              </a:ext>
            </a:extLst>
          </p:cNvPr>
          <p:cNvPicPr>
            <a:picLocks noChangeAspect="1"/>
          </p:cNvPicPr>
          <p:nvPr/>
        </p:nvPicPr>
        <p:blipFill>
          <a:blip r:embed="rId5"/>
          <a:stretch>
            <a:fillRect/>
          </a:stretch>
        </p:blipFill>
        <p:spPr>
          <a:xfrm>
            <a:off x="1294982" y="5941592"/>
            <a:ext cx="4797968" cy="914479"/>
          </a:xfrm>
          <a:prstGeom prst="rect">
            <a:avLst/>
          </a:prstGeom>
        </p:spPr>
      </p:pic>
      <p:pic>
        <p:nvPicPr>
          <p:cNvPr id="9" name="Picture 8">
            <a:extLst>
              <a:ext uri="{FF2B5EF4-FFF2-40B4-BE49-F238E27FC236}">
                <a16:creationId xmlns:a16="http://schemas.microsoft.com/office/drawing/2014/main" id="{7F82DA9A-EE8C-CF06-CFA2-D75426639FAF}"/>
              </a:ext>
            </a:extLst>
          </p:cNvPr>
          <p:cNvPicPr>
            <a:picLocks noChangeAspect="1"/>
          </p:cNvPicPr>
          <p:nvPr/>
        </p:nvPicPr>
        <p:blipFill>
          <a:blip r:embed="rId5"/>
          <a:stretch>
            <a:fillRect/>
          </a:stretch>
        </p:blipFill>
        <p:spPr>
          <a:xfrm>
            <a:off x="6092531" y="5939663"/>
            <a:ext cx="4797968" cy="914479"/>
          </a:xfrm>
          <a:prstGeom prst="rect">
            <a:avLst/>
          </a:prstGeom>
        </p:spPr>
      </p:pic>
    </p:spTree>
    <p:extLst>
      <p:ext uri="{BB962C8B-B14F-4D97-AF65-F5344CB8AC3E}">
        <p14:creationId xmlns:p14="http://schemas.microsoft.com/office/powerpoint/2010/main" val="3042509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4A1B6-4578-918E-DAAC-91E5161D1C12}"/>
              </a:ext>
            </a:extLst>
          </p:cNvPr>
          <p:cNvSpPr>
            <a:spLocks noGrp="1"/>
          </p:cNvSpPr>
          <p:nvPr>
            <p:ph type="title"/>
          </p:nvPr>
        </p:nvSpPr>
        <p:spPr/>
        <p:txBody>
          <a:bodyPr/>
          <a:lstStyle/>
          <a:p>
            <a:r>
              <a:rPr lang="en-US" dirty="0"/>
              <a:t>Readings and Objectives</a:t>
            </a:r>
          </a:p>
        </p:txBody>
      </p:sp>
      <p:sp>
        <p:nvSpPr>
          <p:cNvPr id="3" name="Content Placeholder 2">
            <a:extLst>
              <a:ext uri="{FF2B5EF4-FFF2-40B4-BE49-F238E27FC236}">
                <a16:creationId xmlns:a16="http://schemas.microsoft.com/office/drawing/2014/main" id="{171F0ECB-006F-EE19-DD87-7C6A6E3DEDF4}"/>
              </a:ext>
            </a:extLst>
          </p:cNvPr>
          <p:cNvSpPr>
            <a:spLocks noGrp="1"/>
          </p:cNvSpPr>
          <p:nvPr>
            <p:ph idx="1"/>
          </p:nvPr>
        </p:nvSpPr>
        <p:spPr>
          <a:xfrm>
            <a:off x="1433624" y="2578197"/>
            <a:ext cx="6126125" cy="3556789"/>
          </a:xfrm>
        </p:spPr>
        <p:txBody>
          <a:bodyPr>
            <a:normAutofit lnSpcReduction="10000"/>
          </a:bodyPr>
          <a:lstStyle/>
          <a:p>
            <a:r>
              <a:rPr lang="en-US" dirty="0"/>
              <a:t>Readings:</a:t>
            </a:r>
          </a:p>
          <a:p>
            <a:pPr lvl="1"/>
            <a:r>
              <a:rPr lang="en-US" dirty="0"/>
              <a:t>Ordinary of the Ordinary Form of the Mass: pages 13-16 (PDF)</a:t>
            </a:r>
          </a:p>
          <a:p>
            <a:pPr lvl="1"/>
            <a:r>
              <a:rPr lang="en-US" dirty="0"/>
              <a:t>Ordinary of the Extraordinary Form of the Mass: pages 27-30 (PDF)</a:t>
            </a:r>
          </a:p>
          <a:p>
            <a:pPr lvl="1"/>
            <a:r>
              <a:rPr lang="en-US" dirty="0"/>
              <a:t>Optional: </a:t>
            </a:r>
            <a:r>
              <a:rPr lang="en-US" i="1" dirty="0"/>
              <a:t>The Mass in Slow Motion</a:t>
            </a:r>
            <a:r>
              <a:rPr lang="en-US" dirty="0"/>
              <a:t>, chapters (part 2 of) 9 and 10 (pp. 90-104, print; pp. 109-123, PDF)</a:t>
            </a:r>
          </a:p>
          <a:p>
            <a:r>
              <a:rPr lang="en-US" dirty="0"/>
              <a:t>Objectives:</a:t>
            </a:r>
          </a:p>
          <a:p>
            <a:pPr lvl="1"/>
            <a:r>
              <a:rPr lang="en-US" dirty="0"/>
              <a:t># 3, 4</a:t>
            </a:r>
          </a:p>
        </p:txBody>
      </p:sp>
      <p:pic>
        <p:nvPicPr>
          <p:cNvPr id="6" name="Picture 5">
            <a:extLst>
              <a:ext uri="{FF2B5EF4-FFF2-40B4-BE49-F238E27FC236}">
                <a16:creationId xmlns:a16="http://schemas.microsoft.com/office/drawing/2014/main" id="{1FF0C403-DA10-A3AE-BCB4-C62EA3614E85}"/>
              </a:ext>
            </a:extLst>
          </p:cNvPr>
          <p:cNvPicPr>
            <a:picLocks noChangeAspect="1"/>
          </p:cNvPicPr>
          <p:nvPr/>
        </p:nvPicPr>
        <p:blipFill>
          <a:blip r:embed="rId2"/>
          <a:srcRect l="16245" r="64915"/>
          <a:stretch/>
        </p:blipFill>
        <p:spPr>
          <a:xfrm>
            <a:off x="-1" y="0"/>
            <a:ext cx="1295401" cy="6858000"/>
          </a:xfrm>
          <a:prstGeom prst="rect">
            <a:avLst/>
          </a:prstGeom>
        </p:spPr>
      </p:pic>
      <p:pic>
        <p:nvPicPr>
          <p:cNvPr id="7" name="Picture 6">
            <a:extLst>
              <a:ext uri="{FF2B5EF4-FFF2-40B4-BE49-F238E27FC236}">
                <a16:creationId xmlns:a16="http://schemas.microsoft.com/office/drawing/2014/main" id="{3F3B1638-C0AC-4FAF-2ABE-5CFB204D5809}"/>
              </a:ext>
            </a:extLst>
          </p:cNvPr>
          <p:cNvPicPr>
            <a:picLocks noChangeAspect="1"/>
          </p:cNvPicPr>
          <p:nvPr/>
        </p:nvPicPr>
        <p:blipFill>
          <a:blip r:embed="rId3"/>
          <a:srcRect l="65077" r="14574"/>
          <a:stretch/>
        </p:blipFill>
        <p:spPr>
          <a:xfrm>
            <a:off x="10896598" y="0"/>
            <a:ext cx="1295401" cy="6858000"/>
          </a:xfrm>
          <a:prstGeom prst="rect">
            <a:avLst/>
          </a:prstGeom>
        </p:spPr>
      </p:pic>
      <p:pic>
        <p:nvPicPr>
          <p:cNvPr id="8" name="Picture 7">
            <a:extLst>
              <a:ext uri="{FF2B5EF4-FFF2-40B4-BE49-F238E27FC236}">
                <a16:creationId xmlns:a16="http://schemas.microsoft.com/office/drawing/2014/main" id="{74675290-D676-6C85-21DA-622BD8F17FD2}"/>
              </a:ext>
            </a:extLst>
          </p:cNvPr>
          <p:cNvPicPr>
            <a:picLocks noChangeAspect="1"/>
          </p:cNvPicPr>
          <p:nvPr/>
        </p:nvPicPr>
        <p:blipFill>
          <a:blip r:embed="rId4">
            <a:duotone>
              <a:schemeClr val="accent6">
                <a:shade val="45000"/>
                <a:satMod val="135000"/>
              </a:schemeClr>
              <a:prstClr val="white"/>
            </a:duotone>
          </a:blip>
          <a:srcRect l="6176" t="18370" r="5142" b="6850"/>
          <a:stretch/>
        </p:blipFill>
        <p:spPr>
          <a:xfrm>
            <a:off x="1295401" y="-10633"/>
            <a:ext cx="4800599" cy="992765"/>
          </a:xfrm>
          <a:prstGeom prst="rect">
            <a:avLst/>
          </a:prstGeom>
        </p:spPr>
      </p:pic>
      <p:pic>
        <p:nvPicPr>
          <p:cNvPr id="9" name="Picture 8">
            <a:extLst>
              <a:ext uri="{FF2B5EF4-FFF2-40B4-BE49-F238E27FC236}">
                <a16:creationId xmlns:a16="http://schemas.microsoft.com/office/drawing/2014/main" id="{A80DB768-061C-71BA-F95E-CB2640255D36}"/>
              </a:ext>
            </a:extLst>
          </p:cNvPr>
          <p:cNvPicPr>
            <a:picLocks noChangeAspect="1"/>
          </p:cNvPicPr>
          <p:nvPr/>
        </p:nvPicPr>
        <p:blipFill>
          <a:blip r:embed="rId5">
            <a:duotone>
              <a:schemeClr val="accent6">
                <a:shade val="45000"/>
                <a:satMod val="135000"/>
              </a:schemeClr>
              <a:prstClr val="white"/>
            </a:duotone>
          </a:blip>
          <a:stretch>
            <a:fillRect/>
          </a:stretch>
        </p:blipFill>
        <p:spPr>
          <a:xfrm>
            <a:off x="6095998" y="0"/>
            <a:ext cx="4797968" cy="993734"/>
          </a:xfrm>
          <a:prstGeom prst="rect">
            <a:avLst/>
          </a:prstGeom>
        </p:spPr>
      </p:pic>
      <p:pic>
        <p:nvPicPr>
          <p:cNvPr id="10" name="Picture 9">
            <a:extLst>
              <a:ext uri="{FF2B5EF4-FFF2-40B4-BE49-F238E27FC236}">
                <a16:creationId xmlns:a16="http://schemas.microsoft.com/office/drawing/2014/main" id="{449096E6-0A7A-8A2F-737E-C639E983C4E8}"/>
              </a:ext>
            </a:extLst>
          </p:cNvPr>
          <p:cNvPicPr>
            <a:picLocks noChangeAspect="1"/>
          </p:cNvPicPr>
          <p:nvPr/>
        </p:nvPicPr>
        <p:blipFill>
          <a:blip r:embed="rId6"/>
          <a:stretch>
            <a:fillRect/>
          </a:stretch>
        </p:blipFill>
        <p:spPr>
          <a:xfrm>
            <a:off x="1295400" y="5864266"/>
            <a:ext cx="4797968" cy="993734"/>
          </a:xfrm>
          <a:prstGeom prst="rect">
            <a:avLst/>
          </a:prstGeom>
        </p:spPr>
      </p:pic>
      <p:pic>
        <p:nvPicPr>
          <p:cNvPr id="11" name="Picture 10">
            <a:extLst>
              <a:ext uri="{FF2B5EF4-FFF2-40B4-BE49-F238E27FC236}">
                <a16:creationId xmlns:a16="http://schemas.microsoft.com/office/drawing/2014/main" id="{2951B40A-67DB-AE8A-52CD-A49028A1FCF8}"/>
              </a:ext>
            </a:extLst>
          </p:cNvPr>
          <p:cNvPicPr>
            <a:picLocks noChangeAspect="1"/>
          </p:cNvPicPr>
          <p:nvPr/>
        </p:nvPicPr>
        <p:blipFill>
          <a:blip r:embed="rId6"/>
          <a:stretch>
            <a:fillRect/>
          </a:stretch>
        </p:blipFill>
        <p:spPr>
          <a:xfrm>
            <a:off x="6093368" y="5864266"/>
            <a:ext cx="4797968" cy="993734"/>
          </a:xfrm>
          <a:prstGeom prst="rect">
            <a:avLst/>
          </a:prstGeom>
        </p:spPr>
      </p:pic>
      <p:pic>
        <p:nvPicPr>
          <p:cNvPr id="4" name="Picture 3">
            <a:extLst>
              <a:ext uri="{FF2B5EF4-FFF2-40B4-BE49-F238E27FC236}">
                <a16:creationId xmlns:a16="http://schemas.microsoft.com/office/drawing/2014/main" id="{55A5B0C4-B080-BFA9-83E5-1579BB75F3A3}"/>
              </a:ext>
            </a:extLst>
          </p:cNvPr>
          <p:cNvPicPr>
            <a:picLocks noChangeAspect="1"/>
          </p:cNvPicPr>
          <p:nvPr/>
        </p:nvPicPr>
        <p:blipFill>
          <a:blip r:embed="rId7"/>
          <a:stretch>
            <a:fillRect/>
          </a:stretch>
        </p:blipFill>
        <p:spPr>
          <a:xfrm>
            <a:off x="7470086" y="2639540"/>
            <a:ext cx="3163384" cy="3163384"/>
          </a:xfrm>
          <a:prstGeom prst="rect">
            <a:avLst/>
          </a:prstGeom>
        </p:spPr>
      </p:pic>
    </p:spTree>
    <p:extLst>
      <p:ext uri="{BB962C8B-B14F-4D97-AF65-F5344CB8AC3E}">
        <p14:creationId xmlns:p14="http://schemas.microsoft.com/office/powerpoint/2010/main" val="98223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25D2-214E-049B-CEDF-5ABC02779C2F}"/>
              </a:ext>
            </a:extLst>
          </p:cNvPr>
          <p:cNvSpPr>
            <a:spLocks noGrp="1"/>
          </p:cNvSpPr>
          <p:nvPr>
            <p:ph type="title"/>
          </p:nvPr>
        </p:nvSpPr>
        <p:spPr/>
        <p:txBody>
          <a:bodyPr/>
          <a:lstStyle/>
          <a:p>
            <a:r>
              <a:rPr lang="en-US" dirty="0"/>
              <a:t>Vocabulary</a:t>
            </a:r>
          </a:p>
        </p:txBody>
      </p:sp>
      <p:sp>
        <p:nvSpPr>
          <p:cNvPr id="3" name="Content Placeholder 2">
            <a:extLst>
              <a:ext uri="{FF2B5EF4-FFF2-40B4-BE49-F238E27FC236}">
                <a16:creationId xmlns:a16="http://schemas.microsoft.com/office/drawing/2014/main" id="{AD3E76DD-F857-913A-52AB-906BBEC75462}"/>
              </a:ext>
            </a:extLst>
          </p:cNvPr>
          <p:cNvSpPr>
            <a:spLocks noGrp="1"/>
          </p:cNvSpPr>
          <p:nvPr>
            <p:ph sz="half" idx="2"/>
          </p:nvPr>
        </p:nvSpPr>
        <p:spPr>
          <a:xfrm>
            <a:off x="1295400" y="2477386"/>
            <a:ext cx="4718304" cy="3398481"/>
          </a:xfrm>
        </p:spPr>
        <p:txBody>
          <a:bodyPr>
            <a:noAutofit/>
          </a:bodyPr>
          <a:lstStyle/>
          <a:p>
            <a:pPr marL="0" marR="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Canon </a:t>
            </a:r>
          </a:p>
          <a:p>
            <a:pPr marL="0" marR="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Commemoration </a:t>
            </a:r>
          </a:p>
          <a:p>
            <a:pPr marL="0" marR="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Contemplative prayer</a:t>
            </a:r>
          </a:p>
          <a:p>
            <a:pPr marL="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First-class feast</a:t>
            </a:r>
            <a:endParaRPr lang="en-US"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Hanc igitur</a:t>
            </a:r>
          </a:p>
          <a:p>
            <a:pPr marL="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Memorial</a:t>
            </a:r>
            <a:endParaRPr lang="en-US" kern="100" dirty="0">
              <a:effectLst/>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Preface</a:t>
            </a:r>
          </a:p>
          <a:p>
            <a:pPr marL="0" marR="0" indent="0">
              <a:lnSpc>
                <a:spcPct val="107000"/>
              </a:lnSpc>
              <a:spcBef>
                <a:spcPts val="0"/>
              </a:spcBef>
              <a:spcAft>
                <a:spcPts val="800"/>
              </a:spcAft>
              <a:buNone/>
            </a:pPr>
            <a:endParaRPr lang="en-US" kern="100" dirty="0">
              <a:effectLst/>
              <a:ea typeface="Calibri" panose="020F0502020204030204" pitchFamily="34"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73E1E96D-D2EF-1C0E-ED67-030BA3284D77}"/>
              </a:ext>
            </a:extLst>
          </p:cNvPr>
          <p:cNvSpPr>
            <a:spLocks noGrp="1"/>
          </p:cNvSpPr>
          <p:nvPr>
            <p:ph sz="quarter" idx="4"/>
          </p:nvPr>
        </p:nvSpPr>
        <p:spPr>
          <a:xfrm>
            <a:off x="4251716" y="2488019"/>
            <a:ext cx="2872098" cy="3398481"/>
          </a:xfrm>
        </p:spPr>
        <p:txBody>
          <a:bodyPr>
            <a:normAutofit/>
          </a:bodyPr>
          <a:lstStyle/>
          <a:p>
            <a:pPr marL="0">
              <a:lnSpc>
                <a:spcPct val="107000"/>
              </a:lnSpc>
              <a:spcBef>
                <a:spcPts val="0"/>
              </a:spcBef>
              <a:spcAft>
                <a:spcPts val="800"/>
              </a:spcAft>
            </a:pPr>
            <a:r>
              <a:rPr lang="en-US" kern="100" dirty="0">
                <a:effectLst/>
                <a:ea typeface="Calibri" panose="020F0502020204030204" pitchFamily="34" charset="0"/>
                <a:cs typeface="Times New Roman" panose="02020603050405020304" pitchFamily="18" charset="0"/>
              </a:rPr>
              <a:t>Quam oblationem </a:t>
            </a:r>
            <a:endParaRPr lang="en-US" sz="2400" kern="100" dirty="0">
              <a:effectLst/>
              <a:ea typeface="Calibri" panose="020F0502020204030204" pitchFamily="34" charset="0"/>
              <a:cs typeface="Times New Roman" panose="02020603050405020304" pitchFamily="18" charset="0"/>
            </a:endParaRPr>
          </a:p>
          <a:p>
            <a:r>
              <a:rPr lang="en-US" sz="2400" dirty="0">
                <a:effectLst/>
                <a:ea typeface="Calibri" panose="020F0502020204030204" pitchFamily="34" charset="0"/>
                <a:cs typeface="Times New Roman" panose="02020603050405020304" pitchFamily="18" charset="0"/>
              </a:rPr>
              <a:t>Sacrament</a:t>
            </a:r>
          </a:p>
          <a:p>
            <a:r>
              <a:rPr lang="en-US" kern="100" dirty="0">
                <a:effectLst/>
                <a:ea typeface="Calibri" panose="020F0502020204030204" pitchFamily="34" charset="0"/>
                <a:cs typeface="Times New Roman" panose="02020603050405020304" pitchFamily="18" charset="0"/>
              </a:rPr>
              <a:t>Sanctus</a:t>
            </a:r>
            <a:endParaRPr lang="en-US" sz="2400" kern="1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Second-class feast</a:t>
            </a:r>
          </a:p>
          <a:p>
            <a:pPr marL="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Solemnity</a:t>
            </a:r>
          </a:p>
          <a:p>
            <a:pPr marL="0" marR="0">
              <a:lnSpc>
                <a:spcPct val="107000"/>
              </a:lnSpc>
              <a:spcBef>
                <a:spcPts val="0"/>
              </a:spcBef>
              <a:spcAft>
                <a:spcPts val="800"/>
              </a:spcAft>
            </a:pPr>
            <a:r>
              <a:rPr lang="en-US" sz="2400" kern="100" dirty="0">
                <a:effectLst/>
                <a:ea typeface="Calibri" panose="020F0502020204030204" pitchFamily="34" charset="0"/>
                <a:cs typeface="Times New Roman" panose="02020603050405020304" pitchFamily="18" charset="0"/>
              </a:rPr>
              <a:t>Third-class feast</a:t>
            </a:r>
          </a:p>
          <a:p>
            <a:endParaRPr lang="en-US" dirty="0"/>
          </a:p>
        </p:txBody>
      </p:sp>
      <p:pic>
        <p:nvPicPr>
          <p:cNvPr id="4" name="Picture 3">
            <a:extLst>
              <a:ext uri="{FF2B5EF4-FFF2-40B4-BE49-F238E27FC236}">
                <a16:creationId xmlns:a16="http://schemas.microsoft.com/office/drawing/2014/main" id="{2821F53D-794C-6086-2F2B-7C129F79EA45}"/>
              </a:ext>
            </a:extLst>
          </p:cNvPr>
          <p:cNvPicPr>
            <a:picLocks noChangeAspect="1"/>
          </p:cNvPicPr>
          <p:nvPr/>
        </p:nvPicPr>
        <p:blipFill>
          <a:blip r:embed="rId2"/>
          <a:srcRect l="35320" r="34771"/>
          <a:stretch/>
        </p:blipFill>
        <p:spPr>
          <a:xfrm>
            <a:off x="-11015" y="0"/>
            <a:ext cx="1350335" cy="6858000"/>
          </a:xfrm>
          <a:prstGeom prst="rect">
            <a:avLst/>
          </a:prstGeom>
        </p:spPr>
      </p:pic>
      <p:pic>
        <p:nvPicPr>
          <p:cNvPr id="11" name="Picture 10">
            <a:extLst>
              <a:ext uri="{FF2B5EF4-FFF2-40B4-BE49-F238E27FC236}">
                <a16:creationId xmlns:a16="http://schemas.microsoft.com/office/drawing/2014/main" id="{A98D4EE0-7BB9-A0A1-D893-21187C7DD5AC}"/>
              </a:ext>
            </a:extLst>
          </p:cNvPr>
          <p:cNvPicPr>
            <a:picLocks noChangeAspect="1"/>
          </p:cNvPicPr>
          <p:nvPr/>
        </p:nvPicPr>
        <p:blipFill rotWithShape="1">
          <a:blip r:embed="rId3">
            <a:duotone>
              <a:schemeClr val="accent6">
                <a:shade val="45000"/>
                <a:satMod val="135000"/>
              </a:schemeClr>
              <a:prstClr val="white"/>
            </a:duotone>
          </a:blip>
          <a:srcRect t="25498" b="25498"/>
          <a:stretch/>
        </p:blipFill>
        <p:spPr>
          <a:xfrm>
            <a:off x="1357001" y="17993"/>
            <a:ext cx="4874692" cy="982133"/>
          </a:xfrm>
          <a:prstGeom prst="rect">
            <a:avLst/>
          </a:prstGeom>
        </p:spPr>
      </p:pic>
      <p:pic>
        <p:nvPicPr>
          <p:cNvPr id="14" name="Picture 13">
            <a:extLst>
              <a:ext uri="{FF2B5EF4-FFF2-40B4-BE49-F238E27FC236}">
                <a16:creationId xmlns:a16="http://schemas.microsoft.com/office/drawing/2014/main" id="{EFCECDEB-25A4-EEA0-8BFB-C6FAABEAC511}"/>
              </a:ext>
            </a:extLst>
          </p:cNvPr>
          <p:cNvPicPr>
            <a:picLocks noChangeAspect="1"/>
          </p:cNvPicPr>
          <p:nvPr/>
        </p:nvPicPr>
        <p:blipFill>
          <a:blip r:embed="rId4"/>
          <a:srcRect l="20695" t="38525" r="20641" b="37036"/>
          <a:stretch/>
        </p:blipFill>
        <p:spPr>
          <a:xfrm>
            <a:off x="1391932" y="1095153"/>
            <a:ext cx="3488412" cy="1255947"/>
          </a:xfrm>
          <a:prstGeom prst="rect">
            <a:avLst/>
          </a:prstGeom>
        </p:spPr>
      </p:pic>
      <p:pic>
        <p:nvPicPr>
          <p:cNvPr id="15" name="Picture 14">
            <a:extLst>
              <a:ext uri="{FF2B5EF4-FFF2-40B4-BE49-F238E27FC236}">
                <a16:creationId xmlns:a16="http://schemas.microsoft.com/office/drawing/2014/main" id="{2CAA1420-DA2D-48A3-EAC7-01CAE2F5CF7E}"/>
              </a:ext>
            </a:extLst>
          </p:cNvPr>
          <p:cNvPicPr>
            <a:picLocks noChangeAspect="1"/>
          </p:cNvPicPr>
          <p:nvPr/>
        </p:nvPicPr>
        <p:blipFill>
          <a:blip r:embed="rId5">
            <a:duotone>
              <a:schemeClr val="accent6">
                <a:shade val="45000"/>
                <a:satMod val="135000"/>
              </a:schemeClr>
              <a:prstClr val="white"/>
            </a:duotone>
          </a:blip>
          <a:stretch>
            <a:fillRect/>
          </a:stretch>
        </p:blipFill>
        <p:spPr>
          <a:xfrm>
            <a:off x="6231693" y="13565"/>
            <a:ext cx="4871126" cy="981541"/>
          </a:xfrm>
          <a:prstGeom prst="rect">
            <a:avLst/>
          </a:prstGeom>
        </p:spPr>
      </p:pic>
      <p:pic>
        <p:nvPicPr>
          <p:cNvPr id="8" name="Picture 7">
            <a:extLst>
              <a:ext uri="{FF2B5EF4-FFF2-40B4-BE49-F238E27FC236}">
                <a16:creationId xmlns:a16="http://schemas.microsoft.com/office/drawing/2014/main" id="{3CAB756A-845C-BA60-256C-564B28AB4C28}"/>
              </a:ext>
            </a:extLst>
          </p:cNvPr>
          <p:cNvPicPr>
            <a:picLocks noChangeAspect="1"/>
          </p:cNvPicPr>
          <p:nvPr/>
        </p:nvPicPr>
        <p:blipFill>
          <a:blip r:embed="rId6"/>
          <a:stretch>
            <a:fillRect/>
          </a:stretch>
        </p:blipFill>
        <p:spPr>
          <a:xfrm>
            <a:off x="7443505" y="2351100"/>
            <a:ext cx="3148397" cy="3672502"/>
          </a:xfrm>
          <a:prstGeom prst="rect">
            <a:avLst/>
          </a:prstGeom>
        </p:spPr>
      </p:pic>
      <p:pic>
        <p:nvPicPr>
          <p:cNvPr id="9" name="Picture 8">
            <a:extLst>
              <a:ext uri="{FF2B5EF4-FFF2-40B4-BE49-F238E27FC236}">
                <a16:creationId xmlns:a16="http://schemas.microsoft.com/office/drawing/2014/main" id="{AF8CB399-0C14-D8E4-047E-A3D3DB7311DC}"/>
              </a:ext>
            </a:extLst>
          </p:cNvPr>
          <p:cNvPicPr>
            <a:picLocks noChangeAspect="1"/>
          </p:cNvPicPr>
          <p:nvPr/>
        </p:nvPicPr>
        <p:blipFill>
          <a:blip r:embed="rId7"/>
          <a:stretch>
            <a:fillRect/>
          </a:stretch>
        </p:blipFill>
        <p:spPr>
          <a:xfrm>
            <a:off x="10841665" y="0"/>
            <a:ext cx="1353312" cy="6858000"/>
          </a:xfrm>
          <a:prstGeom prst="rect">
            <a:avLst/>
          </a:prstGeom>
        </p:spPr>
      </p:pic>
      <p:pic>
        <p:nvPicPr>
          <p:cNvPr id="16" name="Picture 15">
            <a:extLst>
              <a:ext uri="{FF2B5EF4-FFF2-40B4-BE49-F238E27FC236}">
                <a16:creationId xmlns:a16="http://schemas.microsoft.com/office/drawing/2014/main" id="{12D1D171-4E94-3C06-A3C6-4B05FB5C7349}"/>
              </a:ext>
            </a:extLst>
          </p:cNvPr>
          <p:cNvPicPr>
            <a:picLocks noChangeAspect="1"/>
          </p:cNvPicPr>
          <p:nvPr/>
        </p:nvPicPr>
        <p:blipFill>
          <a:blip r:embed="rId5">
            <a:duotone>
              <a:schemeClr val="accent6">
                <a:shade val="45000"/>
                <a:satMod val="135000"/>
              </a:schemeClr>
              <a:prstClr val="white"/>
            </a:duotone>
          </a:blip>
          <a:stretch>
            <a:fillRect/>
          </a:stretch>
        </p:blipFill>
        <p:spPr>
          <a:xfrm>
            <a:off x="1339320" y="5858466"/>
            <a:ext cx="4871126" cy="981541"/>
          </a:xfrm>
          <a:prstGeom prst="rect">
            <a:avLst/>
          </a:prstGeom>
        </p:spPr>
      </p:pic>
      <p:pic>
        <p:nvPicPr>
          <p:cNvPr id="17" name="Picture 16">
            <a:extLst>
              <a:ext uri="{FF2B5EF4-FFF2-40B4-BE49-F238E27FC236}">
                <a16:creationId xmlns:a16="http://schemas.microsoft.com/office/drawing/2014/main" id="{807409EB-E891-FB40-4A57-A08B74AB26AD}"/>
              </a:ext>
            </a:extLst>
          </p:cNvPr>
          <p:cNvPicPr>
            <a:picLocks noChangeAspect="1"/>
          </p:cNvPicPr>
          <p:nvPr/>
        </p:nvPicPr>
        <p:blipFill>
          <a:blip r:embed="rId8">
            <a:duotone>
              <a:schemeClr val="accent6">
                <a:shade val="45000"/>
                <a:satMod val="135000"/>
              </a:schemeClr>
              <a:prstClr val="white"/>
            </a:duotone>
          </a:blip>
          <a:stretch>
            <a:fillRect/>
          </a:stretch>
        </p:blipFill>
        <p:spPr>
          <a:xfrm>
            <a:off x="6210446" y="5872483"/>
            <a:ext cx="4642234" cy="981541"/>
          </a:xfrm>
          <a:prstGeom prst="rect">
            <a:avLst/>
          </a:prstGeom>
        </p:spPr>
      </p:pic>
      <p:pic>
        <p:nvPicPr>
          <p:cNvPr id="18" name="Picture 17">
            <a:extLst>
              <a:ext uri="{FF2B5EF4-FFF2-40B4-BE49-F238E27FC236}">
                <a16:creationId xmlns:a16="http://schemas.microsoft.com/office/drawing/2014/main" id="{D5C47388-F292-6131-3F58-6DD699C2651F}"/>
              </a:ext>
            </a:extLst>
          </p:cNvPr>
          <p:cNvPicPr>
            <a:picLocks noChangeAspect="1"/>
          </p:cNvPicPr>
          <p:nvPr/>
        </p:nvPicPr>
        <p:blipFill>
          <a:blip r:embed="rId9"/>
          <a:stretch>
            <a:fillRect/>
          </a:stretch>
        </p:blipFill>
        <p:spPr>
          <a:xfrm>
            <a:off x="7348354" y="1095183"/>
            <a:ext cx="3493311" cy="1255885"/>
          </a:xfrm>
          <a:prstGeom prst="rect">
            <a:avLst/>
          </a:prstGeom>
        </p:spPr>
      </p:pic>
    </p:spTree>
    <p:extLst>
      <p:ext uri="{BB962C8B-B14F-4D97-AF65-F5344CB8AC3E}">
        <p14:creationId xmlns:p14="http://schemas.microsoft.com/office/powerpoint/2010/main" val="4115915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FD9F-872D-075F-02DC-FA596634E607}"/>
              </a:ext>
            </a:extLst>
          </p:cNvPr>
          <p:cNvSpPr>
            <a:spLocks noGrp="1"/>
          </p:cNvSpPr>
          <p:nvPr>
            <p:ph type="title"/>
          </p:nvPr>
        </p:nvSpPr>
        <p:spPr/>
        <p:txBody>
          <a:bodyPr/>
          <a:lstStyle/>
          <a:p>
            <a:r>
              <a:rPr lang="en-US" dirty="0"/>
              <a:t>Recap</a:t>
            </a:r>
          </a:p>
        </p:txBody>
      </p:sp>
      <p:cxnSp>
        <p:nvCxnSpPr>
          <p:cNvPr id="11" name="Straight Connector 10">
            <a:extLst>
              <a:ext uri="{FF2B5EF4-FFF2-40B4-BE49-F238E27FC236}">
                <a16:creationId xmlns:a16="http://schemas.microsoft.com/office/drawing/2014/main" id="{89417630-0D2D-46C0-5F5F-A8544CD09FC1}"/>
              </a:ext>
            </a:extLst>
          </p:cNvPr>
          <p:cNvCxnSpPr>
            <a:cxnSpLocks/>
          </p:cNvCxnSpPr>
          <p:nvPr/>
        </p:nvCxnSpPr>
        <p:spPr>
          <a:xfrm flipV="1">
            <a:off x="1295402" y="4189228"/>
            <a:ext cx="0" cy="494416"/>
          </a:xfrm>
          <a:prstGeom prst="line">
            <a:avLst/>
          </a:prstGeom>
        </p:spPr>
        <p:style>
          <a:lnRef idx="3">
            <a:schemeClr val="accent3"/>
          </a:lnRef>
          <a:fillRef idx="0">
            <a:schemeClr val="accent3"/>
          </a:fillRef>
          <a:effectRef idx="2">
            <a:schemeClr val="accent3"/>
          </a:effectRef>
          <a:fontRef idx="minor">
            <a:schemeClr val="tx1"/>
          </a:fontRef>
        </p:style>
      </p:cxnSp>
      <p:pic>
        <p:nvPicPr>
          <p:cNvPr id="14" name="Picture 13">
            <a:extLst>
              <a:ext uri="{FF2B5EF4-FFF2-40B4-BE49-F238E27FC236}">
                <a16:creationId xmlns:a16="http://schemas.microsoft.com/office/drawing/2014/main" id="{7052C092-2A40-8100-123F-1FA13A7840F9}"/>
              </a:ext>
            </a:extLst>
          </p:cNvPr>
          <p:cNvPicPr>
            <a:picLocks noChangeAspect="1"/>
          </p:cNvPicPr>
          <p:nvPr/>
        </p:nvPicPr>
        <p:blipFill>
          <a:blip r:embed="rId2"/>
          <a:stretch>
            <a:fillRect/>
          </a:stretch>
        </p:blipFill>
        <p:spPr>
          <a:xfrm>
            <a:off x="1065501" y="3359430"/>
            <a:ext cx="10477708" cy="1042506"/>
          </a:xfrm>
          <a:prstGeom prst="rect">
            <a:avLst/>
          </a:prstGeom>
        </p:spPr>
      </p:pic>
      <p:cxnSp>
        <p:nvCxnSpPr>
          <p:cNvPr id="16" name="Straight Connector 15">
            <a:extLst>
              <a:ext uri="{FF2B5EF4-FFF2-40B4-BE49-F238E27FC236}">
                <a16:creationId xmlns:a16="http://schemas.microsoft.com/office/drawing/2014/main" id="{48AFB63A-5B5D-145B-18A4-55DA20ACC1CE}"/>
              </a:ext>
            </a:extLst>
          </p:cNvPr>
          <p:cNvCxnSpPr>
            <a:cxnSpLocks/>
          </p:cNvCxnSpPr>
          <p:nvPr/>
        </p:nvCxnSpPr>
        <p:spPr>
          <a:xfrm flipV="1">
            <a:off x="1679944" y="3429000"/>
            <a:ext cx="0" cy="166202"/>
          </a:xfrm>
          <a:prstGeom prst="line">
            <a:avLst/>
          </a:prstGeom>
        </p:spPr>
        <p:style>
          <a:lnRef idx="3">
            <a:schemeClr val="accent3"/>
          </a:lnRef>
          <a:fillRef idx="0">
            <a:schemeClr val="accent3"/>
          </a:fillRef>
          <a:effectRef idx="2">
            <a:schemeClr val="accent3"/>
          </a:effectRef>
          <a:fontRef idx="minor">
            <a:schemeClr val="tx1"/>
          </a:fontRef>
        </p:style>
      </p:cxnSp>
      <p:cxnSp>
        <p:nvCxnSpPr>
          <p:cNvPr id="26" name="Straight Connector 25">
            <a:extLst>
              <a:ext uri="{FF2B5EF4-FFF2-40B4-BE49-F238E27FC236}">
                <a16:creationId xmlns:a16="http://schemas.microsoft.com/office/drawing/2014/main" id="{2F32E244-7AD5-CD8C-758E-61D00177D8F4}"/>
              </a:ext>
            </a:extLst>
          </p:cNvPr>
          <p:cNvCxnSpPr/>
          <p:nvPr/>
        </p:nvCxnSpPr>
        <p:spPr>
          <a:xfrm flipV="1">
            <a:off x="2633987" y="4113170"/>
            <a:ext cx="0" cy="242804"/>
          </a:xfrm>
          <a:prstGeom prst="line">
            <a:avLst/>
          </a:prstGeom>
        </p:spPr>
        <p:style>
          <a:lnRef idx="3">
            <a:schemeClr val="accent3"/>
          </a:lnRef>
          <a:fillRef idx="0">
            <a:schemeClr val="accent3"/>
          </a:fillRef>
          <a:effectRef idx="2">
            <a:schemeClr val="accent3"/>
          </a:effectRef>
          <a:fontRef idx="minor">
            <a:schemeClr val="tx1"/>
          </a:fontRef>
        </p:style>
      </p:cxnSp>
      <p:cxnSp>
        <p:nvCxnSpPr>
          <p:cNvPr id="29" name="Straight Connector 28">
            <a:extLst>
              <a:ext uri="{FF2B5EF4-FFF2-40B4-BE49-F238E27FC236}">
                <a16:creationId xmlns:a16="http://schemas.microsoft.com/office/drawing/2014/main" id="{D9C91D3F-3384-FEFF-CB25-EE391CFBC0C1}"/>
              </a:ext>
            </a:extLst>
          </p:cNvPr>
          <p:cNvCxnSpPr>
            <a:cxnSpLocks/>
          </p:cNvCxnSpPr>
          <p:nvPr/>
        </p:nvCxnSpPr>
        <p:spPr>
          <a:xfrm>
            <a:off x="3561907" y="3233252"/>
            <a:ext cx="0" cy="361950"/>
          </a:xfrm>
          <a:prstGeom prst="line">
            <a:avLst/>
          </a:prstGeom>
        </p:spPr>
        <p:style>
          <a:lnRef idx="3">
            <a:schemeClr val="accent3"/>
          </a:lnRef>
          <a:fillRef idx="0">
            <a:schemeClr val="accent3"/>
          </a:fillRef>
          <a:effectRef idx="2">
            <a:schemeClr val="accent3"/>
          </a:effectRef>
          <a:fontRef idx="minor">
            <a:schemeClr val="tx1"/>
          </a:fontRef>
        </p:style>
      </p:cxnSp>
      <p:cxnSp>
        <p:nvCxnSpPr>
          <p:cNvPr id="35" name="Straight Connector 34">
            <a:extLst>
              <a:ext uri="{FF2B5EF4-FFF2-40B4-BE49-F238E27FC236}">
                <a16:creationId xmlns:a16="http://schemas.microsoft.com/office/drawing/2014/main" id="{55151C7E-9644-1028-E47F-0DD849A846E5}"/>
              </a:ext>
            </a:extLst>
          </p:cNvPr>
          <p:cNvCxnSpPr>
            <a:cxnSpLocks/>
          </p:cNvCxnSpPr>
          <p:nvPr/>
        </p:nvCxnSpPr>
        <p:spPr>
          <a:xfrm flipV="1">
            <a:off x="4114800" y="4138586"/>
            <a:ext cx="0" cy="334182"/>
          </a:xfrm>
          <a:prstGeom prst="line">
            <a:avLst/>
          </a:prstGeom>
        </p:spPr>
        <p:style>
          <a:lnRef idx="3">
            <a:schemeClr val="accent3"/>
          </a:lnRef>
          <a:fillRef idx="0">
            <a:schemeClr val="accent3"/>
          </a:fillRef>
          <a:effectRef idx="2">
            <a:schemeClr val="accent3"/>
          </a:effectRef>
          <a:fontRef idx="minor">
            <a:schemeClr val="tx1"/>
          </a:fontRef>
        </p:style>
      </p:cxnSp>
      <p:cxnSp>
        <p:nvCxnSpPr>
          <p:cNvPr id="39" name="Straight Connector 38">
            <a:extLst>
              <a:ext uri="{FF2B5EF4-FFF2-40B4-BE49-F238E27FC236}">
                <a16:creationId xmlns:a16="http://schemas.microsoft.com/office/drawing/2014/main" id="{2C160072-7BB8-565F-07F6-0C2EAF23380F}"/>
              </a:ext>
            </a:extLst>
          </p:cNvPr>
          <p:cNvCxnSpPr/>
          <p:nvPr/>
        </p:nvCxnSpPr>
        <p:spPr>
          <a:xfrm>
            <a:off x="4784651" y="3314451"/>
            <a:ext cx="0" cy="278849"/>
          </a:xfrm>
          <a:prstGeom prst="line">
            <a:avLst/>
          </a:prstGeom>
        </p:spPr>
        <p:style>
          <a:lnRef idx="3">
            <a:schemeClr val="accent3"/>
          </a:lnRef>
          <a:fillRef idx="0">
            <a:schemeClr val="accent3"/>
          </a:fillRef>
          <a:effectRef idx="2">
            <a:schemeClr val="accent3"/>
          </a:effectRef>
          <a:fontRef idx="minor">
            <a:schemeClr val="tx1"/>
          </a:fontRef>
        </p:style>
      </p:cxnSp>
      <p:cxnSp>
        <p:nvCxnSpPr>
          <p:cNvPr id="42" name="Straight Connector 41">
            <a:extLst>
              <a:ext uri="{FF2B5EF4-FFF2-40B4-BE49-F238E27FC236}">
                <a16:creationId xmlns:a16="http://schemas.microsoft.com/office/drawing/2014/main" id="{A7FF27A4-7B5E-B725-FCAC-58F6C3E7A3C1}"/>
              </a:ext>
            </a:extLst>
          </p:cNvPr>
          <p:cNvCxnSpPr/>
          <p:nvPr/>
        </p:nvCxnSpPr>
        <p:spPr>
          <a:xfrm flipV="1">
            <a:off x="5613991" y="4093535"/>
            <a:ext cx="0" cy="242804"/>
          </a:xfrm>
          <a:prstGeom prst="line">
            <a:avLst/>
          </a:prstGeom>
        </p:spPr>
        <p:style>
          <a:lnRef idx="3">
            <a:schemeClr val="accent3"/>
          </a:lnRef>
          <a:fillRef idx="0">
            <a:schemeClr val="accent3"/>
          </a:fillRef>
          <a:effectRef idx="2">
            <a:schemeClr val="accent3"/>
          </a:effectRef>
          <a:fontRef idx="minor">
            <a:schemeClr val="tx1"/>
          </a:fontRef>
        </p:style>
      </p:cxnSp>
      <p:cxnSp>
        <p:nvCxnSpPr>
          <p:cNvPr id="45" name="Straight Connector 44">
            <a:extLst>
              <a:ext uri="{FF2B5EF4-FFF2-40B4-BE49-F238E27FC236}">
                <a16:creationId xmlns:a16="http://schemas.microsoft.com/office/drawing/2014/main" id="{14D50515-CC90-9D25-BC57-8558480BC084}"/>
              </a:ext>
            </a:extLst>
          </p:cNvPr>
          <p:cNvCxnSpPr>
            <a:cxnSpLocks/>
          </p:cNvCxnSpPr>
          <p:nvPr/>
        </p:nvCxnSpPr>
        <p:spPr>
          <a:xfrm>
            <a:off x="6215403" y="2867077"/>
            <a:ext cx="8187" cy="765062"/>
          </a:xfrm>
          <a:prstGeom prst="line">
            <a:avLst/>
          </a:prstGeom>
        </p:spPr>
        <p:style>
          <a:lnRef idx="3">
            <a:schemeClr val="accent3"/>
          </a:lnRef>
          <a:fillRef idx="0">
            <a:schemeClr val="accent3"/>
          </a:fillRef>
          <a:effectRef idx="2">
            <a:schemeClr val="accent3"/>
          </a:effectRef>
          <a:fontRef idx="minor">
            <a:schemeClr val="tx1"/>
          </a:fontRef>
        </p:style>
      </p:cxnSp>
      <p:cxnSp>
        <p:nvCxnSpPr>
          <p:cNvPr id="48" name="Straight Connector 47">
            <a:extLst>
              <a:ext uri="{FF2B5EF4-FFF2-40B4-BE49-F238E27FC236}">
                <a16:creationId xmlns:a16="http://schemas.microsoft.com/office/drawing/2014/main" id="{84284F93-EE48-0D67-737E-7E58699688D9}"/>
              </a:ext>
            </a:extLst>
          </p:cNvPr>
          <p:cNvCxnSpPr/>
          <p:nvPr/>
        </p:nvCxnSpPr>
        <p:spPr>
          <a:xfrm flipV="1">
            <a:off x="6836735" y="4138586"/>
            <a:ext cx="0" cy="217388"/>
          </a:xfrm>
          <a:prstGeom prst="line">
            <a:avLst/>
          </a:prstGeom>
        </p:spPr>
        <p:style>
          <a:lnRef idx="3">
            <a:schemeClr val="accent3"/>
          </a:lnRef>
          <a:fillRef idx="0">
            <a:schemeClr val="accent3"/>
          </a:fillRef>
          <a:effectRef idx="2">
            <a:schemeClr val="accent3"/>
          </a:effectRef>
          <a:fontRef idx="minor">
            <a:schemeClr val="tx1"/>
          </a:fontRef>
        </p:style>
      </p:cxnSp>
      <p:cxnSp>
        <p:nvCxnSpPr>
          <p:cNvPr id="51" name="Straight Connector 50">
            <a:extLst>
              <a:ext uri="{FF2B5EF4-FFF2-40B4-BE49-F238E27FC236}">
                <a16:creationId xmlns:a16="http://schemas.microsoft.com/office/drawing/2014/main" id="{5E768231-0B04-10E5-7816-FA7CA8020656}"/>
              </a:ext>
            </a:extLst>
          </p:cNvPr>
          <p:cNvCxnSpPr>
            <a:cxnSpLocks/>
          </p:cNvCxnSpPr>
          <p:nvPr/>
        </p:nvCxnSpPr>
        <p:spPr>
          <a:xfrm>
            <a:off x="7031908" y="3355148"/>
            <a:ext cx="0" cy="263332"/>
          </a:xfrm>
          <a:prstGeom prst="line">
            <a:avLst/>
          </a:prstGeom>
        </p:spPr>
        <p:style>
          <a:lnRef idx="3">
            <a:schemeClr val="accent3"/>
          </a:lnRef>
          <a:fillRef idx="0">
            <a:schemeClr val="accent3"/>
          </a:fillRef>
          <a:effectRef idx="2">
            <a:schemeClr val="accent3"/>
          </a:effectRef>
          <a:fontRef idx="minor">
            <a:schemeClr val="tx1"/>
          </a:fontRef>
        </p:style>
      </p:cxnSp>
      <p:cxnSp>
        <p:nvCxnSpPr>
          <p:cNvPr id="56" name="Straight Connector 55">
            <a:extLst>
              <a:ext uri="{FF2B5EF4-FFF2-40B4-BE49-F238E27FC236}">
                <a16:creationId xmlns:a16="http://schemas.microsoft.com/office/drawing/2014/main" id="{4AA993B1-8588-C061-DE85-CCBC57EE0ADF}"/>
              </a:ext>
            </a:extLst>
          </p:cNvPr>
          <p:cNvCxnSpPr/>
          <p:nvPr/>
        </p:nvCxnSpPr>
        <p:spPr>
          <a:xfrm flipV="1">
            <a:off x="7719237" y="4176636"/>
            <a:ext cx="0" cy="248295"/>
          </a:xfrm>
          <a:prstGeom prst="line">
            <a:avLst/>
          </a:prstGeom>
        </p:spPr>
        <p:style>
          <a:lnRef idx="3">
            <a:schemeClr val="accent3"/>
          </a:lnRef>
          <a:fillRef idx="0">
            <a:schemeClr val="accent3"/>
          </a:fillRef>
          <a:effectRef idx="2">
            <a:schemeClr val="accent3"/>
          </a:effectRef>
          <a:fontRef idx="minor">
            <a:schemeClr val="tx1"/>
          </a:fontRef>
        </p:style>
      </p:cxnSp>
      <p:sp>
        <p:nvSpPr>
          <p:cNvPr id="57" name="TextBox 56">
            <a:extLst>
              <a:ext uri="{FF2B5EF4-FFF2-40B4-BE49-F238E27FC236}">
                <a16:creationId xmlns:a16="http://schemas.microsoft.com/office/drawing/2014/main" id="{F00542B5-7D19-18B3-1FC1-B8E7CFD62BFC}"/>
              </a:ext>
            </a:extLst>
          </p:cNvPr>
          <p:cNvSpPr txBox="1"/>
          <p:nvPr/>
        </p:nvSpPr>
        <p:spPr>
          <a:xfrm>
            <a:off x="8012218" y="2616484"/>
            <a:ext cx="1089251" cy="369332"/>
          </a:xfrm>
          <a:prstGeom prst="rect">
            <a:avLst/>
          </a:prstGeom>
          <a:noFill/>
          <a:ln>
            <a:solidFill>
              <a:srgbClr val="0070C0"/>
            </a:solidFill>
          </a:ln>
        </p:spPr>
        <p:txBody>
          <a:bodyPr wrap="square" rtlCol="0">
            <a:spAutoFit/>
          </a:bodyPr>
          <a:lstStyle/>
          <a:p>
            <a:r>
              <a:rPr lang="en-US" dirty="0"/>
              <a:t>12. Credo</a:t>
            </a:r>
          </a:p>
        </p:txBody>
      </p:sp>
      <p:cxnSp>
        <p:nvCxnSpPr>
          <p:cNvPr id="59" name="Straight Connector 58">
            <a:extLst>
              <a:ext uri="{FF2B5EF4-FFF2-40B4-BE49-F238E27FC236}">
                <a16:creationId xmlns:a16="http://schemas.microsoft.com/office/drawing/2014/main" id="{BA02A074-617E-3A4B-5234-92DBC360A84B}"/>
              </a:ext>
            </a:extLst>
          </p:cNvPr>
          <p:cNvCxnSpPr/>
          <p:nvPr/>
        </p:nvCxnSpPr>
        <p:spPr>
          <a:xfrm>
            <a:off x="8204762" y="2963195"/>
            <a:ext cx="0" cy="668944"/>
          </a:xfrm>
          <a:prstGeom prst="line">
            <a:avLst/>
          </a:prstGeom>
        </p:spPr>
        <p:style>
          <a:lnRef idx="3">
            <a:schemeClr val="accent3"/>
          </a:lnRef>
          <a:fillRef idx="0">
            <a:schemeClr val="accent3"/>
          </a:fillRef>
          <a:effectRef idx="2">
            <a:schemeClr val="accent3"/>
          </a:effectRef>
          <a:fontRef idx="minor">
            <a:schemeClr val="tx1"/>
          </a:fontRef>
        </p:style>
      </p:cxnSp>
      <p:sp>
        <p:nvSpPr>
          <p:cNvPr id="60" name="TextBox 59">
            <a:extLst>
              <a:ext uri="{FF2B5EF4-FFF2-40B4-BE49-F238E27FC236}">
                <a16:creationId xmlns:a16="http://schemas.microsoft.com/office/drawing/2014/main" id="{559835DD-72E6-3C9C-450D-BBF9BC892804}"/>
              </a:ext>
            </a:extLst>
          </p:cNvPr>
          <p:cNvSpPr txBox="1"/>
          <p:nvPr/>
        </p:nvSpPr>
        <p:spPr>
          <a:xfrm>
            <a:off x="7833829" y="5284833"/>
            <a:ext cx="1446028" cy="369332"/>
          </a:xfrm>
          <a:prstGeom prst="rect">
            <a:avLst/>
          </a:prstGeom>
          <a:noFill/>
          <a:ln>
            <a:solidFill>
              <a:srgbClr val="0070C0"/>
            </a:solidFill>
          </a:ln>
        </p:spPr>
        <p:txBody>
          <a:bodyPr wrap="square" rtlCol="0">
            <a:spAutoFit/>
          </a:bodyPr>
          <a:lstStyle/>
          <a:p>
            <a:r>
              <a:rPr lang="en-US" dirty="0"/>
              <a:t>13. Offertory</a:t>
            </a:r>
          </a:p>
        </p:txBody>
      </p:sp>
      <p:cxnSp>
        <p:nvCxnSpPr>
          <p:cNvPr id="62" name="Straight Connector 61">
            <a:extLst>
              <a:ext uri="{FF2B5EF4-FFF2-40B4-BE49-F238E27FC236}">
                <a16:creationId xmlns:a16="http://schemas.microsoft.com/office/drawing/2014/main" id="{59D0AF37-D4C0-8352-ADDF-98079744118D}"/>
              </a:ext>
            </a:extLst>
          </p:cNvPr>
          <p:cNvCxnSpPr/>
          <p:nvPr/>
        </p:nvCxnSpPr>
        <p:spPr>
          <a:xfrm flipV="1">
            <a:off x="8973879" y="4189228"/>
            <a:ext cx="0" cy="1091518"/>
          </a:xfrm>
          <a:prstGeom prst="line">
            <a:avLst/>
          </a:prstGeom>
        </p:spPr>
        <p:style>
          <a:lnRef idx="3">
            <a:schemeClr val="accent3"/>
          </a:lnRef>
          <a:fillRef idx="0">
            <a:schemeClr val="accent3"/>
          </a:fillRef>
          <a:effectRef idx="2">
            <a:schemeClr val="accent3"/>
          </a:effectRef>
          <a:fontRef idx="minor">
            <a:schemeClr val="tx1"/>
          </a:fontRef>
        </p:style>
      </p:cxnSp>
      <p:sp>
        <p:nvSpPr>
          <p:cNvPr id="63" name="TextBox 62">
            <a:extLst>
              <a:ext uri="{FF2B5EF4-FFF2-40B4-BE49-F238E27FC236}">
                <a16:creationId xmlns:a16="http://schemas.microsoft.com/office/drawing/2014/main" id="{6DAE5BDE-38BD-FC40-2771-894B275F37DF}"/>
              </a:ext>
            </a:extLst>
          </p:cNvPr>
          <p:cNvSpPr txBox="1"/>
          <p:nvPr/>
        </p:nvSpPr>
        <p:spPr>
          <a:xfrm>
            <a:off x="9279858" y="2616484"/>
            <a:ext cx="906134" cy="646331"/>
          </a:xfrm>
          <a:prstGeom prst="rect">
            <a:avLst/>
          </a:prstGeom>
          <a:noFill/>
          <a:ln>
            <a:solidFill>
              <a:srgbClr val="0070C0"/>
            </a:solidFill>
          </a:ln>
        </p:spPr>
        <p:txBody>
          <a:bodyPr wrap="square" rtlCol="0">
            <a:spAutoFit/>
          </a:bodyPr>
          <a:lstStyle/>
          <a:p>
            <a:r>
              <a:rPr lang="en-US" dirty="0"/>
              <a:t>14. Lavabo</a:t>
            </a:r>
          </a:p>
        </p:txBody>
      </p:sp>
      <p:cxnSp>
        <p:nvCxnSpPr>
          <p:cNvPr id="65" name="Straight Connector 64">
            <a:extLst>
              <a:ext uri="{FF2B5EF4-FFF2-40B4-BE49-F238E27FC236}">
                <a16:creationId xmlns:a16="http://schemas.microsoft.com/office/drawing/2014/main" id="{004DB9B6-E23F-A588-FCF8-9713089D0844}"/>
              </a:ext>
            </a:extLst>
          </p:cNvPr>
          <p:cNvCxnSpPr>
            <a:cxnSpLocks/>
          </p:cNvCxnSpPr>
          <p:nvPr/>
        </p:nvCxnSpPr>
        <p:spPr>
          <a:xfrm>
            <a:off x="9403812" y="3287165"/>
            <a:ext cx="0" cy="306135"/>
          </a:xfrm>
          <a:prstGeom prst="line">
            <a:avLst/>
          </a:prstGeom>
        </p:spPr>
        <p:style>
          <a:lnRef idx="3">
            <a:schemeClr val="accent3"/>
          </a:lnRef>
          <a:fillRef idx="0">
            <a:schemeClr val="accent3"/>
          </a:fillRef>
          <a:effectRef idx="2">
            <a:schemeClr val="accent3"/>
          </a:effectRef>
          <a:fontRef idx="minor">
            <a:schemeClr val="tx1"/>
          </a:fontRef>
        </p:style>
      </p:cxnSp>
      <p:sp>
        <p:nvSpPr>
          <p:cNvPr id="68" name="TextBox 67">
            <a:extLst>
              <a:ext uri="{FF2B5EF4-FFF2-40B4-BE49-F238E27FC236}">
                <a16:creationId xmlns:a16="http://schemas.microsoft.com/office/drawing/2014/main" id="{713AA47B-B5A1-E256-E140-2EEEFD7B000F}"/>
              </a:ext>
            </a:extLst>
          </p:cNvPr>
          <p:cNvSpPr txBox="1"/>
          <p:nvPr/>
        </p:nvSpPr>
        <p:spPr>
          <a:xfrm>
            <a:off x="9361864" y="4355974"/>
            <a:ext cx="994461" cy="923330"/>
          </a:xfrm>
          <a:prstGeom prst="rect">
            <a:avLst/>
          </a:prstGeom>
          <a:noFill/>
          <a:ln>
            <a:solidFill>
              <a:srgbClr val="0070C0"/>
            </a:solidFill>
          </a:ln>
        </p:spPr>
        <p:txBody>
          <a:bodyPr wrap="square" rtlCol="0">
            <a:spAutoFit/>
          </a:bodyPr>
          <a:lstStyle/>
          <a:p>
            <a:r>
              <a:rPr lang="en-US" dirty="0"/>
              <a:t>15. Orate, fratres</a:t>
            </a:r>
          </a:p>
        </p:txBody>
      </p:sp>
      <p:cxnSp>
        <p:nvCxnSpPr>
          <p:cNvPr id="70" name="Straight Connector 69">
            <a:extLst>
              <a:ext uri="{FF2B5EF4-FFF2-40B4-BE49-F238E27FC236}">
                <a16:creationId xmlns:a16="http://schemas.microsoft.com/office/drawing/2014/main" id="{8B78B03F-5D18-A0AF-875E-51D676C77CCD}"/>
              </a:ext>
            </a:extLst>
          </p:cNvPr>
          <p:cNvCxnSpPr/>
          <p:nvPr/>
        </p:nvCxnSpPr>
        <p:spPr>
          <a:xfrm flipV="1">
            <a:off x="9718817" y="4030038"/>
            <a:ext cx="0" cy="325936"/>
          </a:xfrm>
          <a:prstGeom prst="line">
            <a:avLst/>
          </a:prstGeom>
        </p:spPr>
        <p:style>
          <a:lnRef idx="3">
            <a:schemeClr val="accent3"/>
          </a:lnRef>
          <a:fillRef idx="0">
            <a:schemeClr val="accent3"/>
          </a:fillRef>
          <a:effectRef idx="2">
            <a:schemeClr val="accent3"/>
          </a:effectRef>
          <a:fontRef idx="minor">
            <a:schemeClr val="tx1"/>
          </a:fontRef>
        </p:style>
      </p:cxnSp>
      <p:sp>
        <p:nvSpPr>
          <p:cNvPr id="71" name="TextBox 70">
            <a:extLst>
              <a:ext uri="{FF2B5EF4-FFF2-40B4-BE49-F238E27FC236}">
                <a16:creationId xmlns:a16="http://schemas.microsoft.com/office/drawing/2014/main" id="{0D9048BA-393E-72F0-47E9-2FD0DF0DBC92}"/>
              </a:ext>
            </a:extLst>
          </p:cNvPr>
          <p:cNvSpPr txBox="1"/>
          <p:nvPr/>
        </p:nvSpPr>
        <p:spPr>
          <a:xfrm>
            <a:off x="9488375" y="5443179"/>
            <a:ext cx="1786270" cy="369332"/>
          </a:xfrm>
          <a:prstGeom prst="rect">
            <a:avLst/>
          </a:prstGeom>
          <a:noFill/>
          <a:ln>
            <a:solidFill>
              <a:srgbClr val="0070C0"/>
            </a:solidFill>
          </a:ln>
        </p:spPr>
        <p:txBody>
          <a:bodyPr wrap="square" rtlCol="0">
            <a:spAutoFit/>
          </a:bodyPr>
          <a:lstStyle/>
          <a:p>
            <a:r>
              <a:rPr lang="en-US" dirty="0"/>
              <a:t>16. Secret Prayer</a:t>
            </a:r>
          </a:p>
        </p:txBody>
      </p:sp>
      <p:cxnSp>
        <p:nvCxnSpPr>
          <p:cNvPr id="73" name="Straight Connector 72">
            <a:extLst>
              <a:ext uri="{FF2B5EF4-FFF2-40B4-BE49-F238E27FC236}">
                <a16:creationId xmlns:a16="http://schemas.microsoft.com/office/drawing/2014/main" id="{0EABBA4C-7862-B676-7643-33A4F01C653B}"/>
              </a:ext>
            </a:extLst>
          </p:cNvPr>
          <p:cNvCxnSpPr>
            <a:cxnSpLocks/>
          </p:cNvCxnSpPr>
          <p:nvPr/>
        </p:nvCxnSpPr>
        <p:spPr>
          <a:xfrm flipV="1">
            <a:off x="10728251" y="4138586"/>
            <a:ext cx="0" cy="1304593"/>
          </a:xfrm>
          <a:prstGeom prst="line">
            <a:avLst/>
          </a:prstGeom>
        </p:spPr>
        <p:style>
          <a:lnRef idx="3">
            <a:schemeClr val="accent3"/>
          </a:lnRef>
          <a:fillRef idx="0">
            <a:schemeClr val="accent3"/>
          </a:fillRef>
          <a:effectRef idx="2">
            <a:schemeClr val="accent3"/>
          </a:effectRef>
          <a:fontRef idx="minor">
            <a:schemeClr val="tx1"/>
          </a:fontRef>
        </p:style>
      </p:cxnSp>
      <p:pic>
        <p:nvPicPr>
          <p:cNvPr id="77" name="Picture 76">
            <a:extLst>
              <a:ext uri="{FF2B5EF4-FFF2-40B4-BE49-F238E27FC236}">
                <a16:creationId xmlns:a16="http://schemas.microsoft.com/office/drawing/2014/main" id="{8A3CB0DA-9459-C91F-D8CF-414B4712FD17}"/>
              </a:ext>
            </a:extLst>
          </p:cNvPr>
          <p:cNvPicPr>
            <a:picLocks noChangeAspect="1"/>
          </p:cNvPicPr>
          <p:nvPr/>
        </p:nvPicPr>
        <p:blipFill rotWithShape="1">
          <a:blip r:embed="rId3"/>
          <a:srcRect l="2755" r="-7319"/>
          <a:stretch/>
        </p:blipFill>
        <p:spPr>
          <a:xfrm>
            <a:off x="9975" y="-1"/>
            <a:ext cx="749549" cy="6858001"/>
          </a:xfrm>
          <a:prstGeom prst="rect">
            <a:avLst/>
          </a:prstGeom>
        </p:spPr>
      </p:pic>
      <p:pic>
        <p:nvPicPr>
          <p:cNvPr id="81" name="Picture 80">
            <a:extLst>
              <a:ext uri="{FF2B5EF4-FFF2-40B4-BE49-F238E27FC236}">
                <a16:creationId xmlns:a16="http://schemas.microsoft.com/office/drawing/2014/main" id="{C1B3F9B2-6F5F-62B7-6F3C-90066B280DBA}"/>
              </a:ext>
            </a:extLst>
          </p:cNvPr>
          <p:cNvPicPr>
            <a:picLocks noChangeAspect="1"/>
          </p:cNvPicPr>
          <p:nvPr/>
        </p:nvPicPr>
        <p:blipFill>
          <a:blip r:embed="rId4"/>
          <a:stretch>
            <a:fillRect/>
          </a:stretch>
        </p:blipFill>
        <p:spPr>
          <a:xfrm>
            <a:off x="685096" y="-10233"/>
            <a:ext cx="5620011" cy="911300"/>
          </a:xfrm>
          <a:prstGeom prst="rect">
            <a:avLst/>
          </a:prstGeom>
        </p:spPr>
      </p:pic>
      <p:pic>
        <p:nvPicPr>
          <p:cNvPr id="3" name="Picture 2">
            <a:extLst>
              <a:ext uri="{FF2B5EF4-FFF2-40B4-BE49-F238E27FC236}">
                <a16:creationId xmlns:a16="http://schemas.microsoft.com/office/drawing/2014/main" id="{C32E46E7-9350-B681-AEEF-09B274E2130D}"/>
              </a:ext>
            </a:extLst>
          </p:cNvPr>
          <p:cNvPicPr>
            <a:picLocks noChangeAspect="1"/>
          </p:cNvPicPr>
          <p:nvPr/>
        </p:nvPicPr>
        <p:blipFill>
          <a:blip r:embed="rId5">
            <a:duotone>
              <a:schemeClr val="accent6">
                <a:shade val="45000"/>
                <a:satMod val="135000"/>
              </a:schemeClr>
              <a:prstClr val="white"/>
            </a:duotone>
          </a:blip>
          <a:srcRect t="17599" b="17391"/>
          <a:stretch/>
        </p:blipFill>
        <p:spPr>
          <a:xfrm>
            <a:off x="4001571" y="1223859"/>
            <a:ext cx="1018120" cy="820412"/>
          </a:xfrm>
          <a:prstGeom prst="rect">
            <a:avLst/>
          </a:prstGeom>
        </p:spPr>
      </p:pic>
      <p:pic>
        <p:nvPicPr>
          <p:cNvPr id="4" name="Picture 3">
            <a:extLst>
              <a:ext uri="{FF2B5EF4-FFF2-40B4-BE49-F238E27FC236}">
                <a16:creationId xmlns:a16="http://schemas.microsoft.com/office/drawing/2014/main" id="{EADB60F9-ED0F-5345-A3B2-30CCAC58E9BD}"/>
              </a:ext>
            </a:extLst>
          </p:cNvPr>
          <p:cNvPicPr>
            <a:picLocks noChangeAspect="1"/>
          </p:cNvPicPr>
          <p:nvPr/>
        </p:nvPicPr>
        <p:blipFill>
          <a:blip r:embed="rId6"/>
          <a:stretch>
            <a:fillRect/>
          </a:stretch>
        </p:blipFill>
        <p:spPr>
          <a:xfrm>
            <a:off x="6290969" y="4564"/>
            <a:ext cx="5620999" cy="914479"/>
          </a:xfrm>
          <a:prstGeom prst="rect">
            <a:avLst/>
          </a:prstGeom>
        </p:spPr>
      </p:pic>
      <p:pic>
        <p:nvPicPr>
          <p:cNvPr id="17" name="Picture 16">
            <a:extLst>
              <a:ext uri="{FF2B5EF4-FFF2-40B4-BE49-F238E27FC236}">
                <a16:creationId xmlns:a16="http://schemas.microsoft.com/office/drawing/2014/main" id="{7BE01ECF-6E17-BD55-B097-21764366E1D1}"/>
              </a:ext>
            </a:extLst>
          </p:cNvPr>
          <p:cNvPicPr>
            <a:picLocks noChangeAspect="1"/>
          </p:cNvPicPr>
          <p:nvPr/>
        </p:nvPicPr>
        <p:blipFill>
          <a:blip r:embed="rId6"/>
          <a:stretch>
            <a:fillRect/>
          </a:stretch>
        </p:blipFill>
        <p:spPr>
          <a:xfrm>
            <a:off x="6321500" y="5916481"/>
            <a:ext cx="5620999" cy="914479"/>
          </a:xfrm>
          <a:prstGeom prst="rect">
            <a:avLst/>
          </a:prstGeom>
        </p:spPr>
      </p:pic>
      <p:pic>
        <p:nvPicPr>
          <p:cNvPr id="5" name="Picture 4">
            <a:extLst>
              <a:ext uri="{FF2B5EF4-FFF2-40B4-BE49-F238E27FC236}">
                <a16:creationId xmlns:a16="http://schemas.microsoft.com/office/drawing/2014/main" id="{5225BDD2-4A8D-0173-73AC-5A595A038418}"/>
              </a:ext>
            </a:extLst>
          </p:cNvPr>
          <p:cNvPicPr>
            <a:picLocks noChangeAspect="1"/>
          </p:cNvPicPr>
          <p:nvPr/>
        </p:nvPicPr>
        <p:blipFill>
          <a:blip r:embed="rId7"/>
          <a:stretch>
            <a:fillRect/>
          </a:stretch>
        </p:blipFill>
        <p:spPr>
          <a:xfrm>
            <a:off x="11483163" y="-10233"/>
            <a:ext cx="749808" cy="6858000"/>
          </a:xfrm>
          <a:prstGeom prst="rect">
            <a:avLst/>
          </a:prstGeom>
        </p:spPr>
      </p:pic>
      <p:pic>
        <p:nvPicPr>
          <p:cNvPr id="6" name="Picture 5">
            <a:extLst>
              <a:ext uri="{FF2B5EF4-FFF2-40B4-BE49-F238E27FC236}">
                <a16:creationId xmlns:a16="http://schemas.microsoft.com/office/drawing/2014/main" id="{9C6317EB-036C-0E18-80C4-D339039190CD}"/>
              </a:ext>
            </a:extLst>
          </p:cNvPr>
          <p:cNvPicPr>
            <a:picLocks noChangeAspect="1"/>
          </p:cNvPicPr>
          <p:nvPr/>
        </p:nvPicPr>
        <p:blipFill>
          <a:blip r:embed="rId8"/>
          <a:stretch>
            <a:fillRect/>
          </a:stretch>
        </p:blipFill>
        <p:spPr>
          <a:xfrm>
            <a:off x="7172311" y="1175539"/>
            <a:ext cx="1018120" cy="816935"/>
          </a:xfrm>
          <a:prstGeom prst="rect">
            <a:avLst/>
          </a:prstGeom>
        </p:spPr>
      </p:pic>
      <p:pic>
        <p:nvPicPr>
          <p:cNvPr id="7" name="Picture 6">
            <a:extLst>
              <a:ext uri="{FF2B5EF4-FFF2-40B4-BE49-F238E27FC236}">
                <a16:creationId xmlns:a16="http://schemas.microsoft.com/office/drawing/2014/main" id="{BD499472-5145-4CA4-4321-5E6F35A4F32D}"/>
              </a:ext>
            </a:extLst>
          </p:cNvPr>
          <p:cNvPicPr>
            <a:picLocks noChangeAspect="1"/>
          </p:cNvPicPr>
          <p:nvPr/>
        </p:nvPicPr>
        <p:blipFill>
          <a:blip r:embed="rId8"/>
          <a:stretch>
            <a:fillRect/>
          </a:stretch>
        </p:blipFill>
        <p:spPr>
          <a:xfrm>
            <a:off x="8592408" y="1175538"/>
            <a:ext cx="1018120" cy="816935"/>
          </a:xfrm>
          <a:prstGeom prst="rect">
            <a:avLst/>
          </a:prstGeom>
        </p:spPr>
      </p:pic>
      <p:pic>
        <p:nvPicPr>
          <p:cNvPr id="10" name="Picture 9">
            <a:extLst>
              <a:ext uri="{FF2B5EF4-FFF2-40B4-BE49-F238E27FC236}">
                <a16:creationId xmlns:a16="http://schemas.microsoft.com/office/drawing/2014/main" id="{B96753FB-803E-4FBA-8D2A-30FEF5EAC6C3}"/>
              </a:ext>
            </a:extLst>
          </p:cNvPr>
          <p:cNvPicPr>
            <a:picLocks noChangeAspect="1"/>
          </p:cNvPicPr>
          <p:nvPr/>
        </p:nvPicPr>
        <p:blipFill>
          <a:blip r:embed="rId8"/>
          <a:stretch>
            <a:fillRect/>
          </a:stretch>
        </p:blipFill>
        <p:spPr>
          <a:xfrm>
            <a:off x="10016048" y="1170228"/>
            <a:ext cx="1018120" cy="816935"/>
          </a:xfrm>
          <a:prstGeom prst="rect">
            <a:avLst/>
          </a:prstGeom>
        </p:spPr>
      </p:pic>
      <p:pic>
        <p:nvPicPr>
          <p:cNvPr id="12" name="Picture 11">
            <a:extLst>
              <a:ext uri="{FF2B5EF4-FFF2-40B4-BE49-F238E27FC236}">
                <a16:creationId xmlns:a16="http://schemas.microsoft.com/office/drawing/2014/main" id="{1831EAA8-1992-2177-8C61-E149B4D49C3B}"/>
              </a:ext>
            </a:extLst>
          </p:cNvPr>
          <p:cNvPicPr>
            <a:picLocks noChangeAspect="1"/>
          </p:cNvPicPr>
          <p:nvPr/>
        </p:nvPicPr>
        <p:blipFill>
          <a:blip r:embed="rId8"/>
          <a:stretch>
            <a:fillRect/>
          </a:stretch>
        </p:blipFill>
        <p:spPr>
          <a:xfrm>
            <a:off x="2329814" y="1225597"/>
            <a:ext cx="1018120" cy="816935"/>
          </a:xfrm>
          <a:prstGeom prst="rect">
            <a:avLst/>
          </a:prstGeom>
        </p:spPr>
      </p:pic>
      <p:pic>
        <p:nvPicPr>
          <p:cNvPr id="13" name="Picture 12">
            <a:extLst>
              <a:ext uri="{FF2B5EF4-FFF2-40B4-BE49-F238E27FC236}">
                <a16:creationId xmlns:a16="http://schemas.microsoft.com/office/drawing/2014/main" id="{B386D0E7-CAE5-5672-C4C9-AF22FCC26A13}"/>
              </a:ext>
            </a:extLst>
          </p:cNvPr>
          <p:cNvPicPr>
            <a:picLocks noChangeAspect="1"/>
          </p:cNvPicPr>
          <p:nvPr/>
        </p:nvPicPr>
        <p:blipFill>
          <a:blip r:embed="rId8"/>
          <a:stretch>
            <a:fillRect/>
          </a:stretch>
        </p:blipFill>
        <p:spPr>
          <a:xfrm>
            <a:off x="893499" y="1218877"/>
            <a:ext cx="1018120" cy="816935"/>
          </a:xfrm>
          <a:prstGeom prst="rect">
            <a:avLst/>
          </a:prstGeom>
        </p:spPr>
      </p:pic>
      <p:pic>
        <p:nvPicPr>
          <p:cNvPr id="15" name="Picture 14">
            <a:extLst>
              <a:ext uri="{FF2B5EF4-FFF2-40B4-BE49-F238E27FC236}">
                <a16:creationId xmlns:a16="http://schemas.microsoft.com/office/drawing/2014/main" id="{708442A2-E57D-3B80-43FE-7326DD436D10}"/>
              </a:ext>
            </a:extLst>
          </p:cNvPr>
          <p:cNvPicPr>
            <a:picLocks noChangeAspect="1"/>
          </p:cNvPicPr>
          <p:nvPr/>
        </p:nvPicPr>
        <p:blipFill>
          <a:blip r:embed="rId6"/>
          <a:stretch>
            <a:fillRect/>
          </a:stretch>
        </p:blipFill>
        <p:spPr>
          <a:xfrm>
            <a:off x="707549" y="5919527"/>
            <a:ext cx="5620999" cy="914479"/>
          </a:xfrm>
          <a:prstGeom prst="rect">
            <a:avLst/>
          </a:prstGeom>
        </p:spPr>
      </p:pic>
      <p:sp>
        <p:nvSpPr>
          <p:cNvPr id="19" name="TextBox 18">
            <a:extLst>
              <a:ext uri="{FF2B5EF4-FFF2-40B4-BE49-F238E27FC236}">
                <a16:creationId xmlns:a16="http://schemas.microsoft.com/office/drawing/2014/main" id="{A14BAE81-607E-D5C7-1E26-A4DCB10436F3}"/>
              </a:ext>
            </a:extLst>
          </p:cNvPr>
          <p:cNvSpPr txBox="1"/>
          <p:nvPr/>
        </p:nvSpPr>
        <p:spPr>
          <a:xfrm>
            <a:off x="893499" y="4702236"/>
            <a:ext cx="1105897" cy="923330"/>
          </a:xfrm>
          <a:prstGeom prst="rect">
            <a:avLst/>
          </a:prstGeom>
          <a:noFill/>
          <a:ln>
            <a:solidFill>
              <a:schemeClr val="accent3"/>
            </a:solidFill>
          </a:ln>
        </p:spPr>
        <p:txBody>
          <a:bodyPr wrap="square" rtlCol="0">
            <a:spAutoFit/>
          </a:bodyPr>
          <a:lstStyle/>
          <a:p>
            <a:r>
              <a:rPr lang="en-US" dirty="0"/>
              <a:t>1. Asperges Me</a:t>
            </a:r>
          </a:p>
        </p:txBody>
      </p:sp>
      <p:sp>
        <p:nvSpPr>
          <p:cNvPr id="20" name="TextBox 19">
            <a:extLst>
              <a:ext uri="{FF2B5EF4-FFF2-40B4-BE49-F238E27FC236}">
                <a16:creationId xmlns:a16="http://schemas.microsoft.com/office/drawing/2014/main" id="{E93B2499-9DA0-B216-BB8D-BBE046BFC4CB}"/>
              </a:ext>
            </a:extLst>
          </p:cNvPr>
          <p:cNvSpPr txBox="1"/>
          <p:nvPr/>
        </p:nvSpPr>
        <p:spPr>
          <a:xfrm>
            <a:off x="924588" y="2490897"/>
            <a:ext cx="2223689" cy="923330"/>
          </a:xfrm>
          <a:prstGeom prst="rect">
            <a:avLst/>
          </a:prstGeom>
          <a:noFill/>
          <a:ln>
            <a:solidFill>
              <a:schemeClr val="accent3"/>
            </a:solidFill>
          </a:ln>
        </p:spPr>
        <p:txBody>
          <a:bodyPr wrap="square" rtlCol="0">
            <a:spAutoFit/>
          </a:bodyPr>
          <a:lstStyle/>
          <a:p>
            <a:r>
              <a:rPr lang="en-US" dirty="0"/>
              <a:t>2. Preparatory Prayers at the Foot of the Altar</a:t>
            </a:r>
          </a:p>
        </p:txBody>
      </p:sp>
      <p:sp>
        <p:nvSpPr>
          <p:cNvPr id="22" name="TextBox 21">
            <a:extLst>
              <a:ext uri="{FF2B5EF4-FFF2-40B4-BE49-F238E27FC236}">
                <a16:creationId xmlns:a16="http://schemas.microsoft.com/office/drawing/2014/main" id="{777F7B48-F8F0-C37F-9853-917741F67263}"/>
              </a:ext>
            </a:extLst>
          </p:cNvPr>
          <p:cNvSpPr txBox="1"/>
          <p:nvPr/>
        </p:nvSpPr>
        <p:spPr>
          <a:xfrm>
            <a:off x="2192946" y="4349191"/>
            <a:ext cx="1025176" cy="369332"/>
          </a:xfrm>
          <a:prstGeom prst="rect">
            <a:avLst/>
          </a:prstGeom>
          <a:noFill/>
          <a:ln>
            <a:solidFill>
              <a:schemeClr val="accent3"/>
            </a:solidFill>
          </a:ln>
        </p:spPr>
        <p:txBody>
          <a:bodyPr wrap="square" rtlCol="0">
            <a:spAutoFit/>
          </a:bodyPr>
          <a:lstStyle/>
          <a:p>
            <a:r>
              <a:rPr lang="en-US" dirty="0"/>
              <a:t>3. Introit</a:t>
            </a:r>
          </a:p>
        </p:txBody>
      </p:sp>
      <p:sp>
        <p:nvSpPr>
          <p:cNvPr id="23" name="TextBox 22">
            <a:extLst>
              <a:ext uri="{FF2B5EF4-FFF2-40B4-BE49-F238E27FC236}">
                <a16:creationId xmlns:a16="http://schemas.microsoft.com/office/drawing/2014/main" id="{4809A35E-C8E3-D281-65FA-B7F1ED56F586}"/>
              </a:ext>
            </a:extLst>
          </p:cNvPr>
          <p:cNvSpPr txBox="1"/>
          <p:nvPr/>
        </p:nvSpPr>
        <p:spPr>
          <a:xfrm>
            <a:off x="3347934" y="2616484"/>
            <a:ext cx="894481" cy="646331"/>
          </a:xfrm>
          <a:prstGeom prst="rect">
            <a:avLst/>
          </a:prstGeom>
          <a:noFill/>
          <a:ln>
            <a:solidFill>
              <a:schemeClr val="accent3"/>
            </a:solidFill>
          </a:ln>
        </p:spPr>
        <p:txBody>
          <a:bodyPr wrap="square" rtlCol="0">
            <a:spAutoFit/>
          </a:bodyPr>
          <a:lstStyle/>
          <a:p>
            <a:r>
              <a:rPr lang="en-US" dirty="0"/>
              <a:t>4. Kyrie Eleison</a:t>
            </a:r>
          </a:p>
        </p:txBody>
      </p:sp>
      <p:sp>
        <p:nvSpPr>
          <p:cNvPr id="24" name="TextBox 23">
            <a:extLst>
              <a:ext uri="{FF2B5EF4-FFF2-40B4-BE49-F238E27FC236}">
                <a16:creationId xmlns:a16="http://schemas.microsoft.com/office/drawing/2014/main" id="{CFADEEEC-AAB4-88AA-8884-C0C37CF0D83A}"/>
              </a:ext>
            </a:extLst>
          </p:cNvPr>
          <p:cNvSpPr txBox="1"/>
          <p:nvPr/>
        </p:nvSpPr>
        <p:spPr>
          <a:xfrm>
            <a:off x="3370049" y="4461833"/>
            <a:ext cx="1410584" cy="369332"/>
          </a:xfrm>
          <a:prstGeom prst="rect">
            <a:avLst/>
          </a:prstGeom>
          <a:noFill/>
          <a:ln>
            <a:solidFill>
              <a:schemeClr val="accent3"/>
            </a:solidFill>
          </a:ln>
        </p:spPr>
        <p:txBody>
          <a:bodyPr wrap="square" rtlCol="0">
            <a:spAutoFit/>
          </a:bodyPr>
          <a:lstStyle/>
          <a:p>
            <a:r>
              <a:rPr lang="en-US" dirty="0"/>
              <a:t>5. Gloria</a:t>
            </a:r>
          </a:p>
        </p:txBody>
      </p:sp>
      <p:sp>
        <p:nvSpPr>
          <p:cNvPr id="25" name="TextBox 24">
            <a:extLst>
              <a:ext uri="{FF2B5EF4-FFF2-40B4-BE49-F238E27FC236}">
                <a16:creationId xmlns:a16="http://schemas.microsoft.com/office/drawing/2014/main" id="{1B3716C3-5819-7E26-B8E4-8F06BA753C5B}"/>
              </a:ext>
            </a:extLst>
          </p:cNvPr>
          <p:cNvSpPr txBox="1"/>
          <p:nvPr/>
        </p:nvSpPr>
        <p:spPr>
          <a:xfrm>
            <a:off x="4442072" y="2615652"/>
            <a:ext cx="1534527" cy="646331"/>
          </a:xfrm>
          <a:prstGeom prst="rect">
            <a:avLst/>
          </a:prstGeom>
          <a:noFill/>
          <a:ln>
            <a:solidFill>
              <a:schemeClr val="accent3"/>
            </a:solidFill>
          </a:ln>
        </p:spPr>
        <p:txBody>
          <a:bodyPr wrap="square" rtlCol="0">
            <a:spAutoFit/>
          </a:bodyPr>
          <a:lstStyle/>
          <a:p>
            <a:r>
              <a:rPr lang="en-US" dirty="0"/>
              <a:t>6. Dominus vobiscum</a:t>
            </a:r>
          </a:p>
        </p:txBody>
      </p:sp>
      <p:sp>
        <p:nvSpPr>
          <p:cNvPr id="28" name="TextBox 27">
            <a:extLst>
              <a:ext uri="{FF2B5EF4-FFF2-40B4-BE49-F238E27FC236}">
                <a16:creationId xmlns:a16="http://schemas.microsoft.com/office/drawing/2014/main" id="{3F8DF7F5-E4A2-58EA-5E37-DC581466225C}"/>
              </a:ext>
            </a:extLst>
          </p:cNvPr>
          <p:cNvSpPr txBox="1"/>
          <p:nvPr/>
        </p:nvSpPr>
        <p:spPr>
          <a:xfrm>
            <a:off x="4933056" y="4333132"/>
            <a:ext cx="1308854" cy="369332"/>
          </a:xfrm>
          <a:prstGeom prst="rect">
            <a:avLst/>
          </a:prstGeom>
          <a:noFill/>
          <a:ln>
            <a:solidFill>
              <a:schemeClr val="accent3"/>
            </a:solidFill>
          </a:ln>
        </p:spPr>
        <p:txBody>
          <a:bodyPr wrap="square" rtlCol="0">
            <a:spAutoFit/>
          </a:bodyPr>
          <a:lstStyle/>
          <a:p>
            <a:r>
              <a:rPr lang="en-US" dirty="0"/>
              <a:t>7. Collect</a:t>
            </a:r>
          </a:p>
        </p:txBody>
      </p:sp>
      <p:sp>
        <p:nvSpPr>
          <p:cNvPr id="30" name="TextBox 29">
            <a:extLst>
              <a:ext uri="{FF2B5EF4-FFF2-40B4-BE49-F238E27FC236}">
                <a16:creationId xmlns:a16="http://schemas.microsoft.com/office/drawing/2014/main" id="{4F2FA51D-4214-8A0E-47AE-5CDEAF712D12}"/>
              </a:ext>
            </a:extLst>
          </p:cNvPr>
          <p:cNvSpPr txBox="1"/>
          <p:nvPr/>
        </p:nvSpPr>
        <p:spPr>
          <a:xfrm>
            <a:off x="6079381" y="2497745"/>
            <a:ext cx="1304258" cy="369332"/>
          </a:xfrm>
          <a:prstGeom prst="rect">
            <a:avLst/>
          </a:prstGeom>
          <a:noFill/>
          <a:ln>
            <a:solidFill>
              <a:schemeClr val="accent3"/>
            </a:solidFill>
          </a:ln>
        </p:spPr>
        <p:txBody>
          <a:bodyPr wrap="square" rtlCol="0">
            <a:spAutoFit/>
          </a:bodyPr>
          <a:lstStyle/>
          <a:p>
            <a:r>
              <a:rPr lang="en-US" dirty="0"/>
              <a:t>8. Epistle</a:t>
            </a:r>
          </a:p>
        </p:txBody>
      </p:sp>
      <p:sp>
        <p:nvSpPr>
          <p:cNvPr id="34" name="TextBox 33">
            <a:extLst>
              <a:ext uri="{FF2B5EF4-FFF2-40B4-BE49-F238E27FC236}">
                <a16:creationId xmlns:a16="http://schemas.microsoft.com/office/drawing/2014/main" id="{E857F142-933D-D57E-6ACD-9BAD31AC0140}"/>
              </a:ext>
            </a:extLst>
          </p:cNvPr>
          <p:cNvSpPr txBox="1"/>
          <p:nvPr/>
        </p:nvSpPr>
        <p:spPr>
          <a:xfrm>
            <a:off x="6328548" y="4355974"/>
            <a:ext cx="1064652" cy="1200329"/>
          </a:xfrm>
          <a:prstGeom prst="rect">
            <a:avLst/>
          </a:prstGeom>
          <a:noFill/>
          <a:ln>
            <a:solidFill>
              <a:schemeClr val="accent3"/>
            </a:solidFill>
          </a:ln>
        </p:spPr>
        <p:txBody>
          <a:bodyPr wrap="square" rtlCol="0">
            <a:spAutoFit/>
          </a:bodyPr>
          <a:lstStyle/>
          <a:p>
            <a:r>
              <a:rPr lang="en-US" dirty="0"/>
              <a:t>9. Gradual and Alleluia</a:t>
            </a:r>
          </a:p>
        </p:txBody>
      </p:sp>
      <p:sp>
        <p:nvSpPr>
          <p:cNvPr id="36" name="TextBox 35">
            <a:extLst>
              <a:ext uri="{FF2B5EF4-FFF2-40B4-BE49-F238E27FC236}">
                <a16:creationId xmlns:a16="http://schemas.microsoft.com/office/drawing/2014/main" id="{1B304CBD-013A-B8ED-AFC1-EAD8290C4DE5}"/>
              </a:ext>
            </a:extLst>
          </p:cNvPr>
          <p:cNvSpPr txBox="1"/>
          <p:nvPr/>
        </p:nvSpPr>
        <p:spPr>
          <a:xfrm>
            <a:off x="6548998" y="2985816"/>
            <a:ext cx="1400590" cy="369332"/>
          </a:xfrm>
          <a:prstGeom prst="rect">
            <a:avLst/>
          </a:prstGeom>
          <a:noFill/>
          <a:ln>
            <a:solidFill>
              <a:schemeClr val="accent3"/>
            </a:solidFill>
          </a:ln>
        </p:spPr>
        <p:txBody>
          <a:bodyPr wrap="square" rtlCol="0">
            <a:spAutoFit/>
          </a:bodyPr>
          <a:lstStyle/>
          <a:p>
            <a:r>
              <a:rPr lang="en-US" dirty="0"/>
              <a:t>10. Gospel</a:t>
            </a:r>
          </a:p>
        </p:txBody>
      </p:sp>
      <p:sp>
        <p:nvSpPr>
          <p:cNvPr id="41" name="TextBox 40">
            <a:extLst>
              <a:ext uri="{FF2B5EF4-FFF2-40B4-BE49-F238E27FC236}">
                <a16:creationId xmlns:a16="http://schemas.microsoft.com/office/drawing/2014/main" id="{5ACD5830-72AC-205A-40B6-3B899CD7B4B6}"/>
              </a:ext>
            </a:extLst>
          </p:cNvPr>
          <p:cNvSpPr txBox="1"/>
          <p:nvPr/>
        </p:nvSpPr>
        <p:spPr>
          <a:xfrm>
            <a:off x="7517219" y="4441684"/>
            <a:ext cx="1064648" cy="646331"/>
          </a:xfrm>
          <a:prstGeom prst="rect">
            <a:avLst/>
          </a:prstGeom>
          <a:noFill/>
          <a:ln>
            <a:solidFill>
              <a:schemeClr val="accent3"/>
            </a:solidFill>
          </a:ln>
        </p:spPr>
        <p:txBody>
          <a:bodyPr wrap="square" rtlCol="0">
            <a:spAutoFit/>
          </a:bodyPr>
          <a:lstStyle/>
          <a:p>
            <a:r>
              <a:rPr lang="en-US" dirty="0"/>
              <a:t>11. Sermon</a:t>
            </a:r>
          </a:p>
        </p:txBody>
      </p:sp>
    </p:spTree>
    <p:extLst>
      <p:ext uri="{BB962C8B-B14F-4D97-AF65-F5344CB8AC3E}">
        <p14:creationId xmlns:p14="http://schemas.microsoft.com/office/powerpoint/2010/main" val="682614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B129-E6F2-912F-F09D-C73D215C68B5}"/>
              </a:ext>
            </a:extLst>
          </p:cNvPr>
          <p:cNvSpPr>
            <a:spLocks noGrp="1"/>
          </p:cNvSpPr>
          <p:nvPr>
            <p:ph type="title"/>
          </p:nvPr>
        </p:nvSpPr>
        <p:spPr>
          <a:xfrm>
            <a:off x="1295402" y="655712"/>
            <a:ext cx="9601196" cy="1303867"/>
          </a:xfrm>
        </p:spPr>
        <p:txBody>
          <a:bodyPr>
            <a:noAutofit/>
          </a:bodyPr>
          <a:lstStyle/>
          <a:p>
            <a:r>
              <a:rPr lang="en-US" sz="2800" dirty="0"/>
              <a:t>In the Extraordinary Form, which prayers in the Mass of the Faithful are part of the Ordinary? Which prayers are the Propers?</a:t>
            </a:r>
          </a:p>
        </p:txBody>
      </p:sp>
      <p:pic>
        <p:nvPicPr>
          <p:cNvPr id="26" name="Picture 25">
            <a:extLst>
              <a:ext uri="{FF2B5EF4-FFF2-40B4-BE49-F238E27FC236}">
                <a16:creationId xmlns:a16="http://schemas.microsoft.com/office/drawing/2014/main" id="{C759EFEE-8AD9-D23B-7EA2-11D9912E6C60}"/>
              </a:ext>
            </a:extLst>
          </p:cNvPr>
          <p:cNvPicPr>
            <a:picLocks noChangeAspect="1"/>
          </p:cNvPicPr>
          <p:nvPr/>
        </p:nvPicPr>
        <p:blipFill>
          <a:blip r:embed="rId3"/>
          <a:stretch>
            <a:fillRect/>
          </a:stretch>
        </p:blipFill>
        <p:spPr>
          <a:xfrm>
            <a:off x="10252073" y="5992293"/>
            <a:ext cx="1182727" cy="865707"/>
          </a:xfrm>
          <a:prstGeom prst="rect">
            <a:avLst/>
          </a:prstGeom>
        </p:spPr>
      </p:pic>
      <p:pic>
        <p:nvPicPr>
          <p:cNvPr id="17" name="Picture 16">
            <a:extLst>
              <a:ext uri="{FF2B5EF4-FFF2-40B4-BE49-F238E27FC236}">
                <a16:creationId xmlns:a16="http://schemas.microsoft.com/office/drawing/2014/main" id="{CEBC74E2-7390-2B22-25E8-1B8F218A9A4D}"/>
              </a:ext>
            </a:extLst>
          </p:cNvPr>
          <p:cNvPicPr>
            <a:picLocks noChangeAspect="1"/>
          </p:cNvPicPr>
          <p:nvPr/>
        </p:nvPicPr>
        <p:blipFill>
          <a:blip r:embed="rId3"/>
          <a:stretch>
            <a:fillRect/>
          </a:stretch>
        </p:blipFill>
        <p:spPr>
          <a:xfrm>
            <a:off x="10297278" y="-2393"/>
            <a:ext cx="1182727" cy="865707"/>
          </a:xfrm>
          <a:prstGeom prst="rect">
            <a:avLst/>
          </a:prstGeom>
        </p:spPr>
      </p:pic>
      <p:graphicFrame>
        <p:nvGraphicFramePr>
          <p:cNvPr id="6" name="Table 5">
            <a:extLst>
              <a:ext uri="{FF2B5EF4-FFF2-40B4-BE49-F238E27FC236}">
                <a16:creationId xmlns:a16="http://schemas.microsoft.com/office/drawing/2014/main" id="{30545891-D51F-6F05-BF0B-05CFA12E93EC}"/>
              </a:ext>
            </a:extLst>
          </p:cNvPr>
          <p:cNvGraphicFramePr>
            <a:graphicFrameLocks noGrp="1"/>
          </p:cNvGraphicFramePr>
          <p:nvPr>
            <p:extLst>
              <p:ext uri="{D42A27DB-BD31-4B8C-83A1-F6EECF244321}">
                <p14:modId xmlns:p14="http://schemas.microsoft.com/office/powerpoint/2010/main" val="2024035403"/>
              </p:ext>
            </p:extLst>
          </p:nvPr>
        </p:nvGraphicFramePr>
        <p:xfrm>
          <a:off x="846255" y="1828800"/>
          <a:ext cx="10515600" cy="4157328"/>
        </p:xfrm>
        <a:graphic>
          <a:graphicData uri="http://schemas.openxmlformats.org/drawingml/2006/table">
            <a:tbl>
              <a:tblPr firstRow="1" bandRow="1">
                <a:tableStyleId>{F5AB1C69-6EDB-4FF4-983F-18BD219EF322}</a:tableStyleId>
              </a:tblPr>
              <a:tblGrid>
                <a:gridCol w="5257800">
                  <a:extLst>
                    <a:ext uri="{9D8B030D-6E8A-4147-A177-3AD203B41FA5}">
                      <a16:colId xmlns:a16="http://schemas.microsoft.com/office/drawing/2014/main" val="1122225029"/>
                    </a:ext>
                  </a:extLst>
                </a:gridCol>
                <a:gridCol w="5257800">
                  <a:extLst>
                    <a:ext uri="{9D8B030D-6E8A-4147-A177-3AD203B41FA5}">
                      <a16:colId xmlns:a16="http://schemas.microsoft.com/office/drawing/2014/main" val="215043760"/>
                    </a:ext>
                  </a:extLst>
                </a:gridCol>
              </a:tblGrid>
              <a:tr h="519666">
                <a:tc>
                  <a:txBody>
                    <a:bodyPr/>
                    <a:lstStyle/>
                    <a:p>
                      <a:pPr algn="ctr"/>
                      <a:r>
                        <a:rPr lang="en-US" dirty="0"/>
                        <a:t>Ordinary</a:t>
                      </a:r>
                    </a:p>
                  </a:txBody>
                  <a:tcPr/>
                </a:tc>
                <a:tc>
                  <a:txBody>
                    <a:bodyPr/>
                    <a:lstStyle/>
                    <a:p>
                      <a:pPr algn="ctr"/>
                      <a:r>
                        <a:rPr lang="en-US" dirty="0"/>
                        <a:t>Propers</a:t>
                      </a:r>
                    </a:p>
                  </a:txBody>
                  <a:tcPr/>
                </a:tc>
                <a:extLst>
                  <a:ext uri="{0D108BD9-81ED-4DB2-BD59-A6C34878D82A}">
                    <a16:rowId xmlns:a16="http://schemas.microsoft.com/office/drawing/2014/main" val="1389578970"/>
                  </a:ext>
                </a:extLst>
              </a:tr>
              <a:tr h="519666">
                <a:tc>
                  <a:txBody>
                    <a:bodyPr/>
                    <a:lstStyle/>
                    <a:p>
                      <a:endParaRPr lang="en-US" sz="2000" dirty="0"/>
                    </a:p>
                  </a:txBody>
                  <a:tcPr/>
                </a:tc>
                <a:tc>
                  <a:txBody>
                    <a:bodyPr/>
                    <a:lstStyle/>
                    <a:p>
                      <a:r>
                        <a:rPr lang="en-US" sz="2000" dirty="0"/>
                        <a:t>Preface</a:t>
                      </a:r>
                    </a:p>
                  </a:txBody>
                  <a:tcPr/>
                </a:tc>
                <a:extLst>
                  <a:ext uri="{0D108BD9-81ED-4DB2-BD59-A6C34878D82A}">
                    <a16:rowId xmlns:a16="http://schemas.microsoft.com/office/drawing/2014/main" val="2717121431"/>
                  </a:ext>
                </a:extLst>
              </a:tr>
              <a:tr h="519666">
                <a:tc>
                  <a:txBody>
                    <a:bodyPr/>
                    <a:lstStyle/>
                    <a:p>
                      <a:r>
                        <a:rPr lang="en-US" sz="2000" dirty="0"/>
                        <a:t>Sanctus</a:t>
                      </a:r>
                    </a:p>
                  </a:txBody>
                  <a:tcPr/>
                </a:tc>
                <a:tc>
                  <a:txBody>
                    <a:bodyPr/>
                    <a:lstStyle/>
                    <a:p>
                      <a:endParaRPr lang="en-US" sz="2000" dirty="0"/>
                    </a:p>
                  </a:txBody>
                  <a:tcPr/>
                </a:tc>
                <a:extLst>
                  <a:ext uri="{0D108BD9-81ED-4DB2-BD59-A6C34878D82A}">
                    <a16:rowId xmlns:a16="http://schemas.microsoft.com/office/drawing/2014/main" val="420371618"/>
                  </a:ext>
                </a:extLst>
              </a:tr>
              <a:tr h="519666">
                <a:tc>
                  <a:txBody>
                    <a:bodyPr/>
                    <a:lstStyle/>
                    <a:p>
                      <a:r>
                        <a:rPr lang="en-US" sz="2000" dirty="0"/>
                        <a:t>Canon</a:t>
                      </a:r>
                    </a:p>
                  </a:txBody>
                  <a:tcPr/>
                </a:tc>
                <a:tc>
                  <a:txBody>
                    <a:bodyPr/>
                    <a:lstStyle/>
                    <a:p>
                      <a:endParaRPr lang="en-US" sz="2000" dirty="0"/>
                    </a:p>
                  </a:txBody>
                  <a:tcPr/>
                </a:tc>
                <a:extLst>
                  <a:ext uri="{0D108BD9-81ED-4DB2-BD59-A6C34878D82A}">
                    <a16:rowId xmlns:a16="http://schemas.microsoft.com/office/drawing/2014/main" val="1688846185"/>
                  </a:ext>
                </a:extLst>
              </a:tr>
              <a:tr h="519666">
                <a:tc>
                  <a:txBody>
                    <a:bodyPr/>
                    <a:lstStyle/>
                    <a:p>
                      <a:r>
                        <a:rPr lang="en-US" sz="2000" dirty="0"/>
                        <a:t>Commemoration of the Living</a:t>
                      </a:r>
                    </a:p>
                  </a:txBody>
                  <a:tcPr/>
                </a:tc>
                <a:tc>
                  <a:txBody>
                    <a:bodyPr/>
                    <a:lstStyle/>
                    <a:p>
                      <a:endParaRPr lang="en-US" sz="2000" dirty="0"/>
                    </a:p>
                  </a:txBody>
                  <a:tcPr/>
                </a:tc>
                <a:extLst>
                  <a:ext uri="{0D108BD9-81ED-4DB2-BD59-A6C34878D82A}">
                    <a16:rowId xmlns:a16="http://schemas.microsoft.com/office/drawing/2014/main" val="2227328901"/>
                  </a:ext>
                </a:extLst>
              </a:tr>
              <a:tr h="519666">
                <a:tc>
                  <a:txBody>
                    <a:bodyPr/>
                    <a:lstStyle/>
                    <a:p>
                      <a:endParaRPr lang="en-US" sz="2000" dirty="0"/>
                    </a:p>
                  </a:txBody>
                  <a:tcPr/>
                </a:tc>
                <a:tc>
                  <a:txBody>
                    <a:bodyPr/>
                    <a:lstStyle/>
                    <a:p>
                      <a:r>
                        <a:rPr lang="en-US" sz="2000" dirty="0"/>
                        <a:t>Communicantes</a:t>
                      </a:r>
                    </a:p>
                  </a:txBody>
                  <a:tcPr/>
                </a:tc>
                <a:extLst>
                  <a:ext uri="{0D108BD9-81ED-4DB2-BD59-A6C34878D82A}">
                    <a16:rowId xmlns:a16="http://schemas.microsoft.com/office/drawing/2014/main" val="4154529070"/>
                  </a:ext>
                </a:extLst>
              </a:tr>
              <a:tr h="519666">
                <a:tc>
                  <a:txBody>
                    <a:bodyPr/>
                    <a:lstStyle/>
                    <a:p>
                      <a:r>
                        <a:rPr lang="en-US" sz="2000" dirty="0"/>
                        <a:t>Hanc igitur</a:t>
                      </a:r>
                    </a:p>
                  </a:txBody>
                  <a:tcPr/>
                </a:tc>
                <a:tc>
                  <a:txBody>
                    <a:bodyPr/>
                    <a:lstStyle/>
                    <a:p>
                      <a:endParaRPr lang="en-US" sz="2000" dirty="0"/>
                    </a:p>
                  </a:txBody>
                  <a:tcPr/>
                </a:tc>
                <a:extLst>
                  <a:ext uri="{0D108BD9-81ED-4DB2-BD59-A6C34878D82A}">
                    <a16:rowId xmlns:a16="http://schemas.microsoft.com/office/drawing/2014/main" val="3392484275"/>
                  </a:ext>
                </a:extLst>
              </a:tr>
              <a:tr h="519666">
                <a:tc>
                  <a:txBody>
                    <a:bodyPr/>
                    <a:lstStyle/>
                    <a:p>
                      <a:r>
                        <a:rPr lang="en-US" sz="2000" dirty="0"/>
                        <a:t>Quam oblationem</a:t>
                      </a:r>
                    </a:p>
                  </a:txBody>
                  <a:tcPr/>
                </a:tc>
                <a:tc>
                  <a:txBody>
                    <a:bodyPr/>
                    <a:lstStyle/>
                    <a:p>
                      <a:endParaRPr lang="en-US" sz="2000" dirty="0"/>
                    </a:p>
                  </a:txBody>
                  <a:tcPr/>
                </a:tc>
                <a:extLst>
                  <a:ext uri="{0D108BD9-81ED-4DB2-BD59-A6C34878D82A}">
                    <a16:rowId xmlns:a16="http://schemas.microsoft.com/office/drawing/2014/main" val="2872403764"/>
                  </a:ext>
                </a:extLst>
              </a:tr>
            </a:tbl>
          </a:graphicData>
        </a:graphic>
      </p:graphicFrame>
      <p:pic>
        <p:nvPicPr>
          <p:cNvPr id="10" name="Picture 9">
            <a:extLst>
              <a:ext uri="{FF2B5EF4-FFF2-40B4-BE49-F238E27FC236}">
                <a16:creationId xmlns:a16="http://schemas.microsoft.com/office/drawing/2014/main" id="{3FB33CBA-4EC2-5B86-35AE-07206FB762D0}"/>
              </a:ext>
            </a:extLst>
          </p:cNvPr>
          <p:cNvPicPr>
            <a:picLocks noChangeAspect="1"/>
          </p:cNvPicPr>
          <p:nvPr/>
        </p:nvPicPr>
        <p:blipFill>
          <a:blip r:embed="rId3"/>
          <a:stretch>
            <a:fillRect/>
          </a:stretch>
        </p:blipFill>
        <p:spPr>
          <a:xfrm>
            <a:off x="1998922" y="-2392"/>
            <a:ext cx="1182727" cy="865707"/>
          </a:xfrm>
          <a:prstGeom prst="rect">
            <a:avLst/>
          </a:prstGeom>
        </p:spPr>
      </p:pic>
      <p:pic>
        <p:nvPicPr>
          <p:cNvPr id="11" name="Picture 10">
            <a:extLst>
              <a:ext uri="{FF2B5EF4-FFF2-40B4-BE49-F238E27FC236}">
                <a16:creationId xmlns:a16="http://schemas.microsoft.com/office/drawing/2014/main" id="{25858165-A130-CB3B-62C5-F3563834E96E}"/>
              </a:ext>
            </a:extLst>
          </p:cNvPr>
          <p:cNvPicPr>
            <a:picLocks noChangeAspect="1"/>
          </p:cNvPicPr>
          <p:nvPr/>
        </p:nvPicPr>
        <p:blipFill>
          <a:blip r:embed="rId3"/>
          <a:stretch>
            <a:fillRect/>
          </a:stretch>
        </p:blipFill>
        <p:spPr>
          <a:xfrm>
            <a:off x="3182680" y="0"/>
            <a:ext cx="1182727" cy="865707"/>
          </a:xfrm>
          <a:prstGeom prst="rect">
            <a:avLst/>
          </a:prstGeom>
        </p:spPr>
      </p:pic>
      <p:pic>
        <p:nvPicPr>
          <p:cNvPr id="12" name="Picture 11">
            <a:extLst>
              <a:ext uri="{FF2B5EF4-FFF2-40B4-BE49-F238E27FC236}">
                <a16:creationId xmlns:a16="http://schemas.microsoft.com/office/drawing/2014/main" id="{DA92CBBD-4561-68D0-1D6D-A2C1318D5AAD}"/>
              </a:ext>
            </a:extLst>
          </p:cNvPr>
          <p:cNvPicPr>
            <a:picLocks noChangeAspect="1"/>
          </p:cNvPicPr>
          <p:nvPr/>
        </p:nvPicPr>
        <p:blipFill>
          <a:blip r:embed="rId3"/>
          <a:stretch>
            <a:fillRect/>
          </a:stretch>
        </p:blipFill>
        <p:spPr>
          <a:xfrm>
            <a:off x="5566370" y="0"/>
            <a:ext cx="1182727" cy="865707"/>
          </a:xfrm>
          <a:prstGeom prst="rect">
            <a:avLst/>
          </a:prstGeom>
        </p:spPr>
      </p:pic>
      <p:pic>
        <p:nvPicPr>
          <p:cNvPr id="13" name="Picture 12">
            <a:extLst>
              <a:ext uri="{FF2B5EF4-FFF2-40B4-BE49-F238E27FC236}">
                <a16:creationId xmlns:a16="http://schemas.microsoft.com/office/drawing/2014/main" id="{35E0ACA2-CF11-F49D-2E43-ED85070C14E1}"/>
              </a:ext>
            </a:extLst>
          </p:cNvPr>
          <p:cNvPicPr>
            <a:picLocks noChangeAspect="1"/>
          </p:cNvPicPr>
          <p:nvPr/>
        </p:nvPicPr>
        <p:blipFill>
          <a:blip r:embed="rId3"/>
          <a:stretch>
            <a:fillRect/>
          </a:stretch>
        </p:blipFill>
        <p:spPr>
          <a:xfrm>
            <a:off x="4383643" y="0"/>
            <a:ext cx="1182727" cy="865707"/>
          </a:xfrm>
          <a:prstGeom prst="rect">
            <a:avLst/>
          </a:prstGeom>
        </p:spPr>
      </p:pic>
      <p:pic>
        <p:nvPicPr>
          <p:cNvPr id="14" name="Picture 13">
            <a:extLst>
              <a:ext uri="{FF2B5EF4-FFF2-40B4-BE49-F238E27FC236}">
                <a16:creationId xmlns:a16="http://schemas.microsoft.com/office/drawing/2014/main" id="{12B30E8F-B85E-1382-971F-5458FA298D19}"/>
              </a:ext>
            </a:extLst>
          </p:cNvPr>
          <p:cNvPicPr>
            <a:picLocks noChangeAspect="1"/>
          </p:cNvPicPr>
          <p:nvPr/>
        </p:nvPicPr>
        <p:blipFill>
          <a:blip r:embed="rId3"/>
          <a:stretch>
            <a:fillRect/>
          </a:stretch>
        </p:blipFill>
        <p:spPr>
          <a:xfrm>
            <a:off x="6749097" y="0"/>
            <a:ext cx="1182727" cy="865707"/>
          </a:xfrm>
          <a:prstGeom prst="rect">
            <a:avLst/>
          </a:prstGeom>
        </p:spPr>
      </p:pic>
      <p:pic>
        <p:nvPicPr>
          <p:cNvPr id="15" name="Picture 14">
            <a:extLst>
              <a:ext uri="{FF2B5EF4-FFF2-40B4-BE49-F238E27FC236}">
                <a16:creationId xmlns:a16="http://schemas.microsoft.com/office/drawing/2014/main" id="{20EE74DB-A1B3-E27C-9F96-D532A0A28761}"/>
              </a:ext>
            </a:extLst>
          </p:cNvPr>
          <p:cNvPicPr>
            <a:picLocks noChangeAspect="1"/>
          </p:cNvPicPr>
          <p:nvPr/>
        </p:nvPicPr>
        <p:blipFill>
          <a:blip r:embed="rId3"/>
          <a:stretch>
            <a:fillRect/>
          </a:stretch>
        </p:blipFill>
        <p:spPr>
          <a:xfrm>
            <a:off x="7931824" y="-2392"/>
            <a:ext cx="1182727" cy="865707"/>
          </a:xfrm>
          <a:prstGeom prst="rect">
            <a:avLst/>
          </a:prstGeom>
        </p:spPr>
      </p:pic>
      <p:pic>
        <p:nvPicPr>
          <p:cNvPr id="16" name="Picture 15">
            <a:extLst>
              <a:ext uri="{FF2B5EF4-FFF2-40B4-BE49-F238E27FC236}">
                <a16:creationId xmlns:a16="http://schemas.microsoft.com/office/drawing/2014/main" id="{2114614B-9A1C-19DD-0B66-166267E668B3}"/>
              </a:ext>
            </a:extLst>
          </p:cNvPr>
          <p:cNvPicPr>
            <a:picLocks noChangeAspect="1"/>
          </p:cNvPicPr>
          <p:nvPr/>
        </p:nvPicPr>
        <p:blipFill>
          <a:blip r:embed="rId3"/>
          <a:stretch>
            <a:fillRect/>
          </a:stretch>
        </p:blipFill>
        <p:spPr>
          <a:xfrm>
            <a:off x="9114551" y="0"/>
            <a:ext cx="1182727" cy="865707"/>
          </a:xfrm>
          <a:prstGeom prst="rect">
            <a:avLst/>
          </a:prstGeom>
        </p:spPr>
      </p:pic>
      <p:pic>
        <p:nvPicPr>
          <p:cNvPr id="19" name="Picture 18">
            <a:extLst>
              <a:ext uri="{FF2B5EF4-FFF2-40B4-BE49-F238E27FC236}">
                <a16:creationId xmlns:a16="http://schemas.microsoft.com/office/drawing/2014/main" id="{8769FABA-B9C9-55B0-A882-A389CA26213A}"/>
              </a:ext>
            </a:extLst>
          </p:cNvPr>
          <p:cNvPicPr>
            <a:picLocks noChangeAspect="1"/>
          </p:cNvPicPr>
          <p:nvPr/>
        </p:nvPicPr>
        <p:blipFill>
          <a:blip r:embed="rId3"/>
          <a:stretch>
            <a:fillRect/>
          </a:stretch>
        </p:blipFill>
        <p:spPr>
          <a:xfrm>
            <a:off x="1998921" y="5983736"/>
            <a:ext cx="1182727" cy="865707"/>
          </a:xfrm>
          <a:prstGeom prst="rect">
            <a:avLst/>
          </a:prstGeom>
        </p:spPr>
      </p:pic>
      <p:pic>
        <p:nvPicPr>
          <p:cNvPr id="20" name="Picture 19">
            <a:extLst>
              <a:ext uri="{FF2B5EF4-FFF2-40B4-BE49-F238E27FC236}">
                <a16:creationId xmlns:a16="http://schemas.microsoft.com/office/drawing/2014/main" id="{B3C7594D-0755-5B04-823C-86A7C1C03E0A}"/>
              </a:ext>
            </a:extLst>
          </p:cNvPr>
          <p:cNvPicPr>
            <a:picLocks noChangeAspect="1"/>
          </p:cNvPicPr>
          <p:nvPr/>
        </p:nvPicPr>
        <p:blipFill>
          <a:blip r:embed="rId3"/>
          <a:stretch>
            <a:fillRect/>
          </a:stretch>
        </p:blipFill>
        <p:spPr>
          <a:xfrm>
            <a:off x="3182679" y="5981898"/>
            <a:ext cx="1182727" cy="865707"/>
          </a:xfrm>
          <a:prstGeom prst="rect">
            <a:avLst/>
          </a:prstGeom>
        </p:spPr>
      </p:pic>
      <p:pic>
        <p:nvPicPr>
          <p:cNvPr id="21" name="Picture 20">
            <a:extLst>
              <a:ext uri="{FF2B5EF4-FFF2-40B4-BE49-F238E27FC236}">
                <a16:creationId xmlns:a16="http://schemas.microsoft.com/office/drawing/2014/main" id="{CB3760AE-FD75-7B33-0932-AADCAE87C52E}"/>
              </a:ext>
            </a:extLst>
          </p:cNvPr>
          <p:cNvPicPr>
            <a:picLocks noChangeAspect="1"/>
          </p:cNvPicPr>
          <p:nvPr/>
        </p:nvPicPr>
        <p:blipFill>
          <a:blip r:embed="rId3"/>
          <a:stretch>
            <a:fillRect/>
          </a:stretch>
        </p:blipFill>
        <p:spPr>
          <a:xfrm>
            <a:off x="4366437" y="5981897"/>
            <a:ext cx="1182727" cy="865707"/>
          </a:xfrm>
          <a:prstGeom prst="rect">
            <a:avLst/>
          </a:prstGeom>
        </p:spPr>
      </p:pic>
      <p:pic>
        <p:nvPicPr>
          <p:cNvPr id="22" name="Picture 21">
            <a:extLst>
              <a:ext uri="{FF2B5EF4-FFF2-40B4-BE49-F238E27FC236}">
                <a16:creationId xmlns:a16="http://schemas.microsoft.com/office/drawing/2014/main" id="{64286046-C1D4-7736-A932-FF1CA96D9F1B}"/>
              </a:ext>
            </a:extLst>
          </p:cNvPr>
          <p:cNvPicPr>
            <a:picLocks noChangeAspect="1"/>
          </p:cNvPicPr>
          <p:nvPr/>
        </p:nvPicPr>
        <p:blipFill>
          <a:blip r:embed="rId3"/>
          <a:stretch>
            <a:fillRect/>
          </a:stretch>
        </p:blipFill>
        <p:spPr>
          <a:xfrm>
            <a:off x="5549164" y="5992293"/>
            <a:ext cx="1182727" cy="865707"/>
          </a:xfrm>
          <a:prstGeom prst="rect">
            <a:avLst/>
          </a:prstGeom>
        </p:spPr>
      </p:pic>
      <p:pic>
        <p:nvPicPr>
          <p:cNvPr id="23" name="Picture 22">
            <a:extLst>
              <a:ext uri="{FF2B5EF4-FFF2-40B4-BE49-F238E27FC236}">
                <a16:creationId xmlns:a16="http://schemas.microsoft.com/office/drawing/2014/main" id="{9EE401D2-5B19-8DC2-DDC0-4D5908C0AE0A}"/>
              </a:ext>
            </a:extLst>
          </p:cNvPr>
          <p:cNvPicPr>
            <a:picLocks noChangeAspect="1"/>
          </p:cNvPicPr>
          <p:nvPr/>
        </p:nvPicPr>
        <p:blipFill>
          <a:blip r:embed="rId3"/>
          <a:stretch>
            <a:fillRect/>
          </a:stretch>
        </p:blipFill>
        <p:spPr>
          <a:xfrm>
            <a:off x="6731891" y="5992293"/>
            <a:ext cx="1182727" cy="865707"/>
          </a:xfrm>
          <a:prstGeom prst="rect">
            <a:avLst/>
          </a:prstGeom>
        </p:spPr>
      </p:pic>
      <p:pic>
        <p:nvPicPr>
          <p:cNvPr id="24" name="Picture 23">
            <a:extLst>
              <a:ext uri="{FF2B5EF4-FFF2-40B4-BE49-F238E27FC236}">
                <a16:creationId xmlns:a16="http://schemas.microsoft.com/office/drawing/2014/main" id="{E9FF07C6-7B99-99A9-FA94-DE687D659B84}"/>
              </a:ext>
            </a:extLst>
          </p:cNvPr>
          <p:cNvPicPr>
            <a:picLocks noChangeAspect="1"/>
          </p:cNvPicPr>
          <p:nvPr/>
        </p:nvPicPr>
        <p:blipFill>
          <a:blip r:embed="rId3"/>
          <a:stretch>
            <a:fillRect/>
          </a:stretch>
        </p:blipFill>
        <p:spPr>
          <a:xfrm>
            <a:off x="7886619" y="5992293"/>
            <a:ext cx="1182727" cy="865707"/>
          </a:xfrm>
          <a:prstGeom prst="rect">
            <a:avLst/>
          </a:prstGeom>
        </p:spPr>
      </p:pic>
      <p:pic>
        <p:nvPicPr>
          <p:cNvPr id="25" name="Picture 24">
            <a:extLst>
              <a:ext uri="{FF2B5EF4-FFF2-40B4-BE49-F238E27FC236}">
                <a16:creationId xmlns:a16="http://schemas.microsoft.com/office/drawing/2014/main" id="{7679093D-624E-C312-2092-3DF12ABE0040}"/>
              </a:ext>
            </a:extLst>
          </p:cNvPr>
          <p:cNvPicPr>
            <a:picLocks noChangeAspect="1"/>
          </p:cNvPicPr>
          <p:nvPr/>
        </p:nvPicPr>
        <p:blipFill>
          <a:blip r:embed="rId3"/>
          <a:stretch>
            <a:fillRect/>
          </a:stretch>
        </p:blipFill>
        <p:spPr>
          <a:xfrm>
            <a:off x="9069346" y="5981896"/>
            <a:ext cx="1182727" cy="865707"/>
          </a:xfrm>
          <a:prstGeom prst="rect">
            <a:avLst/>
          </a:prstGeom>
        </p:spPr>
      </p:pic>
      <p:pic>
        <p:nvPicPr>
          <p:cNvPr id="3" name="Picture 2">
            <a:extLst>
              <a:ext uri="{FF2B5EF4-FFF2-40B4-BE49-F238E27FC236}">
                <a16:creationId xmlns:a16="http://schemas.microsoft.com/office/drawing/2014/main" id="{ED6B0A91-9604-78BE-7BDB-6608FDA9F775}"/>
              </a:ext>
            </a:extLst>
          </p:cNvPr>
          <p:cNvPicPr>
            <a:picLocks noChangeAspect="1"/>
          </p:cNvPicPr>
          <p:nvPr/>
        </p:nvPicPr>
        <p:blipFill>
          <a:blip r:embed="rId4"/>
          <a:stretch>
            <a:fillRect/>
          </a:stretch>
        </p:blipFill>
        <p:spPr>
          <a:xfrm>
            <a:off x="0" y="0"/>
            <a:ext cx="828019" cy="6858000"/>
          </a:xfrm>
          <a:prstGeom prst="rect">
            <a:avLst/>
          </a:prstGeom>
        </p:spPr>
      </p:pic>
      <p:pic>
        <p:nvPicPr>
          <p:cNvPr id="4" name="Picture 3">
            <a:extLst>
              <a:ext uri="{FF2B5EF4-FFF2-40B4-BE49-F238E27FC236}">
                <a16:creationId xmlns:a16="http://schemas.microsoft.com/office/drawing/2014/main" id="{6AC335C7-1EA0-DCA5-12A5-CA32405CB077}"/>
              </a:ext>
            </a:extLst>
          </p:cNvPr>
          <p:cNvPicPr>
            <a:picLocks noChangeAspect="1"/>
          </p:cNvPicPr>
          <p:nvPr/>
        </p:nvPicPr>
        <p:blipFill>
          <a:blip r:embed="rId5"/>
          <a:stretch>
            <a:fillRect/>
          </a:stretch>
        </p:blipFill>
        <p:spPr>
          <a:xfrm>
            <a:off x="11380091" y="0"/>
            <a:ext cx="829056" cy="6858000"/>
          </a:xfrm>
          <a:prstGeom prst="rect">
            <a:avLst/>
          </a:prstGeom>
        </p:spPr>
      </p:pic>
      <p:pic>
        <p:nvPicPr>
          <p:cNvPr id="5" name="Picture 4">
            <a:extLst>
              <a:ext uri="{FF2B5EF4-FFF2-40B4-BE49-F238E27FC236}">
                <a16:creationId xmlns:a16="http://schemas.microsoft.com/office/drawing/2014/main" id="{5B1FADBC-416E-1CEE-DFBD-961BD1E552C9}"/>
              </a:ext>
            </a:extLst>
          </p:cNvPr>
          <p:cNvPicPr>
            <a:picLocks noChangeAspect="1"/>
          </p:cNvPicPr>
          <p:nvPr/>
        </p:nvPicPr>
        <p:blipFill>
          <a:blip r:embed="rId6"/>
          <a:stretch>
            <a:fillRect/>
          </a:stretch>
        </p:blipFill>
        <p:spPr>
          <a:xfrm>
            <a:off x="837652" y="-8557"/>
            <a:ext cx="1182727" cy="865707"/>
          </a:xfrm>
          <a:prstGeom prst="rect">
            <a:avLst/>
          </a:prstGeom>
        </p:spPr>
      </p:pic>
      <p:pic>
        <p:nvPicPr>
          <p:cNvPr id="27" name="Picture 26">
            <a:extLst>
              <a:ext uri="{FF2B5EF4-FFF2-40B4-BE49-F238E27FC236}">
                <a16:creationId xmlns:a16="http://schemas.microsoft.com/office/drawing/2014/main" id="{D596AA50-B8FA-C1E8-3175-A9874A29852A}"/>
              </a:ext>
            </a:extLst>
          </p:cNvPr>
          <p:cNvPicPr>
            <a:picLocks noChangeAspect="1"/>
          </p:cNvPicPr>
          <p:nvPr/>
        </p:nvPicPr>
        <p:blipFill>
          <a:blip r:embed="rId6"/>
          <a:stretch>
            <a:fillRect/>
          </a:stretch>
        </p:blipFill>
        <p:spPr>
          <a:xfrm>
            <a:off x="837651" y="5981895"/>
            <a:ext cx="1182727" cy="865707"/>
          </a:xfrm>
          <a:prstGeom prst="rect">
            <a:avLst/>
          </a:prstGeom>
        </p:spPr>
      </p:pic>
    </p:spTree>
    <p:extLst>
      <p:ext uri="{BB962C8B-B14F-4D97-AF65-F5344CB8AC3E}">
        <p14:creationId xmlns:p14="http://schemas.microsoft.com/office/powerpoint/2010/main" val="1082887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C1A23-0E43-609A-1B35-FF7D1C00334E}"/>
              </a:ext>
            </a:extLst>
          </p:cNvPr>
          <p:cNvSpPr>
            <a:spLocks noGrp="1"/>
          </p:cNvSpPr>
          <p:nvPr>
            <p:ph type="title"/>
          </p:nvPr>
        </p:nvSpPr>
        <p:spPr/>
        <p:txBody>
          <a:bodyPr>
            <a:normAutofit fontScale="90000"/>
          </a:bodyPr>
          <a:lstStyle/>
          <a:p>
            <a:r>
              <a:rPr lang="en-US" dirty="0"/>
              <a:t>What is the “Preface” in the Extraordinary Form? What is its equivalent in the Ordinary Form?</a:t>
            </a:r>
          </a:p>
        </p:txBody>
      </p:sp>
      <p:sp>
        <p:nvSpPr>
          <p:cNvPr id="3" name="Content Placeholder 2">
            <a:extLst>
              <a:ext uri="{FF2B5EF4-FFF2-40B4-BE49-F238E27FC236}">
                <a16:creationId xmlns:a16="http://schemas.microsoft.com/office/drawing/2014/main" id="{E9A665F3-86A9-5BD2-2F05-D2F553F64E3F}"/>
              </a:ext>
            </a:extLst>
          </p:cNvPr>
          <p:cNvSpPr>
            <a:spLocks noGrp="1"/>
          </p:cNvSpPr>
          <p:nvPr>
            <p:ph idx="1"/>
          </p:nvPr>
        </p:nvSpPr>
        <p:spPr>
          <a:xfrm>
            <a:off x="1748092" y="2546890"/>
            <a:ext cx="5009706" cy="3318936"/>
          </a:xfrm>
        </p:spPr>
        <p:txBody>
          <a:bodyPr>
            <a:normAutofit lnSpcReduction="10000"/>
          </a:bodyPr>
          <a:lstStyle/>
          <a:p>
            <a:r>
              <a:rPr lang="en-US" dirty="0"/>
              <a:t>Divine justice</a:t>
            </a:r>
          </a:p>
          <a:p>
            <a:r>
              <a:rPr lang="en-US" dirty="0"/>
              <a:t>Thanksgiving</a:t>
            </a:r>
          </a:p>
          <a:p>
            <a:pPr lvl="1"/>
            <a:r>
              <a:rPr lang="en-US" dirty="0"/>
              <a:t>Uplifted hearts</a:t>
            </a:r>
          </a:p>
          <a:p>
            <a:r>
              <a:rPr lang="en-US" dirty="0"/>
              <a:t>Adoration and glorification</a:t>
            </a:r>
          </a:p>
          <a:p>
            <a:r>
              <a:rPr lang="en-US" dirty="0"/>
              <a:t>Stages of salvation history</a:t>
            </a:r>
          </a:p>
          <a:p>
            <a:r>
              <a:rPr lang="en-US" dirty="0"/>
              <a:t>Concentration on God</a:t>
            </a:r>
          </a:p>
          <a:p>
            <a:pPr lvl="1"/>
            <a:r>
              <a:rPr lang="en-US" dirty="0"/>
              <a:t>Eyes directed to the altar</a:t>
            </a:r>
          </a:p>
        </p:txBody>
      </p:sp>
      <p:pic>
        <p:nvPicPr>
          <p:cNvPr id="7" name="Picture 6">
            <a:extLst>
              <a:ext uri="{FF2B5EF4-FFF2-40B4-BE49-F238E27FC236}">
                <a16:creationId xmlns:a16="http://schemas.microsoft.com/office/drawing/2014/main" id="{0A8ADC96-5752-1918-7313-CC4D5CD745CF}"/>
              </a:ext>
            </a:extLst>
          </p:cNvPr>
          <p:cNvPicPr>
            <a:picLocks noChangeAspect="1"/>
          </p:cNvPicPr>
          <p:nvPr/>
        </p:nvPicPr>
        <p:blipFill>
          <a:blip r:embed="rId2"/>
          <a:srcRect l="10789" r="12935" b="8690"/>
          <a:stretch/>
        </p:blipFill>
        <p:spPr>
          <a:xfrm>
            <a:off x="6064623" y="2605369"/>
            <a:ext cx="4087758" cy="3317490"/>
          </a:xfrm>
          <a:prstGeom prst="rect">
            <a:avLst/>
          </a:prstGeom>
        </p:spPr>
      </p:pic>
      <p:pic>
        <p:nvPicPr>
          <p:cNvPr id="8" name="Picture 7">
            <a:extLst>
              <a:ext uri="{FF2B5EF4-FFF2-40B4-BE49-F238E27FC236}">
                <a16:creationId xmlns:a16="http://schemas.microsoft.com/office/drawing/2014/main" id="{44496DFB-CE78-AC2D-EB02-07C916EAF8CE}"/>
              </a:ext>
            </a:extLst>
          </p:cNvPr>
          <p:cNvPicPr>
            <a:picLocks noChangeAspect="1"/>
          </p:cNvPicPr>
          <p:nvPr/>
        </p:nvPicPr>
        <p:blipFill>
          <a:blip r:embed="rId3"/>
          <a:stretch>
            <a:fillRect/>
          </a:stretch>
        </p:blipFill>
        <p:spPr>
          <a:xfrm>
            <a:off x="886097" y="6185415"/>
            <a:ext cx="10357052" cy="701101"/>
          </a:xfrm>
          <a:prstGeom prst="rect">
            <a:avLst/>
          </a:prstGeom>
        </p:spPr>
      </p:pic>
      <p:pic>
        <p:nvPicPr>
          <p:cNvPr id="9" name="Picture 8">
            <a:extLst>
              <a:ext uri="{FF2B5EF4-FFF2-40B4-BE49-F238E27FC236}">
                <a16:creationId xmlns:a16="http://schemas.microsoft.com/office/drawing/2014/main" id="{01CB5736-DD4A-1908-9A7F-5EA7D2A30581}"/>
              </a:ext>
            </a:extLst>
          </p:cNvPr>
          <p:cNvPicPr>
            <a:picLocks noChangeAspect="1"/>
          </p:cNvPicPr>
          <p:nvPr/>
        </p:nvPicPr>
        <p:blipFill>
          <a:blip r:embed="rId4"/>
          <a:stretch>
            <a:fillRect/>
          </a:stretch>
        </p:blipFill>
        <p:spPr>
          <a:xfrm>
            <a:off x="0" y="0"/>
            <a:ext cx="1322832" cy="6858000"/>
          </a:xfrm>
          <a:prstGeom prst="rect">
            <a:avLst/>
          </a:prstGeom>
        </p:spPr>
      </p:pic>
      <p:pic>
        <p:nvPicPr>
          <p:cNvPr id="10" name="Picture 9">
            <a:extLst>
              <a:ext uri="{FF2B5EF4-FFF2-40B4-BE49-F238E27FC236}">
                <a16:creationId xmlns:a16="http://schemas.microsoft.com/office/drawing/2014/main" id="{D2C9792A-9F64-BC25-F619-2CECCFC740BB}"/>
              </a:ext>
            </a:extLst>
          </p:cNvPr>
          <p:cNvPicPr>
            <a:picLocks noChangeAspect="1"/>
          </p:cNvPicPr>
          <p:nvPr/>
        </p:nvPicPr>
        <p:blipFill>
          <a:blip r:embed="rId5"/>
          <a:stretch>
            <a:fillRect/>
          </a:stretch>
        </p:blipFill>
        <p:spPr>
          <a:xfrm>
            <a:off x="1322832" y="0"/>
            <a:ext cx="10358002" cy="701101"/>
          </a:xfrm>
          <a:prstGeom prst="rect">
            <a:avLst/>
          </a:prstGeom>
        </p:spPr>
      </p:pic>
      <p:pic>
        <p:nvPicPr>
          <p:cNvPr id="11" name="Picture 10">
            <a:extLst>
              <a:ext uri="{FF2B5EF4-FFF2-40B4-BE49-F238E27FC236}">
                <a16:creationId xmlns:a16="http://schemas.microsoft.com/office/drawing/2014/main" id="{5E843D70-7065-AEC3-F768-4F84407C8492}"/>
              </a:ext>
            </a:extLst>
          </p:cNvPr>
          <p:cNvPicPr>
            <a:picLocks noChangeAspect="1"/>
          </p:cNvPicPr>
          <p:nvPr/>
        </p:nvPicPr>
        <p:blipFill>
          <a:blip r:embed="rId4"/>
          <a:stretch>
            <a:fillRect/>
          </a:stretch>
        </p:blipFill>
        <p:spPr>
          <a:xfrm>
            <a:off x="10896598" y="0"/>
            <a:ext cx="1322832" cy="6858000"/>
          </a:xfrm>
          <a:prstGeom prst="rect">
            <a:avLst/>
          </a:prstGeom>
        </p:spPr>
      </p:pic>
    </p:spTree>
    <p:extLst>
      <p:ext uri="{BB962C8B-B14F-4D97-AF65-F5344CB8AC3E}">
        <p14:creationId xmlns:p14="http://schemas.microsoft.com/office/powerpoint/2010/main" val="2451510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A82F1-F80C-B23C-61E0-0AEF38F424E4}"/>
              </a:ext>
            </a:extLst>
          </p:cNvPr>
          <p:cNvSpPr>
            <a:spLocks noGrp="1"/>
          </p:cNvSpPr>
          <p:nvPr>
            <p:ph type="title"/>
          </p:nvPr>
        </p:nvSpPr>
        <p:spPr>
          <a:xfrm>
            <a:off x="1295401" y="1137706"/>
            <a:ext cx="9601196" cy="1303867"/>
          </a:xfrm>
        </p:spPr>
        <p:txBody>
          <a:bodyPr>
            <a:normAutofit/>
          </a:bodyPr>
          <a:lstStyle/>
          <a:p>
            <a:r>
              <a:rPr lang="en-US" sz="2800" dirty="0"/>
              <a:t>What is the “Sanctus” in the Extraordinary Form? What is its equivalent in the Ordinary Form?</a:t>
            </a:r>
          </a:p>
        </p:txBody>
      </p:sp>
      <p:sp>
        <p:nvSpPr>
          <p:cNvPr id="3" name="Content Placeholder 2">
            <a:extLst>
              <a:ext uri="{FF2B5EF4-FFF2-40B4-BE49-F238E27FC236}">
                <a16:creationId xmlns:a16="http://schemas.microsoft.com/office/drawing/2014/main" id="{78ADE393-7DD8-ED32-DEA3-4869B7AE1AC1}"/>
              </a:ext>
            </a:extLst>
          </p:cNvPr>
          <p:cNvSpPr>
            <a:spLocks noGrp="1"/>
          </p:cNvSpPr>
          <p:nvPr>
            <p:ph idx="1"/>
          </p:nvPr>
        </p:nvSpPr>
        <p:spPr/>
        <p:txBody>
          <a:bodyPr/>
          <a:lstStyle/>
          <a:p>
            <a:r>
              <a:rPr lang="en-US" dirty="0"/>
              <a:t>Holy, holy, holy</a:t>
            </a:r>
          </a:p>
          <a:p>
            <a:pPr lvl="1"/>
            <a:r>
              <a:rPr lang="en-US" dirty="0"/>
              <a:t>Song of the angels</a:t>
            </a:r>
          </a:p>
          <a:p>
            <a:pPr lvl="1"/>
            <a:r>
              <a:rPr lang="en-US" dirty="0"/>
              <a:t>Song of praise: similar to the “Gloria”</a:t>
            </a:r>
          </a:p>
          <a:p>
            <a:r>
              <a:rPr lang="en-US" dirty="0"/>
              <a:t>Greek: “hagios, hagios, hagios”</a:t>
            </a:r>
          </a:p>
          <a:p>
            <a:r>
              <a:rPr lang="en-US" dirty="0"/>
              <a:t>“Blessed is He Who comes in the Name of the Lord”</a:t>
            </a:r>
          </a:p>
          <a:p>
            <a:pPr lvl="1"/>
            <a:r>
              <a:rPr lang="en-US" dirty="0"/>
              <a:t>Jesus’ entry into Jerusalem</a:t>
            </a:r>
          </a:p>
          <a:p>
            <a:pPr marL="0" indent="0">
              <a:buNone/>
            </a:pPr>
            <a:endParaRPr lang="en-US" dirty="0"/>
          </a:p>
        </p:txBody>
      </p:sp>
      <p:pic>
        <p:nvPicPr>
          <p:cNvPr id="5" name="Picture 4">
            <a:extLst>
              <a:ext uri="{FF2B5EF4-FFF2-40B4-BE49-F238E27FC236}">
                <a16:creationId xmlns:a16="http://schemas.microsoft.com/office/drawing/2014/main" id="{B9AB888B-9359-2260-C429-3464837CF43D}"/>
              </a:ext>
            </a:extLst>
          </p:cNvPr>
          <p:cNvPicPr>
            <a:picLocks noChangeAspect="1"/>
          </p:cNvPicPr>
          <p:nvPr/>
        </p:nvPicPr>
        <p:blipFill rotWithShape="1">
          <a:blip r:embed="rId2"/>
          <a:srcRect t="-107882" b="-115282"/>
          <a:stretch/>
        </p:blipFill>
        <p:spPr>
          <a:xfrm>
            <a:off x="850484" y="-381000"/>
            <a:ext cx="10491029" cy="1303866"/>
          </a:xfrm>
          <a:prstGeom prst="rect">
            <a:avLst/>
          </a:prstGeom>
        </p:spPr>
      </p:pic>
      <p:pic>
        <p:nvPicPr>
          <p:cNvPr id="11" name="Picture 10">
            <a:extLst>
              <a:ext uri="{FF2B5EF4-FFF2-40B4-BE49-F238E27FC236}">
                <a16:creationId xmlns:a16="http://schemas.microsoft.com/office/drawing/2014/main" id="{226CCABC-1466-E684-85B8-FE80C62D3914}"/>
              </a:ext>
            </a:extLst>
          </p:cNvPr>
          <p:cNvPicPr>
            <a:picLocks noChangeAspect="1"/>
          </p:cNvPicPr>
          <p:nvPr/>
        </p:nvPicPr>
        <p:blipFill>
          <a:blip r:embed="rId3"/>
          <a:stretch>
            <a:fillRect/>
          </a:stretch>
        </p:blipFill>
        <p:spPr>
          <a:xfrm>
            <a:off x="938045" y="5875868"/>
            <a:ext cx="10486029" cy="1304657"/>
          </a:xfrm>
          <a:prstGeom prst="rect">
            <a:avLst/>
          </a:prstGeom>
        </p:spPr>
      </p:pic>
      <p:pic>
        <p:nvPicPr>
          <p:cNvPr id="9" name="Picture 8">
            <a:extLst>
              <a:ext uri="{FF2B5EF4-FFF2-40B4-BE49-F238E27FC236}">
                <a16:creationId xmlns:a16="http://schemas.microsoft.com/office/drawing/2014/main" id="{6D144AAE-F57B-D126-290C-E9B47D17F567}"/>
              </a:ext>
            </a:extLst>
          </p:cNvPr>
          <p:cNvPicPr>
            <a:picLocks noChangeAspect="1"/>
          </p:cNvPicPr>
          <p:nvPr/>
        </p:nvPicPr>
        <p:blipFill>
          <a:blip r:embed="rId4"/>
          <a:stretch>
            <a:fillRect/>
          </a:stretch>
        </p:blipFill>
        <p:spPr>
          <a:xfrm>
            <a:off x="8104839" y="2699055"/>
            <a:ext cx="2697840" cy="3292172"/>
          </a:xfrm>
          <a:prstGeom prst="rect">
            <a:avLst/>
          </a:prstGeom>
        </p:spPr>
      </p:pic>
      <p:pic>
        <p:nvPicPr>
          <p:cNvPr id="7" name="Picture 6">
            <a:extLst>
              <a:ext uri="{FF2B5EF4-FFF2-40B4-BE49-F238E27FC236}">
                <a16:creationId xmlns:a16="http://schemas.microsoft.com/office/drawing/2014/main" id="{6F1063F0-7382-B050-9DFB-409ACFAFD357}"/>
              </a:ext>
            </a:extLst>
          </p:cNvPr>
          <p:cNvPicPr>
            <a:picLocks noChangeAspect="1"/>
          </p:cNvPicPr>
          <p:nvPr/>
        </p:nvPicPr>
        <p:blipFill rotWithShape="1">
          <a:blip r:embed="rId5"/>
          <a:srcRect/>
          <a:stretch/>
        </p:blipFill>
        <p:spPr>
          <a:xfrm>
            <a:off x="10962167" y="0"/>
            <a:ext cx="1232879" cy="6858000"/>
          </a:xfrm>
          <a:prstGeom prst="rect">
            <a:avLst/>
          </a:prstGeom>
        </p:spPr>
      </p:pic>
      <p:pic>
        <p:nvPicPr>
          <p:cNvPr id="10" name="Picture 9">
            <a:extLst>
              <a:ext uri="{FF2B5EF4-FFF2-40B4-BE49-F238E27FC236}">
                <a16:creationId xmlns:a16="http://schemas.microsoft.com/office/drawing/2014/main" id="{5B26BC4E-E457-B539-B69F-070849D38B49}"/>
              </a:ext>
            </a:extLst>
          </p:cNvPr>
          <p:cNvPicPr>
            <a:picLocks noChangeAspect="1"/>
          </p:cNvPicPr>
          <p:nvPr/>
        </p:nvPicPr>
        <p:blipFill rotWithShape="1">
          <a:blip r:embed="rId5"/>
          <a:srcRect/>
          <a:stretch/>
        </p:blipFill>
        <p:spPr>
          <a:xfrm>
            <a:off x="0" y="0"/>
            <a:ext cx="1232879" cy="6858000"/>
          </a:xfrm>
          <a:prstGeom prst="rect">
            <a:avLst/>
          </a:prstGeom>
        </p:spPr>
      </p:pic>
    </p:spTree>
    <p:extLst>
      <p:ext uri="{BB962C8B-B14F-4D97-AF65-F5344CB8AC3E}">
        <p14:creationId xmlns:p14="http://schemas.microsoft.com/office/powerpoint/2010/main" val="1292002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102B-2AB1-D7D2-C125-7F2DA925A583}"/>
              </a:ext>
            </a:extLst>
          </p:cNvPr>
          <p:cNvSpPr>
            <a:spLocks noGrp="1"/>
          </p:cNvSpPr>
          <p:nvPr>
            <p:ph type="title"/>
          </p:nvPr>
        </p:nvSpPr>
        <p:spPr/>
        <p:txBody>
          <a:bodyPr>
            <a:normAutofit fontScale="90000"/>
          </a:bodyPr>
          <a:lstStyle/>
          <a:p>
            <a:r>
              <a:rPr lang="en-US" dirty="0"/>
              <a:t>What is the role of the holy angels at the Holy Mass?</a:t>
            </a:r>
          </a:p>
        </p:txBody>
      </p:sp>
      <p:sp>
        <p:nvSpPr>
          <p:cNvPr id="3" name="Content Placeholder 2">
            <a:extLst>
              <a:ext uri="{FF2B5EF4-FFF2-40B4-BE49-F238E27FC236}">
                <a16:creationId xmlns:a16="http://schemas.microsoft.com/office/drawing/2014/main" id="{5B657722-FB26-C47E-E6DB-5A0A61EDBABA}"/>
              </a:ext>
            </a:extLst>
          </p:cNvPr>
          <p:cNvSpPr>
            <a:spLocks noGrp="1"/>
          </p:cNvSpPr>
          <p:nvPr>
            <p:ph idx="1"/>
          </p:nvPr>
        </p:nvSpPr>
        <p:spPr>
          <a:xfrm>
            <a:off x="1295401" y="2556931"/>
            <a:ext cx="5860311" cy="3482361"/>
          </a:xfrm>
        </p:spPr>
        <p:txBody>
          <a:bodyPr>
            <a:normAutofit lnSpcReduction="10000"/>
          </a:bodyPr>
          <a:lstStyle/>
          <a:p>
            <a:r>
              <a:rPr lang="en-US" dirty="0"/>
              <a:t>Praising God with the angels: Angelic presence at the Holy Mass</a:t>
            </a:r>
          </a:p>
          <a:p>
            <a:pPr lvl="1"/>
            <a:r>
              <a:rPr lang="en-US" dirty="0"/>
              <a:t>Adoring the Blessed Sacrament</a:t>
            </a:r>
          </a:p>
          <a:p>
            <a:pPr lvl="1"/>
            <a:r>
              <a:rPr lang="en-US" dirty="0"/>
              <a:t>Lifting our hearts by lifting up</a:t>
            </a:r>
          </a:p>
          <a:p>
            <a:pPr marL="457200" lvl="1" indent="0">
              <a:buNone/>
            </a:pPr>
            <a:r>
              <a:rPr lang="en-US" dirty="0"/>
              <a:t>the Holy Name of God in prayer and song</a:t>
            </a:r>
          </a:p>
          <a:p>
            <a:pPr lvl="1"/>
            <a:r>
              <a:rPr lang="en-US" dirty="0"/>
              <a:t>Guarding our souls from spiritual danger</a:t>
            </a:r>
          </a:p>
          <a:p>
            <a:pPr lvl="1"/>
            <a:r>
              <a:rPr lang="en-US" dirty="0"/>
              <a:t>Accompanying us in our journey: drawing</a:t>
            </a:r>
          </a:p>
          <a:p>
            <a:pPr marL="457200" lvl="1" indent="0">
              <a:buNone/>
            </a:pPr>
            <a:r>
              <a:rPr lang="en-US" dirty="0"/>
              <a:t>near at Holy Communion</a:t>
            </a:r>
          </a:p>
          <a:p>
            <a:pPr marL="457200" lvl="1" indent="0">
              <a:buNone/>
            </a:pPr>
            <a:endParaRPr lang="en-US" dirty="0"/>
          </a:p>
        </p:txBody>
      </p:sp>
      <p:pic>
        <p:nvPicPr>
          <p:cNvPr id="9" name="Picture 8">
            <a:extLst>
              <a:ext uri="{FF2B5EF4-FFF2-40B4-BE49-F238E27FC236}">
                <a16:creationId xmlns:a16="http://schemas.microsoft.com/office/drawing/2014/main" id="{32B14730-B5E9-D7F7-346E-CB547569AA81}"/>
              </a:ext>
            </a:extLst>
          </p:cNvPr>
          <p:cNvPicPr>
            <a:picLocks noChangeAspect="1"/>
          </p:cNvPicPr>
          <p:nvPr/>
        </p:nvPicPr>
        <p:blipFill>
          <a:blip r:embed="rId2"/>
          <a:srcRect l="34683" r="35723"/>
          <a:stretch/>
        </p:blipFill>
        <p:spPr>
          <a:xfrm>
            <a:off x="-20366" y="0"/>
            <a:ext cx="1336133" cy="6858000"/>
          </a:xfrm>
          <a:prstGeom prst="rect">
            <a:avLst/>
          </a:prstGeom>
        </p:spPr>
      </p:pic>
      <p:pic>
        <p:nvPicPr>
          <p:cNvPr id="8" name="Picture 7">
            <a:extLst>
              <a:ext uri="{FF2B5EF4-FFF2-40B4-BE49-F238E27FC236}">
                <a16:creationId xmlns:a16="http://schemas.microsoft.com/office/drawing/2014/main" id="{047E7F95-A3E2-9A82-453B-079F33EA10BB}"/>
              </a:ext>
            </a:extLst>
          </p:cNvPr>
          <p:cNvPicPr>
            <a:picLocks noChangeAspect="1"/>
          </p:cNvPicPr>
          <p:nvPr/>
        </p:nvPicPr>
        <p:blipFill>
          <a:blip r:embed="rId3"/>
          <a:stretch>
            <a:fillRect/>
          </a:stretch>
        </p:blipFill>
        <p:spPr>
          <a:xfrm flipH="1">
            <a:off x="6880165" y="0"/>
            <a:ext cx="5311835" cy="1097375"/>
          </a:xfrm>
          <a:prstGeom prst="rect">
            <a:avLst/>
          </a:prstGeom>
        </p:spPr>
      </p:pic>
      <p:pic>
        <p:nvPicPr>
          <p:cNvPr id="15" name="Picture 14">
            <a:extLst>
              <a:ext uri="{FF2B5EF4-FFF2-40B4-BE49-F238E27FC236}">
                <a16:creationId xmlns:a16="http://schemas.microsoft.com/office/drawing/2014/main" id="{D8F4C1AC-6964-BE9B-7C48-FFD0ACB44524}"/>
              </a:ext>
            </a:extLst>
          </p:cNvPr>
          <p:cNvPicPr>
            <a:picLocks noChangeAspect="1"/>
          </p:cNvPicPr>
          <p:nvPr/>
        </p:nvPicPr>
        <p:blipFill>
          <a:blip r:embed="rId4"/>
          <a:stretch>
            <a:fillRect/>
          </a:stretch>
        </p:blipFill>
        <p:spPr>
          <a:xfrm>
            <a:off x="6832553" y="5791411"/>
            <a:ext cx="5310076" cy="1097375"/>
          </a:xfrm>
          <a:prstGeom prst="rect">
            <a:avLst/>
          </a:prstGeom>
        </p:spPr>
      </p:pic>
      <p:pic>
        <p:nvPicPr>
          <p:cNvPr id="12" name="Picture 11">
            <a:extLst>
              <a:ext uri="{FF2B5EF4-FFF2-40B4-BE49-F238E27FC236}">
                <a16:creationId xmlns:a16="http://schemas.microsoft.com/office/drawing/2014/main" id="{050E080B-097D-599E-837D-8F08C3B76605}"/>
              </a:ext>
            </a:extLst>
          </p:cNvPr>
          <p:cNvPicPr>
            <a:picLocks noChangeAspect="1"/>
          </p:cNvPicPr>
          <p:nvPr/>
        </p:nvPicPr>
        <p:blipFill>
          <a:blip r:embed="rId5"/>
          <a:stretch>
            <a:fillRect/>
          </a:stretch>
        </p:blipFill>
        <p:spPr>
          <a:xfrm>
            <a:off x="6859800" y="2729061"/>
            <a:ext cx="3757771" cy="2801879"/>
          </a:xfrm>
          <a:prstGeom prst="rect">
            <a:avLst/>
          </a:prstGeom>
        </p:spPr>
      </p:pic>
      <p:pic>
        <p:nvPicPr>
          <p:cNvPr id="6" name="Picture 5">
            <a:extLst>
              <a:ext uri="{FF2B5EF4-FFF2-40B4-BE49-F238E27FC236}">
                <a16:creationId xmlns:a16="http://schemas.microsoft.com/office/drawing/2014/main" id="{0BD09D20-678B-443F-7EF9-F082DE3B2C79}"/>
              </a:ext>
            </a:extLst>
          </p:cNvPr>
          <p:cNvPicPr>
            <a:picLocks noChangeAspect="1"/>
          </p:cNvPicPr>
          <p:nvPr/>
        </p:nvPicPr>
        <p:blipFill>
          <a:blip r:embed="rId6"/>
          <a:stretch>
            <a:fillRect/>
          </a:stretch>
        </p:blipFill>
        <p:spPr>
          <a:xfrm>
            <a:off x="10860740" y="0"/>
            <a:ext cx="1335024" cy="6858000"/>
          </a:xfrm>
          <a:prstGeom prst="rect">
            <a:avLst/>
          </a:prstGeom>
        </p:spPr>
      </p:pic>
      <p:pic>
        <p:nvPicPr>
          <p:cNvPr id="7" name="Picture 6">
            <a:extLst>
              <a:ext uri="{FF2B5EF4-FFF2-40B4-BE49-F238E27FC236}">
                <a16:creationId xmlns:a16="http://schemas.microsoft.com/office/drawing/2014/main" id="{F2147E18-056F-9C16-E1AE-B26B976903AF}"/>
              </a:ext>
            </a:extLst>
          </p:cNvPr>
          <p:cNvPicPr>
            <a:picLocks noChangeAspect="1"/>
          </p:cNvPicPr>
          <p:nvPr/>
        </p:nvPicPr>
        <p:blipFill>
          <a:blip r:embed="rId7"/>
          <a:stretch>
            <a:fillRect/>
          </a:stretch>
        </p:blipFill>
        <p:spPr>
          <a:xfrm>
            <a:off x="1315767" y="0"/>
            <a:ext cx="5544033" cy="1095153"/>
          </a:xfrm>
          <a:prstGeom prst="rect">
            <a:avLst/>
          </a:prstGeom>
        </p:spPr>
      </p:pic>
      <p:pic>
        <p:nvPicPr>
          <p:cNvPr id="14" name="Picture 13">
            <a:extLst>
              <a:ext uri="{FF2B5EF4-FFF2-40B4-BE49-F238E27FC236}">
                <a16:creationId xmlns:a16="http://schemas.microsoft.com/office/drawing/2014/main" id="{4C2D5D37-24F7-70F1-3144-DAC22622C9E2}"/>
              </a:ext>
            </a:extLst>
          </p:cNvPr>
          <p:cNvPicPr>
            <a:picLocks noChangeAspect="1"/>
          </p:cNvPicPr>
          <p:nvPr/>
        </p:nvPicPr>
        <p:blipFill>
          <a:blip r:embed="rId3"/>
          <a:stretch>
            <a:fillRect/>
          </a:stretch>
        </p:blipFill>
        <p:spPr>
          <a:xfrm>
            <a:off x="1295401" y="5791411"/>
            <a:ext cx="5541744" cy="1097375"/>
          </a:xfrm>
          <a:prstGeom prst="rect">
            <a:avLst/>
          </a:prstGeom>
        </p:spPr>
      </p:pic>
    </p:spTree>
    <p:extLst>
      <p:ext uri="{BB962C8B-B14F-4D97-AF65-F5344CB8AC3E}">
        <p14:creationId xmlns:p14="http://schemas.microsoft.com/office/powerpoint/2010/main" val="1948961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B40F-5AAF-FF43-19A4-CA6BB8B4FA5D}"/>
              </a:ext>
            </a:extLst>
          </p:cNvPr>
          <p:cNvSpPr>
            <a:spLocks noGrp="1"/>
          </p:cNvSpPr>
          <p:nvPr>
            <p:ph type="title"/>
          </p:nvPr>
        </p:nvSpPr>
        <p:spPr/>
        <p:txBody>
          <a:bodyPr>
            <a:normAutofit fontScale="90000"/>
          </a:bodyPr>
          <a:lstStyle/>
          <a:p>
            <a:r>
              <a:rPr lang="en-US" dirty="0"/>
              <a:t>What is the “Canon” in the Extraordinary Form, and what is its equivalent in the Ordinary Form? </a:t>
            </a:r>
          </a:p>
        </p:txBody>
      </p:sp>
      <p:sp>
        <p:nvSpPr>
          <p:cNvPr id="3" name="Content Placeholder 2">
            <a:extLst>
              <a:ext uri="{FF2B5EF4-FFF2-40B4-BE49-F238E27FC236}">
                <a16:creationId xmlns:a16="http://schemas.microsoft.com/office/drawing/2014/main" id="{38618255-BB28-9647-D8B8-BCF21EF15E15}"/>
              </a:ext>
            </a:extLst>
          </p:cNvPr>
          <p:cNvSpPr>
            <a:spLocks noGrp="1"/>
          </p:cNvSpPr>
          <p:nvPr>
            <p:ph idx="1"/>
          </p:nvPr>
        </p:nvSpPr>
        <p:spPr/>
        <p:txBody>
          <a:bodyPr/>
          <a:lstStyle/>
          <a:p>
            <a:r>
              <a:rPr lang="en-US" dirty="0"/>
              <a:t>Canon: prayers before the consecration</a:t>
            </a:r>
          </a:p>
          <a:p>
            <a:pPr lvl="1"/>
            <a:r>
              <a:rPr lang="en-US" dirty="0"/>
              <a:t>Prayer for the Church and Ecclesiastical Authorities</a:t>
            </a:r>
          </a:p>
          <a:p>
            <a:pPr lvl="1"/>
            <a:r>
              <a:rPr lang="en-US" dirty="0"/>
              <a:t>Commemoration of the Living</a:t>
            </a:r>
          </a:p>
          <a:p>
            <a:pPr lvl="1"/>
            <a:r>
              <a:rPr lang="en-US" dirty="0"/>
              <a:t>Invocation of 24 saints </a:t>
            </a:r>
          </a:p>
          <a:p>
            <a:r>
              <a:rPr lang="en-US" dirty="0"/>
              <a:t>Eucharistic Prayer (Ordinary Form)</a:t>
            </a:r>
          </a:p>
          <a:p>
            <a:pPr lvl="1"/>
            <a:r>
              <a:rPr lang="en-US" dirty="0"/>
              <a:t>4 versions</a:t>
            </a:r>
          </a:p>
          <a:p>
            <a:pPr lvl="1"/>
            <a:r>
              <a:rPr lang="en-US" dirty="0"/>
              <a:t>Eucharistic Prayer 1: closest to TLM Canon</a:t>
            </a:r>
          </a:p>
        </p:txBody>
      </p:sp>
      <p:pic>
        <p:nvPicPr>
          <p:cNvPr id="4" name="Picture 3">
            <a:extLst>
              <a:ext uri="{FF2B5EF4-FFF2-40B4-BE49-F238E27FC236}">
                <a16:creationId xmlns:a16="http://schemas.microsoft.com/office/drawing/2014/main" id="{8654D018-1420-A3FB-0587-ADD268DBEC79}"/>
              </a:ext>
            </a:extLst>
          </p:cNvPr>
          <p:cNvPicPr>
            <a:picLocks noChangeAspect="1"/>
          </p:cNvPicPr>
          <p:nvPr/>
        </p:nvPicPr>
        <p:blipFill>
          <a:blip r:embed="rId2"/>
          <a:stretch>
            <a:fillRect/>
          </a:stretch>
        </p:blipFill>
        <p:spPr>
          <a:xfrm>
            <a:off x="1371600" y="7286"/>
            <a:ext cx="4724400" cy="637347"/>
          </a:xfrm>
          <a:prstGeom prst="rect">
            <a:avLst/>
          </a:prstGeom>
        </p:spPr>
      </p:pic>
      <p:pic>
        <p:nvPicPr>
          <p:cNvPr id="5" name="Picture 4">
            <a:extLst>
              <a:ext uri="{FF2B5EF4-FFF2-40B4-BE49-F238E27FC236}">
                <a16:creationId xmlns:a16="http://schemas.microsoft.com/office/drawing/2014/main" id="{76A1850D-CC72-A098-8F8D-A0AFAB741D53}"/>
              </a:ext>
            </a:extLst>
          </p:cNvPr>
          <p:cNvPicPr>
            <a:picLocks noChangeAspect="1"/>
          </p:cNvPicPr>
          <p:nvPr/>
        </p:nvPicPr>
        <p:blipFill>
          <a:blip r:embed="rId3"/>
          <a:srcRect r="32363"/>
          <a:stretch/>
        </p:blipFill>
        <p:spPr>
          <a:xfrm>
            <a:off x="-7088" y="0"/>
            <a:ext cx="1378688" cy="6858000"/>
          </a:xfrm>
          <a:prstGeom prst="rect">
            <a:avLst/>
          </a:prstGeom>
        </p:spPr>
      </p:pic>
      <p:pic>
        <p:nvPicPr>
          <p:cNvPr id="9" name="Picture 8">
            <a:extLst>
              <a:ext uri="{FF2B5EF4-FFF2-40B4-BE49-F238E27FC236}">
                <a16:creationId xmlns:a16="http://schemas.microsoft.com/office/drawing/2014/main" id="{0839B06F-125E-DD1D-06BD-1C330F82F2E4}"/>
              </a:ext>
            </a:extLst>
          </p:cNvPr>
          <p:cNvPicPr>
            <a:picLocks noChangeAspect="1"/>
          </p:cNvPicPr>
          <p:nvPr/>
        </p:nvPicPr>
        <p:blipFill rotWithShape="1">
          <a:blip r:embed="rId4"/>
          <a:srcRect t="-1274" b="-1274"/>
          <a:stretch/>
        </p:blipFill>
        <p:spPr>
          <a:xfrm rot="10800000" flipV="1">
            <a:off x="7428295" y="2556932"/>
            <a:ext cx="3257425" cy="3641849"/>
          </a:xfrm>
          <a:prstGeom prst="rect">
            <a:avLst/>
          </a:prstGeom>
        </p:spPr>
      </p:pic>
      <p:pic>
        <p:nvPicPr>
          <p:cNvPr id="7" name="Picture 6">
            <a:extLst>
              <a:ext uri="{FF2B5EF4-FFF2-40B4-BE49-F238E27FC236}">
                <a16:creationId xmlns:a16="http://schemas.microsoft.com/office/drawing/2014/main" id="{D1C1B3D0-9FCE-FEEF-9F25-EB280D9F903B}"/>
              </a:ext>
            </a:extLst>
          </p:cNvPr>
          <p:cNvPicPr>
            <a:picLocks noChangeAspect="1"/>
          </p:cNvPicPr>
          <p:nvPr/>
        </p:nvPicPr>
        <p:blipFill>
          <a:blip r:embed="rId5"/>
          <a:stretch>
            <a:fillRect/>
          </a:stretch>
        </p:blipFill>
        <p:spPr>
          <a:xfrm>
            <a:off x="10814304" y="0"/>
            <a:ext cx="1377696" cy="6858000"/>
          </a:xfrm>
          <a:prstGeom prst="rect">
            <a:avLst/>
          </a:prstGeom>
        </p:spPr>
      </p:pic>
      <p:pic>
        <p:nvPicPr>
          <p:cNvPr id="8" name="Picture 7">
            <a:extLst>
              <a:ext uri="{FF2B5EF4-FFF2-40B4-BE49-F238E27FC236}">
                <a16:creationId xmlns:a16="http://schemas.microsoft.com/office/drawing/2014/main" id="{C0F428C5-EA4B-4153-3B18-56FD7D613954}"/>
              </a:ext>
            </a:extLst>
          </p:cNvPr>
          <p:cNvPicPr>
            <a:picLocks noChangeAspect="1"/>
          </p:cNvPicPr>
          <p:nvPr/>
        </p:nvPicPr>
        <p:blipFill>
          <a:blip r:embed="rId6"/>
          <a:stretch>
            <a:fillRect/>
          </a:stretch>
        </p:blipFill>
        <p:spPr>
          <a:xfrm>
            <a:off x="6089495" y="19083"/>
            <a:ext cx="4724809" cy="640135"/>
          </a:xfrm>
          <a:prstGeom prst="rect">
            <a:avLst/>
          </a:prstGeom>
        </p:spPr>
      </p:pic>
      <p:pic>
        <p:nvPicPr>
          <p:cNvPr id="13" name="Picture 12">
            <a:extLst>
              <a:ext uri="{FF2B5EF4-FFF2-40B4-BE49-F238E27FC236}">
                <a16:creationId xmlns:a16="http://schemas.microsoft.com/office/drawing/2014/main" id="{0E676D42-3692-7142-550E-9041E5AE9BCA}"/>
              </a:ext>
            </a:extLst>
          </p:cNvPr>
          <p:cNvPicPr>
            <a:picLocks noChangeAspect="1"/>
          </p:cNvPicPr>
          <p:nvPr/>
        </p:nvPicPr>
        <p:blipFill>
          <a:blip r:embed="rId6"/>
          <a:stretch>
            <a:fillRect/>
          </a:stretch>
        </p:blipFill>
        <p:spPr>
          <a:xfrm flipH="1" flipV="1">
            <a:off x="1371190" y="6198782"/>
            <a:ext cx="4724809" cy="640135"/>
          </a:xfrm>
          <a:prstGeom prst="rect">
            <a:avLst/>
          </a:prstGeom>
        </p:spPr>
      </p:pic>
      <p:pic>
        <p:nvPicPr>
          <p:cNvPr id="14" name="Picture 13">
            <a:extLst>
              <a:ext uri="{FF2B5EF4-FFF2-40B4-BE49-F238E27FC236}">
                <a16:creationId xmlns:a16="http://schemas.microsoft.com/office/drawing/2014/main" id="{42F6CA28-7DB2-8985-3C7F-6154408C79F3}"/>
              </a:ext>
            </a:extLst>
          </p:cNvPr>
          <p:cNvPicPr>
            <a:picLocks noChangeAspect="1"/>
          </p:cNvPicPr>
          <p:nvPr/>
        </p:nvPicPr>
        <p:blipFill>
          <a:blip r:embed="rId7"/>
          <a:stretch>
            <a:fillRect/>
          </a:stretch>
        </p:blipFill>
        <p:spPr>
          <a:xfrm>
            <a:off x="6089494" y="6210579"/>
            <a:ext cx="4724809" cy="640135"/>
          </a:xfrm>
          <a:prstGeom prst="rect">
            <a:avLst/>
          </a:prstGeom>
        </p:spPr>
      </p:pic>
    </p:spTree>
    <p:extLst>
      <p:ext uri="{BB962C8B-B14F-4D97-AF65-F5344CB8AC3E}">
        <p14:creationId xmlns:p14="http://schemas.microsoft.com/office/powerpoint/2010/main" val="1485045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E289F-CEB3-83AE-2FE2-D1284117F84C}"/>
              </a:ext>
            </a:extLst>
          </p:cNvPr>
          <p:cNvSpPr>
            <a:spLocks noGrp="1"/>
          </p:cNvSpPr>
          <p:nvPr>
            <p:ph type="title"/>
          </p:nvPr>
        </p:nvSpPr>
        <p:spPr>
          <a:xfrm>
            <a:off x="1295401" y="1130988"/>
            <a:ext cx="9601196" cy="1303867"/>
          </a:xfrm>
        </p:spPr>
        <p:txBody>
          <a:bodyPr>
            <a:normAutofit/>
          </a:bodyPr>
          <a:lstStyle/>
          <a:p>
            <a:r>
              <a:rPr lang="en-US" sz="2800" dirty="0"/>
              <a:t>What is the “Commemoration of the Living” in the Holy Mass? What is the “Communicantes” prayer?</a:t>
            </a:r>
          </a:p>
        </p:txBody>
      </p:sp>
      <p:sp>
        <p:nvSpPr>
          <p:cNvPr id="3" name="Content Placeholder 2">
            <a:extLst>
              <a:ext uri="{FF2B5EF4-FFF2-40B4-BE49-F238E27FC236}">
                <a16:creationId xmlns:a16="http://schemas.microsoft.com/office/drawing/2014/main" id="{41B7637F-2C4E-08CD-2351-4984D716735B}"/>
              </a:ext>
            </a:extLst>
          </p:cNvPr>
          <p:cNvSpPr>
            <a:spLocks noGrp="1"/>
          </p:cNvSpPr>
          <p:nvPr>
            <p:ph idx="1"/>
          </p:nvPr>
        </p:nvSpPr>
        <p:spPr/>
        <p:txBody>
          <a:bodyPr/>
          <a:lstStyle/>
          <a:p>
            <a:r>
              <a:rPr lang="en-US" dirty="0"/>
              <a:t>Prayer of petition</a:t>
            </a:r>
          </a:p>
          <a:p>
            <a:pPr lvl="1"/>
            <a:r>
              <a:rPr lang="en-US" dirty="0"/>
              <a:t>Asking God to bless and protect those gathered</a:t>
            </a:r>
          </a:p>
          <a:p>
            <a:pPr marL="457200" lvl="1" indent="0">
              <a:buNone/>
            </a:pPr>
            <a:r>
              <a:rPr lang="en-US" dirty="0"/>
              <a:t>in the parish church, and in the Universal Church</a:t>
            </a:r>
          </a:p>
          <a:p>
            <a:pPr lvl="1">
              <a:buFont typeface="Arial" panose="020B0604020202020204" pitchFamily="34" charset="0"/>
              <a:buChar char="•"/>
            </a:pPr>
            <a:r>
              <a:rPr lang="en-US" dirty="0"/>
              <a:t>Communicantes: beginning of the invocation</a:t>
            </a:r>
          </a:p>
          <a:p>
            <a:pPr marL="457200" lvl="1" indent="0">
              <a:buNone/>
            </a:pPr>
            <a:r>
              <a:rPr lang="en-US" dirty="0"/>
              <a:t>of the saints prayer; differs according to the season</a:t>
            </a:r>
          </a:p>
          <a:p>
            <a:pPr lvl="1">
              <a:buFont typeface="Arial" panose="020B0604020202020204" pitchFamily="34" charset="0"/>
              <a:buChar char="•"/>
            </a:pPr>
            <a:r>
              <a:rPr lang="en-US" dirty="0"/>
              <a:t>Pray to be in communion with the saints, </a:t>
            </a:r>
          </a:p>
          <a:p>
            <a:pPr marL="457200" lvl="1" indent="0">
              <a:buNone/>
            </a:pPr>
            <a:r>
              <a:rPr lang="en-US" dirty="0"/>
              <a:t>and therefore, with God</a:t>
            </a:r>
          </a:p>
        </p:txBody>
      </p:sp>
      <p:pic>
        <p:nvPicPr>
          <p:cNvPr id="4" name="Picture 3">
            <a:extLst>
              <a:ext uri="{FF2B5EF4-FFF2-40B4-BE49-F238E27FC236}">
                <a16:creationId xmlns:a16="http://schemas.microsoft.com/office/drawing/2014/main" id="{7B04C0DC-A8BF-8911-E449-D874B93B7B7B}"/>
              </a:ext>
            </a:extLst>
          </p:cNvPr>
          <p:cNvPicPr>
            <a:picLocks noChangeAspect="1"/>
          </p:cNvPicPr>
          <p:nvPr/>
        </p:nvPicPr>
        <p:blipFill rotWithShape="1">
          <a:blip r:embed="rId2">
            <a:duotone>
              <a:schemeClr val="accent6">
                <a:shade val="45000"/>
                <a:satMod val="135000"/>
              </a:schemeClr>
              <a:prstClr val="white"/>
            </a:duotone>
          </a:blip>
          <a:srcRect t="-715" b="9014"/>
          <a:stretch/>
        </p:blipFill>
        <p:spPr>
          <a:xfrm>
            <a:off x="1106943" y="3287"/>
            <a:ext cx="4990214" cy="618559"/>
          </a:xfrm>
          <a:prstGeom prst="rect">
            <a:avLst/>
          </a:prstGeom>
        </p:spPr>
      </p:pic>
      <p:pic>
        <p:nvPicPr>
          <p:cNvPr id="6" name="Picture 5">
            <a:extLst>
              <a:ext uri="{FF2B5EF4-FFF2-40B4-BE49-F238E27FC236}">
                <a16:creationId xmlns:a16="http://schemas.microsoft.com/office/drawing/2014/main" id="{1BE8FFB1-5DE1-C8FA-0D59-90E3886CDAE9}"/>
              </a:ext>
            </a:extLst>
          </p:cNvPr>
          <p:cNvPicPr>
            <a:picLocks noChangeAspect="1"/>
          </p:cNvPicPr>
          <p:nvPr/>
        </p:nvPicPr>
        <p:blipFill>
          <a:blip r:embed="rId3"/>
          <a:srcRect l="37961" r="39506"/>
          <a:stretch/>
        </p:blipFill>
        <p:spPr>
          <a:xfrm>
            <a:off x="0" y="26382"/>
            <a:ext cx="1105786" cy="6831617"/>
          </a:xfrm>
          <a:prstGeom prst="rect">
            <a:avLst/>
          </a:prstGeom>
        </p:spPr>
      </p:pic>
      <p:pic>
        <p:nvPicPr>
          <p:cNvPr id="11" name="Picture 10">
            <a:extLst>
              <a:ext uri="{FF2B5EF4-FFF2-40B4-BE49-F238E27FC236}">
                <a16:creationId xmlns:a16="http://schemas.microsoft.com/office/drawing/2014/main" id="{06FAD0D3-72C2-E015-74ED-15ED68442FB7}"/>
              </a:ext>
            </a:extLst>
          </p:cNvPr>
          <p:cNvPicPr>
            <a:picLocks noChangeAspect="1"/>
          </p:cNvPicPr>
          <p:nvPr/>
        </p:nvPicPr>
        <p:blipFill>
          <a:blip r:embed="rId4"/>
          <a:stretch>
            <a:fillRect/>
          </a:stretch>
        </p:blipFill>
        <p:spPr>
          <a:xfrm>
            <a:off x="7044325" y="2763678"/>
            <a:ext cx="4032717" cy="3112190"/>
          </a:xfrm>
          <a:prstGeom prst="rect">
            <a:avLst/>
          </a:prstGeom>
        </p:spPr>
      </p:pic>
      <p:pic>
        <p:nvPicPr>
          <p:cNvPr id="13" name="Picture 12">
            <a:extLst>
              <a:ext uri="{FF2B5EF4-FFF2-40B4-BE49-F238E27FC236}">
                <a16:creationId xmlns:a16="http://schemas.microsoft.com/office/drawing/2014/main" id="{D1521F2B-95E2-377A-2641-2DB974B865D4}"/>
              </a:ext>
            </a:extLst>
          </p:cNvPr>
          <p:cNvPicPr>
            <a:picLocks noChangeAspect="1"/>
          </p:cNvPicPr>
          <p:nvPr/>
        </p:nvPicPr>
        <p:blipFill>
          <a:blip r:embed="rId5"/>
          <a:stretch>
            <a:fillRect/>
          </a:stretch>
        </p:blipFill>
        <p:spPr>
          <a:xfrm>
            <a:off x="6096000" y="0"/>
            <a:ext cx="5034887" cy="621846"/>
          </a:xfrm>
          <a:prstGeom prst="rect">
            <a:avLst/>
          </a:prstGeom>
        </p:spPr>
      </p:pic>
      <p:pic>
        <p:nvPicPr>
          <p:cNvPr id="14" name="Picture 13">
            <a:extLst>
              <a:ext uri="{FF2B5EF4-FFF2-40B4-BE49-F238E27FC236}">
                <a16:creationId xmlns:a16="http://schemas.microsoft.com/office/drawing/2014/main" id="{5A711523-8EE9-2926-86BE-D1AD94A9D8FA}"/>
              </a:ext>
            </a:extLst>
          </p:cNvPr>
          <p:cNvPicPr>
            <a:picLocks noChangeAspect="1"/>
          </p:cNvPicPr>
          <p:nvPr/>
        </p:nvPicPr>
        <p:blipFill>
          <a:blip r:embed="rId6"/>
          <a:stretch>
            <a:fillRect/>
          </a:stretch>
        </p:blipFill>
        <p:spPr>
          <a:xfrm>
            <a:off x="11088528" y="26382"/>
            <a:ext cx="1103472" cy="6834208"/>
          </a:xfrm>
          <a:prstGeom prst="rect">
            <a:avLst/>
          </a:prstGeom>
        </p:spPr>
      </p:pic>
      <p:pic>
        <p:nvPicPr>
          <p:cNvPr id="15" name="Picture 14">
            <a:extLst>
              <a:ext uri="{FF2B5EF4-FFF2-40B4-BE49-F238E27FC236}">
                <a16:creationId xmlns:a16="http://schemas.microsoft.com/office/drawing/2014/main" id="{5263940F-CDE9-27DA-D654-E9C2284775E8}"/>
              </a:ext>
            </a:extLst>
          </p:cNvPr>
          <p:cNvPicPr>
            <a:picLocks noChangeAspect="1"/>
          </p:cNvPicPr>
          <p:nvPr/>
        </p:nvPicPr>
        <p:blipFill>
          <a:blip r:embed="rId7"/>
          <a:stretch>
            <a:fillRect/>
          </a:stretch>
        </p:blipFill>
        <p:spPr>
          <a:xfrm>
            <a:off x="1105786" y="6238964"/>
            <a:ext cx="4986960" cy="615749"/>
          </a:xfrm>
          <a:prstGeom prst="rect">
            <a:avLst/>
          </a:prstGeom>
        </p:spPr>
      </p:pic>
      <p:pic>
        <p:nvPicPr>
          <p:cNvPr id="16" name="Picture 15">
            <a:extLst>
              <a:ext uri="{FF2B5EF4-FFF2-40B4-BE49-F238E27FC236}">
                <a16:creationId xmlns:a16="http://schemas.microsoft.com/office/drawing/2014/main" id="{03986448-88F8-CE94-25D7-F6831E39DA7D}"/>
              </a:ext>
            </a:extLst>
          </p:cNvPr>
          <p:cNvPicPr>
            <a:picLocks noChangeAspect="1"/>
          </p:cNvPicPr>
          <p:nvPr/>
        </p:nvPicPr>
        <p:blipFill>
          <a:blip r:embed="rId8"/>
          <a:stretch>
            <a:fillRect/>
          </a:stretch>
        </p:blipFill>
        <p:spPr>
          <a:xfrm>
            <a:off x="6072771" y="6232867"/>
            <a:ext cx="5035732" cy="621846"/>
          </a:xfrm>
          <a:prstGeom prst="rect">
            <a:avLst/>
          </a:prstGeom>
        </p:spPr>
      </p:pic>
    </p:spTree>
    <p:extLst>
      <p:ext uri="{BB962C8B-B14F-4D97-AF65-F5344CB8AC3E}">
        <p14:creationId xmlns:p14="http://schemas.microsoft.com/office/powerpoint/2010/main" val="145228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9BDCA-EAF5-65E7-9114-77F779685A2F}"/>
              </a:ext>
            </a:extLst>
          </p:cNvPr>
          <p:cNvSpPr>
            <a:spLocks noGrp="1"/>
          </p:cNvSpPr>
          <p:nvPr>
            <p:ph type="title"/>
          </p:nvPr>
        </p:nvSpPr>
        <p:spPr/>
        <p:txBody>
          <a:bodyPr/>
          <a:lstStyle/>
          <a:p>
            <a:r>
              <a:rPr lang="en-US" dirty="0"/>
              <a:t>What are the classes of feast days?</a:t>
            </a:r>
          </a:p>
        </p:txBody>
      </p:sp>
      <p:sp>
        <p:nvSpPr>
          <p:cNvPr id="3" name="Content Placeholder 2">
            <a:extLst>
              <a:ext uri="{FF2B5EF4-FFF2-40B4-BE49-F238E27FC236}">
                <a16:creationId xmlns:a16="http://schemas.microsoft.com/office/drawing/2014/main" id="{813F9288-3BDF-09F0-AE94-F81DF5C7553C}"/>
              </a:ext>
            </a:extLst>
          </p:cNvPr>
          <p:cNvSpPr>
            <a:spLocks noGrp="1"/>
          </p:cNvSpPr>
          <p:nvPr>
            <p:ph idx="1"/>
          </p:nvPr>
        </p:nvSpPr>
        <p:spPr>
          <a:xfrm>
            <a:off x="839972" y="2556932"/>
            <a:ext cx="6241313" cy="3511678"/>
          </a:xfrm>
        </p:spPr>
        <p:txBody>
          <a:bodyPr>
            <a:noAutofit/>
          </a:bodyPr>
          <a:lstStyle/>
          <a:p>
            <a:r>
              <a:rPr lang="en-US" sz="1400" dirty="0"/>
              <a:t>Extraordinary Form</a:t>
            </a:r>
          </a:p>
          <a:p>
            <a:pPr lvl="1"/>
            <a:r>
              <a:rPr lang="en-US" sz="1400" dirty="0"/>
              <a:t>First-class feast day: Principal feast days of Our Lord and Our Lady</a:t>
            </a:r>
          </a:p>
          <a:p>
            <a:pPr lvl="1"/>
            <a:r>
              <a:rPr lang="en-US" sz="1400" dirty="0"/>
              <a:t>Second-class feast day: Sundays after Pentecost, Ember Days, Pre-Lent Sundays (Septuagesima, etc.)</a:t>
            </a:r>
          </a:p>
          <a:p>
            <a:pPr lvl="1"/>
            <a:r>
              <a:rPr lang="en-US" sz="1400" dirty="0"/>
              <a:t>Third-class feast day: Some saints’ birthdays into Heaven</a:t>
            </a:r>
          </a:p>
          <a:p>
            <a:pPr lvl="1"/>
            <a:r>
              <a:rPr lang="en-US" sz="1400" dirty="0"/>
              <a:t>Fourth-class feast day: Commemorations of saints</a:t>
            </a:r>
          </a:p>
          <a:p>
            <a:r>
              <a:rPr lang="en-US" sz="1400" dirty="0"/>
              <a:t>Ordinary Form</a:t>
            </a:r>
          </a:p>
          <a:p>
            <a:pPr lvl="1"/>
            <a:r>
              <a:rPr lang="en-US" sz="1400" dirty="0"/>
              <a:t>Solemnity: Highest holy days</a:t>
            </a:r>
          </a:p>
          <a:p>
            <a:pPr lvl="1"/>
            <a:r>
              <a:rPr lang="en-US" sz="1400" dirty="0"/>
              <a:t>Feast: Second-highest holy days</a:t>
            </a:r>
          </a:p>
          <a:p>
            <a:pPr lvl="1"/>
            <a:r>
              <a:rPr lang="en-US" sz="1400" dirty="0"/>
              <a:t>Memorial: Third-highest holy days</a:t>
            </a:r>
          </a:p>
          <a:p>
            <a:pPr lvl="1"/>
            <a:r>
              <a:rPr lang="en-US" sz="1400" dirty="0"/>
              <a:t>Optional memorial</a:t>
            </a:r>
          </a:p>
        </p:txBody>
      </p:sp>
      <p:pic>
        <p:nvPicPr>
          <p:cNvPr id="9" name="Picture 8">
            <a:extLst>
              <a:ext uri="{FF2B5EF4-FFF2-40B4-BE49-F238E27FC236}">
                <a16:creationId xmlns:a16="http://schemas.microsoft.com/office/drawing/2014/main" id="{DF75D579-B3DA-0841-0231-775077EDD4A0}"/>
              </a:ext>
            </a:extLst>
          </p:cNvPr>
          <p:cNvPicPr>
            <a:picLocks noChangeAspect="1"/>
          </p:cNvPicPr>
          <p:nvPr/>
        </p:nvPicPr>
        <p:blipFill rotWithShape="1">
          <a:blip r:embed="rId3"/>
          <a:srcRect l="-2363" r="-3756"/>
          <a:stretch/>
        </p:blipFill>
        <p:spPr>
          <a:xfrm>
            <a:off x="0" y="0"/>
            <a:ext cx="712382" cy="6858000"/>
          </a:xfrm>
          <a:prstGeom prst="rect">
            <a:avLst/>
          </a:prstGeom>
        </p:spPr>
      </p:pic>
      <p:pic>
        <p:nvPicPr>
          <p:cNvPr id="11" name="Picture 10">
            <a:extLst>
              <a:ext uri="{FF2B5EF4-FFF2-40B4-BE49-F238E27FC236}">
                <a16:creationId xmlns:a16="http://schemas.microsoft.com/office/drawing/2014/main" id="{0E47B459-BBF0-09CC-5ECA-3C1F2B0E9FEF}"/>
              </a:ext>
            </a:extLst>
          </p:cNvPr>
          <p:cNvPicPr>
            <a:picLocks noChangeAspect="1"/>
          </p:cNvPicPr>
          <p:nvPr/>
        </p:nvPicPr>
        <p:blipFill>
          <a:blip r:embed="rId4"/>
          <a:stretch>
            <a:fillRect/>
          </a:stretch>
        </p:blipFill>
        <p:spPr>
          <a:xfrm>
            <a:off x="7157482" y="2556932"/>
            <a:ext cx="4049233" cy="3620584"/>
          </a:xfrm>
          <a:prstGeom prst="rect">
            <a:avLst/>
          </a:prstGeom>
        </p:spPr>
      </p:pic>
      <p:pic>
        <p:nvPicPr>
          <p:cNvPr id="12" name="Picture 11">
            <a:extLst>
              <a:ext uri="{FF2B5EF4-FFF2-40B4-BE49-F238E27FC236}">
                <a16:creationId xmlns:a16="http://schemas.microsoft.com/office/drawing/2014/main" id="{F4EA2D71-B89D-652C-1B56-FB0A7CDB90C4}"/>
              </a:ext>
            </a:extLst>
          </p:cNvPr>
          <p:cNvPicPr>
            <a:picLocks noChangeAspect="1"/>
          </p:cNvPicPr>
          <p:nvPr/>
        </p:nvPicPr>
        <p:blipFill>
          <a:blip r:embed="rId5"/>
          <a:stretch>
            <a:fillRect/>
          </a:stretch>
        </p:blipFill>
        <p:spPr>
          <a:xfrm>
            <a:off x="11483162" y="0"/>
            <a:ext cx="713232" cy="6858000"/>
          </a:xfrm>
          <a:prstGeom prst="rect">
            <a:avLst/>
          </a:prstGeom>
        </p:spPr>
      </p:pic>
      <p:pic>
        <p:nvPicPr>
          <p:cNvPr id="13" name="Picture 12">
            <a:extLst>
              <a:ext uri="{FF2B5EF4-FFF2-40B4-BE49-F238E27FC236}">
                <a16:creationId xmlns:a16="http://schemas.microsoft.com/office/drawing/2014/main" id="{C31082C0-AF74-37AE-A838-DE2C4C09CA14}"/>
              </a:ext>
            </a:extLst>
          </p:cNvPr>
          <p:cNvPicPr>
            <a:picLocks noChangeAspect="1"/>
          </p:cNvPicPr>
          <p:nvPr/>
        </p:nvPicPr>
        <p:blipFill>
          <a:blip r:embed="rId6"/>
          <a:stretch>
            <a:fillRect/>
          </a:stretch>
        </p:blipFill>
        <p:spPr>
          <a:xfrm>
            <a:off x="712382" y="0"/>
            <a:ext cx="10770780" cy="1280271"/>
          </a:xfrm>
          <a:prstGeom prst="rect">
            <a:avLst/>
          </a:prstGeom>
        </p:spPr>
      </p:pic>
      <p:pic>
        <p:nvPicPr>
          <p:cNvPr id="14" name="Picture 13">
            <a:extLst>
              <a:ext uri="{FF2B5EF4-FFF2-40B4-BE49-F238E27FC236}">
                <a16:creationId xmlns:a16="http://schemas.microsoft.com/office/drawing/2014/main" id="{B0C998DD-0A02-C201-55BC-2141274293BC}"/>
              </a:ext>
            </a:extLst>
          </p:cNvPr>
          <p:cNvPicPr>
            <a:picLocks noChangeAspect="1"/>
          </p:cNvPicPr>
          <p:nvPr/>
        </p:nvPicPr>
        <p:blipFill rotWithShape="1">
          <a:blip r:embed="rId7"/>
          <a:srcRect t="30324" b="30324"/>
          <a:stretch/>
        </p:blipFill>
        <p:spPr>
          <a:xfrm>
            <a:off x="712382" y="6339543"/>
            <a:ext cx="10829272" cy="506475"/>
          </a:xfrm>
          <a:prstGeom prst="rect">
            <a:avLst/>
          </a:prstGeom>
        </p:spPr>
      </p:pic>
    </p:spTree>
    <p:extLst>
      <p:ext uri="{BB962C8B-B14F-4D97-AF65-F5344CB8AC3E}">
        <p14:creationId xmlns:p14="http://schemas.microsoft.com/office/powerpoint/2010/main" val="4136489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18CA37-A451-3CE2-A0BF-385318A09947}"/>
              </a:ext>
            </a:extLst>
          </p:cNvPr>
          <p:cNvPicPr>
            <a:picLocks noChangeAspect="1"/>
          </p:cNvPicPr>
          <p:nvPr/>
        </p:nvPicPr>
        <p:blipFill rotWithShape="1">
          <a:blip r:embed="rId2"/>
          <a:srcRect l="-1" t="-453" r="-342" b="2197"/>
          <a:stretch/>
        </p:blipFill>
        <p:spPr>
          <a:xfrm>
            <a:off x="1046324" y="0"/>
            <a:ext cx="10094625" cy="1035314"/>
          </a:xfrm>
          <a:prstGeom prst="rect">
            <a:avLst/>
          </a:prstGeom>
        </p:spPr>
      </p:pic>
      <p:sp>
        <p:nvSpPr>
          <p:cNvPr id="2" name="Title 1">
            <a:extLst>
              <a:ext uri="{FF2B5EF4-FFF2-40B4-BE49-F238E27FC236}">
                <a16:creationId xmlns:a16="http://schemas.microsoft.com/office/drawing/2014/main" id="{29A607DA-C4D9-4B16-B070-16D7AC6F76BE}"/>
              </a:ext>
            </a:extLst>
          </p:cNvPr>
          <p:cNvSpPr>
            <a:spLocks noGrp="1"/>
          </p:cNvSpPr>
          <p:nvPr>
            <p:ph type="title"/>
          </p:nvPr>
        </p:nvSpPr>
        <p:spPr/>
        <p:txBody>
          <a:bodyPr/>
          <a:lstStyle/>
          <a:p>
            <a:r>
              <a:rPr lang="en-US" dirty="0"/>
              <a:t>What is a “Commemoration”?</a:t>
            </a:r>
          </a:p>
        </p:txBody>
      </p:sp>
      <p:sp>
        <p:nvSpPr>
          <p:cNvPr id="3" name="Content Placeholder 2">
            <a:extLst>
              <a:ext uri="{FF2B5EF4-FFF2-40B4-BE49-F238E27FC236}">
                <a16:creationId xmlns:a16="http://schemas.microsoft.com/office/drawing/2014/main" id="{CC1618F6-6403-5F4B-5D07-BF0A6FF7451D}"/>
              </a:ext>
            </a:extLst>
          </p:cNvPr>
          <p:cNvSpPr>
            <a:spLocks noGrp="1"/>
          </p:cNvSpPr>
          <p:nvPr>
            <p:ph idx="1"/>
          </p:nvPr>
        </p:nvSpPr>
        <p:spPr>
          <a:xfrm>
            <a:off x="1295401" y="2556932"/>
            <a:ext cx="4913803" cy="3318936"/>
          </a:xfrm>
        </p:spPr>
        <p:txBody>
          <a:bodyPr/>
          <a:lstStyle/>
          <a:p>
            <a:r>
              <a:rPr lang="en-US" dirty="0"/>
              <a:t>Differs from Commemoration of the Living (Church on Earth)</a:t>
            </a:r>
          </a:p>
          <a:p>
            <a:r>
              <a:rPr lang="en-US" dirty="0"/>
              <a:t>Remembering the communion of saints (Church in Heaven)</a:t>
            </a:r>
          </a:p>
          <a:p>
            <a:pPr lvl="1"/>
            <a:r>
              <a:rPr lang="en-US" dirty="0"/>
              <a:t>Optional feast day readings (commemorations)</a:t>
            </a:r>
          </a:p>
          <a:p>
            <a:pPr lvl="2"/>
            <a:r>
              <a:rPr lang="en-US" dirty="0"/>
              <a:t>Collect</a:t>
            </a:r>
          </a:p>
          <a:p>
            <a:pPr lvl="2"/>
            <a:r>
              <a:rPr lang="en-US" dirty="0"/>
              <a:t>Postcommunion</a:t>
            </a:r>
          </a:p>
        </p:txBody>
      </p:sp>
      <p:pic>
        <p:nvPicPr>
          <p:cNvPr id="13" name="Picture 12">
            <a:extLst>
              <a:ext uri="{FF2B5EF4-FFF2-40B4-BE49-F238E27FC236}">
                <a16:creationId xmlns:a16="http://schemas.microsoft.com/office/drawing/2014/main" id="{538B119C-EC51-9BDD-C850-F7EB1A4237B2}"/>
              </a:ext>
            </a:extLst>
          </p:cNvPr>
          <p:cNvPicPr>
            <a:picLocks noChangeAspect="1"/>
          </p:cNvPicPr>
          <p:nvPr/>
        </p:nvPicPr>
        <p:blipFill>
          <a:blip r:embed="rId3"/>
          <a:stretch>
            <a:fillRect/>
          </a:stretch>
        </p:blipFill>
        <p:spPr>
          <a:xfrm>
            <a:off x="1179223" y="5821590"/>
            <a:ext cx="9961727" cy="1036410"/>
          </a:xfrm>
          <a:prstGeom prst="rect">
            <a:avLst/>
          </a:prstGeom>
        </p:spPr>
      </p:pic>
      <p:pic>
        <p:nvPicPr>
          <p:cNvPr id="5" name="Picture 4">
            <a:extLst>
              <a:ext uri="{FF2B5EF4-FFF2-40B4-BE49-F238E27FC236}">
                <a16:creationId xmlns:a16="http://schemas.microsoft.com/office/drawing/2014/main" id="{B36BE8A1-CD70-7719-71F2-B1D64BA3EE4F}"/>
              </a:ext>
            </a:extLst>
          </p:cNvPr>
          <p:cNvPicPr>
            <a:picLocks noChangeAspect="1"/>
          </p:cNvPicPr>
          <p:nvPr/>
        </p:nvPicPr>
        <p:blipFill>
          <a:blip r:embed="rId4"/>
          <a:srcRect l="71357" r="13178"/>
          <a:stretch/>
        </p:blipFill>
        <p:spPr>
          <a:xfrm>
            <a:off x="11011783" y="0"/>
            <a:ext cx="1180215" cy="6858000"/>
          </a:xfrm>
          <a:prstGeom prst="rect">
            <a:avLst/>
          </a:prstGeom>
        </p:spPr>
      </p:pic>
      <p:pic>
        <p:nvPicPr>
          <p:cNvPr id="7" name="Picture 6">
            <a:extLst>
              <a:ext uri="{FF2B5EF4-FFF2-40B4-BE49-F238E27FC236}">
                <a16:creationId xmlns:a16="http://schemas.microsoft.com/office/drawing/2014/main" id="{E3148031-9A9C-A642-F30A-6087AF4AE972}"/>
              </a:ext>
            </a:extLst>
          </p:cNvPr>
          <p:cNvPicPr>
            <a:picLocks noChangeAspect="1"/>
          </p:cNvPicPr>
          <p:nvPr/>
        </p:nvPicPr>
        <p:blipFill>
          <a:blip r:embed="rId5"/>
          <a:stretch>
            <a:fillRect/>
          </a:stretch>
        </p:blipFill>
        <p:spPr>
          <a:xfrm>
            <a:off x="6762886" y="2469854"/>
            <a:ext cx="3695215" cy="3167882"/>
          </a:xfrm>
          <a:prstGeom prst="rect">
            <a:avLst/>
          </a:prstGeom>
        </p:spPr>
      </p:pic>
      <p:pic>
        <p:nvPicPr>
          <p:cNvPr id="12" name="Picture 11">
            <a:extLst>
              <a:ext uri="{FF2B5EF4-FFF2-40B4-BE49-F238E27FC236}">
                <a16:creationId xmlns:a16="http://schemas.microsoft.com/office/drawing/2014/main" id="{FB61FA76-C07D-C895-9C98-1FBE191B8512}"/>
              </a:ext>
            </a:extLst>
          </p:cNvPr>
          <p:cNvPicPr>
            <a:picLocks noChangeAspect="1"/>
          </p:cNvPicPr>
          <p:nvPr/>
        </p:nvPicPr>
        <p:blipFill>
          <a:blip r:embed="rId6"/>
          <a:stretch>
            <a:fillRect/>
          </a:stretch>
        </p:blipFill>
        <p:spPr>
          <a:xfrm flipH="1">
            <a:off x="-3402" y="0"/>
            <a:ext cx="1182625" cy="6858000"/>
          </a:xfrm>
          <a:prstGeom prst="rect">
            <a:avLst/>
          </a:prstGeom>
        </p:spPr>
      </p:pic>
    </p:spTree>
    <p:extLst>
      <p:ext uri="{BB962C8B-B14F-4D97-AF65-F5344CB8AC3E}">
        <p14:creationId xmlns:p14="http://schemas.microsoft.com/office/powerpoint/2010/main" val="2730038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7721-9ACE-A2A0-6EF2-13C861C69ADC}"/>
              </a:ext>
            </a:extLst>
          </p:cNvPr>
          <p:cNvSpPr>
            <a:spLocks noGrp="1"/>
          </p:cNvSpPr>
          <p:nvPr>
            <p:ph type="title"/>
          </p:nvPr>
        </p:nvSpPr>
        <p:spPr>
          <a:xfrm>
            <a:off x="1295402" y="1072989"/>
            <a:ext cx="9601196" cy="1303867"/>
          </a:xfrm>
        </p:spPr>
        <p:txBody>
          <a:bodyPr>
            <a:noAutofit/>
          </a:bodyPr>
          <a:lstStyle/>
          <a:p>
            <a:r>
              <a:rPr lang="en-US" sz="2800" dirty="0"/>
              <a:t>What are the “Hanc igitur” and “Quam oblationem” prayers in the Extraordinary Form? Is there an equivalent of each prayer in the Ordinary Form?</a:t>
            </a:r>
          </a:p>
        </p:txBody>
      </p:sp>
      <p:pic>
        <p:nvPicPr>
          <p:cNvPr id="9" name="Picture 8">
            <a:extLst>
              <a:ext uri="{FF2B5EF4-FFF2-40B4-BE49-F238E27FC236}">
                <a16:creationId xmlns:a16="http://schemas.microsoft.com/office/drawing/2014/main" id="{5B1C9576-1C58-89EF-9560-31184FFB4C25}"/>
              </a:ext>
            </a:extLst>
          </p:cNvPr>
          <p:cNvPicPr>
            <a:picLocks noChangeAspect="1"/>
          </p:cNvPicPr>
          <p:nvPr/>
        </p:nvPicPr>
        <p:blipFill>
          <a:blip r:embed="rId2"/>
          <a:srcRect l="35433" r="33358"/>
          <a:stretch/>
        </p:blipFill>
        <p:spPr>
          <a:xfrm>
            <a:off x="1295402" y="0"/>
            <a:ext cx="4800598" cy="1049070"/>
          </a:xfrm>
          <a:prstGeom prst="rect">
            <a:avLst/>
          </a:prstGeom>
        </p:spPr>
      </p:pic>
      <p:sp>
        <p:nvSpPr>
          <p:cNvPr id="3" name="Content Placeholder 2">
            <a:extLst>
              <a:ext uri="{FF2B5EF4-FFF2-40B4-BE49-F238E27FC236}">
                <a16:creationId xmlns:a16="http://schemas.microsoft.com/office/drawing/2014/main" id="{1723B3CD-A691-BA8F-C1E2-F2AAF7E6B1B2}"/>
              </a:ext>
            </a:extLst>
          </p:cNvPr>
          <p:cNvSpPr>
            <a:spLocks noGrp="1"/>
          </p:cNvSpPr>
          <p:nvPr>
            <p:ph idx="1"/>
          </p:nvPr>
        </p:nvSpPr>
        <p:spPr>
          <a:xfrm>
            <a:off x="3752542" y="2556932"/>
            <a:ext cx="4214922" cy="3558804"/>
          </a:xfrm>
        </p:spPr>
        <p:txBody>
          <a:bodyPr>
            <a:normAutofit fontScale="85000" lnSpcReduction="10000"/>
          </a:bodyPr>
          <a:lstStyle/>
          <a:p>
            <a:r>
              <a:rPr lang="en-US" dirty="0"/>
              <a:t>Hanc igitur</a:t>
            </a:r>
          </a:p>
          <a:p>
            <a:pPr lvl="1"/>
            <a:r>
              <a:rPr lang="en-US" dirty="0"/>
              <a:t>Priest lays hands over the offerings</a:t>
            </a:r>
          </a:p>
          <a:p>
            <a:pPr lvl="2"/>
            <a:r>
              <a:rPr lang="en-US" dirty="0"/>
              <a:t>Gesture represents sacrifice of Christ </a:t>
            </a:r>
          </a:p>
          <a:p>
            <a:pPr lvl="1"/>
            <a:r>
              <a:rPr lang="en-US" dirty="0"/>
              <a:t>Bells are rung</a:t>
            </a:r>
          </a:p>
          <a:p>
            <a:pPr lvl="1"/>
            <a:r>
              <a:rPr lang="en-US" dirty="0"/>
              <a:t>Ordinary Form: “Therefore, O Lord, we pray…”</a:t>
            </a:r>
          </a:p>
          <a:p>
            <a:r>
              <a:rPr lang="en-US" dirty="0"/>
              <a:t>Quam oblationem</a:t>
            </a:r>
          </a:p>
          <a:p>
            <a:pPr lvl="1"/>
            <a:r>
              <a:rPr lang="en-US" dirty="0"/>
              <a:t>Five blessings of the offerings</a:t>
            </a:r>
          </a:p>
          <a:p>
            <a:pPr lvl="1"/>
            <a:r>
              <a:rPr lang="en-US" dirty="0"/>
              <a:t>Ordinary Form: “Be pleased, O God, we pray…”</a:t>
            </a:r>
          </a:p>
        </p:txBody>
      </p:sp>
      <p:pic>
        <p:nvPicPr>
          <p:cNvPr id="7" name="Picture 6">
            <a:extLst>
              <a:ext uri="{FF2B5EF4-FFF2-40B4-BE49-F238E27FC236}">
                <a16:creationId xmlns:a16="http://schemas.microsoft.com/office/drawing/2014/main" id="{252EE5E5-C020-0369-E400-D4C99F0759E2}"/>
              </a:ext>
            </a:extLst>
          </p:cNvPr>
          <p:cNvPicPr>
            <a:picLocks noChangeAspect="1"/>
          </p:cNvPicPr>
          <p:nvPr/>
        </p:nvPicPr>
        <p:blipFill>
          <a:blip r:embed="rId3"/>
          <a:stretch>
            <a:fillRect/>
          </a:stretch>
        </p:blipFill>
        <p:spPr>
          <a:xfrm>
            <a:off x="1402482" y="2556932"/>
            <a:ext cx="2350060" cy="3558804"/>
          </a:xfrm>
          <a:prstGeom prst="rect">
            <a:avLst/>
          </a:prstGeom>
        </p:spPr>
      </p:pic>
      <p:pic>
        <p:nvPicPr>
          <p:cNvPr id="8" name="Picture 7">
            <a:extLst>
              <a:ext uri="{FF2B5EF4-FFF2-40B4-BE49-F238E27FC236}">
                <a16:creationId xmlns:a16="http://schemas.microsoft.com/office/drawing/2014/main" id="{5D5F925A-380F-AEC2-C9E6-858993ACE1F3}"/>
              </a:ext>
            </a:extLst>
          </p:cNvPr>
          <p:cNvPicPr>
            <a:picLocks noChangeAspect="1"/>
          </p:cNvPicPr>
          <p:nvPr/>
        </p:nvPicPr>
        <p:blipFill>
          <a:blip r:embed="rId4"/>
          <a:srcRect l="7923" r="23964"/>
          <a:stretch/>
        </p:blipFill>
        <p:spPr>
          <a:xfrm>
            <a:off x="7967464" y="2556932"/>
            <a:ext cx="2822054" cy="3558804"/>
          </a:xfrm>
          <a:prstGeom prst="rect">
            <a:avLst/>
          </a:prstGeom>
        </p:spPr>
      </p:pic>
      <p:pic>
        <p:nvPicPr>
          <p:cNvPr id="6" name="Picture 5">
            <a:extLst>
              <a:ext uri="{FF2B5EF4-FFF2-40B4-BE49-F238E27FC236}">
                <a16:creationId xmlns:a16="http://schemas.microsoft.com/office/drawing/2014/main" id="{1CB250A8-2FF6-A23D-FB75-E8CF3D490215}"/>
              </a:ext>
            </a:extLst>
          </p:cNvPr>
          <p:cNvPicPr>
            <a:picLocks noChangeAspect="1"/>
          </p:cNvPicPr>
          <p:nvPr/>
        </p:nvPicPr>
        <p:blipFill>
          <a:blip r:embed="rId5"/>
          <a:stretch>
            <a:fillRect/>
          </a:stretch>
        </p:blipFill>
        <p:spPr>
          <a:xfrm>
            <a:off x="10891338" y="0"/>
            <a:ext cx="1298449" cy="6858000"/>
          </a:xfrm>
          <a:prstGeom prst="rect">
            <a:avLst/>
          </a:prstGeom>
        </p:spPr>
      </p:pic>
      <p:pic>
        <p:nvPicPr>
          <p:cNvPr id="10" name="Picture 9">
            <a:extLst>
              <a:ext uri="{FF2B5EF4-FFF2-40B4-BE49-F238E27FC236}">
                <a16:creationId xmlns:a16="http://schemas.microsoft.com/office/drawing/2014/main" id="{DEA659C1-F8D5-06BB-E05E-857C293851FB}"/>
              </a:ext>
            </a:extLst>
          </p:cNvPr>
          <p:cNvPicPr>
            <a:picLocks noChangeAspect="1"/>
          </p:cNvPicPr>
          <p:nvPr/>
        </p:nvPicPr>
        <p:blipFill>
          <a:blip r:embed="rId5"/>
          <a:stretch>
            <a:fillRect/>
          </a:stretch>
        </p:blipFill>
        <p:spPr>
          <a:xfrm>
            <a:off x="0" y="0"/>
            <a:ext cx="1298449" cy="6858000"/>
          </a:xfrm>
          <a:prstGeom prst="rect">
            <a:avLst/>
          </a:prstGeom>
        </p:spPr>
      </p:pic>
      <p:pic>
        <p:nvPicPr>
          <p:cNvPr id="11" name="Picture 10">
            <a:extLst>
              <a:ext uri="{FF2B5EF4-FFF2-40B4-BE49-F238E27FC236}">
                <a16:creationId xmlns:a16="http://schemas.microsoft.com/office/drawing/2014/main" id="{132065B0-9355-F0CF-6D76-DB59A16D530A}"/>
              </a:ext>
            </a:extLst>
          </p:cNvPr>
          <p:cNvPicPr>
            <a:picLocks noChangeAspect="1"/>
          </p:cNvPicPr>
          <p:nvPr/>
        </p:nvPicPr>
        <p:blipFill>
          <a:blip r:embed="rId6"/>
          <a:stretch>
            <a:fillRect/>
          </a:stretch>
        </p:blipFill>
        <p:spPr>
          <a:xfrm flipH="1">
            <a:off x="6093370" y="12426"/>
            <a:ext cx="4797968" cy="1048603"/>
          </a:xfrm>
          <a:prstGeom prst="rect">
            <a:avLst/>
          </a:prstGeom>
        </p:spPr>
      </p:pic>
      <p:pic>
        <p:nvPicPr>
          <p:cNvPr id="12" name="Picture 11">
            <a:extLst>
              <a:ext uri="{FF2B5EF4-FFF2-40B4-BE49-F238E27FC236}">
                <a16:creationId xmlns:a16="http://schemas.microsoft.com/office/drawing/2014/main" id="{21BA786A-0F57-2C84-6786-8FD266591A7C}"/>
              </a:ext>
            </a:extLst>
          </p:cNvPr>
          <p:cNvPicPr>
            <a:picLocks noChangeAspect="1"/>
          </p:cNvPicPr>
          <p:nvPr/>
        </p:nvPicPr>
        <p:blipFill>
          <a:blip r:embed="rId6"/>
          <a:stretch>
            <a:fillRect/>
          </a:stretch>
        </p:blipFill>
        <p:spPr>
          <a:xfrm>
            <a:off x="1295402" y="6115736"/>
            <a:ext cx="4856124" cy="717878"/>
          </a:xfrm>
          <a:prstGeom prst="rect">
            <a:avLst/>
          </a:prstGeom>
        </p:spPr>
      </p:pic>
      <p:pic>
        <p:nvPicPr>
          <p:cNvPr id="13" name="Picture 12">
            <a:extLst>
              <a:ext uri="{FF2B5EF4-FFF2-40B4-BE49-F238E27FC236}">
                <a16:creationId xmlns:a16="http://schemas.microsoft.com/office/drawing/2014/main" id="{B4C2B999-951C-6B2A-FC5F-D9CCF02364FD}"/>
              </a:ext>
            </a:extLst>
          </p:cNvPr>
          <p:cNvPicPr>
            <a:picLocks noChangeAspect="1"/>
          </p:cNvPicPr>
          <p:nvPr/>
        </p:nvPicPr>
        <p:blipFill>
          <a:blip r:embed="rId7"/>
          <a:stretch>
            <a:fillRect/>
          </a:stretch>
        </p:blipFill>
        <p:spPr>
          <a:xfrm flipH="1">
            <a:off x="6151527" y="6126184"/>
            <a:ext cx="4739812" cy="719390"/>
          </a:xfrm>
          <a:prstGeom prst="rect">
            <a:avLst/>
          </a:prstGeom>
        </p:spPr>
      </p:pic>
    </p:spTree>
    <p:extLst>
      <p:ext uri="{BB962C8B-B14F-4D97-AF65-F5344CB8AC3E}">
        <p14:creationId xmlns:p14="http://schemas.microsoft.com/office/powerpoint/2010/main" val="1970569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ECC1-AA52-5BEE-40B8-EC963BF61960}"/>
              </a:ext>
            </a:extLst>
          </p:cNvPr>
          <p:cNvSpPr>
            <a:spLocks noGrp="1"/>
          </p:cNvSpPr>
          <p:nvPr>
            <p:ph type="title"/>
          </p:nvPr>
        </p:nvSpPr>
        <p:spPr/>
        <p:txBody>
          <a:bodyPr>
            <a:normAutofit fontScale="90000"/>
          </a:bodyPr>
          <a:lstStyle/>
          <a:p>
            <a:r>
              <a:rPr lang="en-US" dirty="0"/>
              <a:t>What is contemplative prayer? How does it enable us to live the Mass?</a:t>
            </a:r>
          </a:p>
        </p:txBody>
      </p:sp>
      <p:sp>
        <p:nvSpPr>
          <p:cNvPr id="3" name="Content Placeholder 2">
            <a:extLst>
              <a:ext uri="{FF2B5EF4-FFF2-40B4-BE49-F238E27FC236}">
                <a16:creationId xmlns:a16="http://schemas.microsoft.com/office/drawing/2014/main" id="{9D82EB4F-A88C-DE6C-1A2C-999ECBF2E1EE}"/>
              </a:ext>
            </a:extLst>
          </p:cNvPr>
          <p:cNvSpPr>
            <a:spLocks noGrp="1"/>
          </p:cNvSpPr>
          <p:nvPr>
            <p:ph idx="1"/>
          </p:nvPr>
        </p:nvSpPr>
        <p:spPr>
          <a:xfrm>
            <a:off x="4528914" y="2556932"/>
            <a:ext cx="3231412" cy="3318936"/>
          </a:xfrm>
        </p:spPr>
        <p:txBody>
          <a:bodyPr>
            <a:normAutofit/>
          </a:bodyPr>
          <a:lstStyle/>
          <a:p>
            <a:r>
              <a:rPr lang="en-US" dirty="0"/>
              <a:t>Highest level of prayer</a:t>
            </a:r>
          </a:p>
          <a:p>
            <a:r>
              <a:rPr lang="en-US" dirty="0"/>
              <a:t>Passive prayer</a:t>
            </a:r>
          </a:p>
          <a:p>
            <a:pPr lvl="1"/>
            <a:r>
              <a:rPr lang="en-US" dirty="0"/>
              <a:t>Listening to God</a:t>
            </a:r>
          </a:p>
          <a:p>
            <a:pPr lvl="1"/>
            <a:r>
              <a:rPr lang="en-US" dirty="0"/>
              <a:t>Ecstasy</a:t>
            </a:r>
          </a:p>
          <a:p>
            <a:r>
              <a:rPr lang="en-US" dirty="0"/>
              <a:t>Attuned to God’s voice</a:t>
            </a:r>
          </a:p>
          <a:p>
            <a:r>
              <a:rPr lang="en-US" dirty="0"/>
              <a:t>Recognize Truth</a:t>
            </a:r>
          </a:p>
        </p:txBody>
      </p:sp>
      <p:pic>
        <p:nvPicPr>
          <p:cNvPr id="8" name="Picture 7">
            <a:extLst>
              <a:ext uri="{FF2B5EF4-FFF2-40B4-BE49-F238E27FC236}">
                <a16:creationId xmlns:a16="http://schemas.microsoft.com/office/drawing/2014/main" id="{DB006E47-A456-F012-7E4C-4F1610B16AEF}"/>
              </a:ext>
            </a:extLst>
          </p:cNvPr>
          <p:cNvPicPr>
            <a:picLocks noChangeAspect="1"/>
          </p:cNvPicPr>
          <p:nvPr/>
        </p:nvPicPr>
        <p:blipFill>
          <a:blip r:embed="rId2"/>
          <a:stretch>
            <a:fillRect/>
          </a:stretch>
        </p:blipFill>
        <p:spPr>
          <a:xfrm>
            <a:off x="1017923" y="2556932"/>
            <a:ext cx="3333740" cy="3193873"/>
          </a:xfrm>
          <a:prstGeom prst="rect">
            <a:avLst/>
          </a:prstGeom>
        </p:spPr>
      </p:pic>
      <p:pic>
        <p:nvPicPr>
          <p:cNvPr id="6" name="Picture 5">
            <a:extLst>
              <a:ext uri="{FF2B5EF4-FFF2-40B4-BE49-F238E27FC236}">
                <a16:creationId xmlns:a16="http://schemas.microsoft.com/office/drawing/2014/main" id="{59A32C02-EA77-B1A9-9134-4B52F26CED0C}"/>
              </a:ext>
            </a:extLst>
          </p:cNvPr>
          <p:cNvPicPr>
            <a:picLocks noChangeAspect="1"/>
          </p:cNvPicPr>
          <p:nvPr/>
        </p:nvPicPr>
        <p:blipFill>
          <a:blip r:embed="rId3"/>
          <a:srcRect l="9024" t="2748" r="73393"/>
          <a:stretch/>
        </p:blipFill>
        <p:spPr>
          <a:xfrm>
            <a:off x="0" y="0"/>
            <a:ext cx="804158" cy="6858000"/>
          </a:xfrm>
          <a:prstGeom prst="rect">
            <a:avLst/>
          </a:prstGeom>
        </p:spPr>
      </p:pic>
      <p:pic>
        <p:nvPicPr>
          <p:cNvPr id="13" name="Picture 12">
            <a:extLst>
              <a:ext uri="{FF2B5EF4-FFF2-40B4-BE49-F238E27FC236}">
                <a16:creationId xmlns:a16="http://schemas.microsoft.com/office/drawing/2014/main" id="{BBEFE034-DD1B-871C-721A-329CE548DB13}"/>
              </a:ext>
            </a:extLst>
          </p:cNvPr>
          <p:cNvPicPr>
            <a:picLocks noChangeAspect="1"/>
          </p:cNvPicPr>
          <p:nvPr/>
        </p:nvPicPr>
        <p:blipFill>
          <a:blip r:embed="rId4"/>
          <a:stretch>
            <a:fillRect/>
          </a:stretch>
        </p:blipFill>
        <p:spPr>
          <a:xfrm>
            <a:off x="8562337" y="2559357"/>
            <a:ext cx="2517866" cy="3316511"/>
          </a:xfrm>
          <a:prstGeom prst="rect">
            <a:avLst/>
          </a:prstGeom>
        </p:spPr>
      </p:pic>
      <p:pic>
        <p:nvPicPr>
          <p:cNvPr id="14" name="Picture 13">
            <a:extLst>
              <a:ext uri="{FF2B5EF4-FFF2-40B4-BE49-F238E27FC236}">
                <a16:creationId xmlns:a16="http://schemas.microsoft.com/office/drawing/2014/main" id="{7233C965-C9B5-773A-CB7B-749D934A6913}"/>
              </a:ext>
            </a:extLst>
          </p:cNvPr>
          <p:cNvPicPr>
            <a:picLocks noChangeAspect="1"/>
          </p:cNvPicPr>
          <p:nvPr/>
        </p:nvPicPr>
        <p:blipFill>
          <a:blip r:embed="rId5">
            <a:duotone>
              <a:schemeClr val="accent6">
                <a:shade val="45000"/>
                <a:satMod val="135000"/>
              </a:schemeClr>
              <a:prstClr val="white"/>
            </a:duotone>
          </a:blip>
          <a:stretch>
            <a:fillRect/>
          </a:stretch>
        </p:blipFill>
        <p:spPr>
          <a:xfrm>
            <a:off x="804159" y="0"/>
            <a:ext cx="5291842" cy="1048603"/>
          </a:xfrm>
          <a:prstGeom prst="rect">
            <a:avLst/>
          </a:prstGeom>
        </p:spPr>
      </p:pic>
      <p:pic>
        <p:nvPicPr>
          <p:cNvPr id="15" name="Picture 14">
            <a:extLst>
              <a:ext uri="{FF2B5EF4-FFF2-40B4-BE49-F238E27FC236}">
                <a16:creationId xmlns:a16="http://schemas.microsoft.com/office/drawing/2014/main" id="{C5310EF0-5DC0-5BA6-DEB5-5F2022824D21}"/>
              </a:ext>
            </a:extLst>
          </p:cNvPr>
          <p:cNvPicPr>
            <a:picLocks noChangeAspect="1"/>
          </p:cNvPicPr>
          <p:nvPr/>
        </p:nvPicPr>
        <p:blipFill>
          <a:blip r:embed="rId6"/>
          <a:stretch>
            <a:fillRect/>
          </a:stretch>
        </p:blipFill>
        <p:spPr>
          <a:xfrm flipH="1">
            <a:off x="6084480" y="0"/>
            <a:ext cx="5291787" cy="1048603"/>
          </a:xfrm>
          <a:prstGeom prst="rect">
            <a:avLst/>
          </a:prstGeom>
        </p:spPr>
      </p:pic>
      <p:pic>
        <p:nvPicPr>
          <p:cNvPr id="16" name="Picture 15">
            <a:extLst>
              <a:ext uri="{FF2B5EF4-FFF2-40B4-BE49-F238E27FC236}">
                <a16:creationId xmlns:a16="http://schemas.microsoft.com/office/drawing/2014/main" id="{FF813BB0-7724-E7A5-3D6F-3567E2BBB085}"/>
              </a:ext>
            </a:extLst>
          </p:cNvPr>
          <p:cNvPicPr>
            <a:picLocks noChangeAspect="1"/>
          </p:cNvPicPr>
          <p:nvPr/>
        </p:nvPicPr>
        <p:blipFill>
          <a:blip r:embed="rId7"/>
          <a:stretch>
            <a:fillRect/>
          </a:stretch>
        </p:blipFill>
        <p:spPr>
          <a:xfrm flipH="1">
            <a:off x="11367593" y="0"/>
            <a:ext cx="804672" cy="6858000"/>
          </a:xfrm>
          <a:prstGeom prst="rect">
            <a:avLst/>
          </a:prstGeom>
        </p:spPr>
      </p:pic>
      <p:pic>
        <p:nvPicPr>
          <p:cNvPr id="17" name="Picture 16">
            <a:extLst>
              <a:ext uri="{FF2B5EF4-FFF2-40B4-BE49-F238E27FC236}">
                <a16:creationId xmlns:a16="http://schemas.microsoft.com/office/drawing/2014/main" id="{EDE3E15E-1323-EA2B-8386-249BBA5B0F17}"/>
              </a:ext>
            </a:extLst>
          </p:cNvPr>
          <p:cNvPicPr>
            <a:picLocks noChangeAspect="1"/>
          </p:cNvPicPr>
          <p:nvPr/>
        </p:nvPicPr>
        <p:blipFill>
          <a:blip r:embed="rId6"/>
          <a:stretch>
            <a:fillRect/>
          </a:stretch>
        </p:blipFill>
        <p:spPr>
          <a:xfrm>
            <a:off x="804662" y="5750805"/>
            <a:ext cx="5291787" cy="1048603"/>
          </a:xfrm>
          <a:prstGeom prst="rect">
            <a:avLst/>
          </a:prstGeom>
        </p:spPr>
      </p:pic>
      <p:pic>
        <p:nvPicPr>
          <p:cNvPr id="18" name="Picture 17">
            <a:extLst>
              <a:ext uri="{FF2B5EF4-FFF2-40B4-BE49-F238E27FC236}">
                <a16:creationId xmlns:a16="http://schemas.microsoft.com/office/drawing/2014/main" id="{DA009990-583E-44CA-99C7-7ADD4DACC58D}"/>
              </a:ext>
            </a:extLst>
          </p:cNvPr>
          <p:cNvPicPr>
            <a:picLocks noChangeAspect="1"/>
          </p:cNvPicPr>
          <p:nvPr/>
        </p:nvPicPr>
        <p:blipFill>
          <a:blip r:embed="rId6"/>
          <a:stretch>
            <a:fillRect/>
          </a:stretch>
        </p:blipFill>
        <p:spPr>
          <a:xfrm flipH="1">
            <a:off x="6075301" y="5750805"/>
            <a:ext cx="5291787" cy="1077899"/>
          </a:xfrm>
          <a:prstGeom prst="rect">
            <a:avLst/>
          </a:prstGeom>
        </p:spPr>
      </p:pic>
    </p:spTree>
    <p:extLst>
      <p:ext uri="{BB962C8B-B14F-4D97-AF65-F5344CB8AC3E}">
        <p14:creationId xmlns:p14="http://schemas.microsoft.com/office/powerpoint/2010/main" val="703676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345D-D182-59BB-A1A2-8224D6B76A03}"/>
              </a:ext>
            </a:extLst>
          </p:cNvPr>
          <p:cNvSpPr>
            <a:spLocks noGrp="1"/>
          </p:cNvSpPr>
          <p:nvPr>
            <p:ph type="title"/>
          </p:nvPr>
        </p:nvSpPr>
        <p:spPr/>
        <p:txBody>
          <a:bodyPr>
            <a:normAutofit fontScale="90000"/>
          </a:bodyPr>
          <a:lstStyle/>
          <a:p>
            <a:r>
              <a:rPr lang="en-US" dirty="0"/>
              <a:t>Who is St. Dominic de Guzman? How did he love and live the Holy Mass?</a:t>
            </a:r>
          </a:p>
        </p:txBody>
      </p:sp>
      <p:sp>
        <p:nvSpPr>
          <p:cNvPr id="3" name="Content Placeholder 2">
            <a:extLst>
              <a:ext uri="{FF2B5EF4-FFF2-40B4-BE49-F238E27FC236}">
                <a16:creationId xmlns:a16="http://schemas.microsoft.com/office/drawing/2014/main" id="{940739D3-A7A0-D0F2-7AAA-F00246526C07}"/>
              </a:ext>
            </a:extLst>
          </p:cNvPr>
          <p:cNvSpPr>
            <a:spLocks noGrp="1"/>
          </p:cNvSpPr>
          <p:nvPr>
            <p:ph idx="1"/>
          </p:nvPr>
        </p:nvSpPr>
        <p:spPr>
          <a:xfrm>
            <a:off x="4247481" y="2556932"/>
            <a:ext cx="3974500" cy="3203946"/>
          </a:xfrm>
        </p:spPr>
        <p:txBody>
          <a:bodyPr>
            <a:normAutofit lnSpcReduction="10000"/>
          </a:bodyPr>
          <a:lstStyle/>
          <a:p>
            <a:r>
              <a:rPr lang="en-US" dirty="0"/>
              <a:t>Founder of the Dominican </a:t>
            </a:r>
          </a:p>
          <a:p>
            <a:pPr marL="0" indent="0">
              <a:buNone/>
            </a:pPr>
            <a:r>
              <a:rPr lang="en-US" dirty="0"/>
              <a:t>Order</a:t>
            </a:r>
          </a:p>
          <a:p>
            <a:pPr>
              <a:buFont typeface="Arial" panose="020B0604020202020204" pitchFamily="34" charset="0"/>
              <a:buChar char="•"/>
            </a:pPr>
            <a:r>
              <a:rPr lang="en-US" dirty="0"/>
              <a:t>Recipient of the Holy Rosary</a:t>
            </a:r>
          </a:p>
          <a:p>
            <a:pPr>
              <a:buFont typeface="Arial" panose="020B0604020202020204" pitchFamily="34" charset="0"/>
              <a:buChar char="•"/>
            </a:pPr>
            <a:r>
              <a:rPr lang="en-US" dirty="0"/>
              <a:t>Levitated while saying Holy </a:t>
            </a:r>
          </a:p>
          <a:p>
            <a:pPr marL="0" indent="0">
              <a:buNone/>
            </a:pPr>
            <a:r>
              <a:rPr lang="en-US" dirty="0"/>
              <a:t>Mass</a:t>
            </a:r>
          </a:p>
          <a:p>
            <a:pPr lvl="1">
              <a:buFont typeface="Arial" panose="020B0604020202020204" pitchFamily="34" charset="0"/>
              <a:buChar char="•"/>
            </a:pPr>
            <a:r>
              <a:rPr lang="en-US" dirty="0"/>
              <a:t>Immersed in peace and joy of</a:t>
            </a:r>
          </a:p>
          <a:p>
            <a:pPr marL="457200" lvl="1" indent="0">
              <a:buNone/>
            </a:pPr>
            <a:r>
              <a:rPr lang="en-US" dirty="0"/>
              <a:t>Jesus</a:t>
            </a:r>
          </a:p>
        </p:txBody>
      </p:sp>
      <p:pic>
        <p:nvPicPr>
          <p:cNvPr id="8" name="Picture 7">
            <a:extLst>
              <a:ext uri="{FF2B5EF4-FFF2-40B4-BE49-F238E27FC236}">
                <a16:creationId xmlns:a16="http://schemas.microsoft.com/office/drawing/2014/main" id="{A116DFF2-CD5A-3D26-8160-CCAD28EB545C}"/>
              </a:ext>
            </a:extLst>
          </p:cNvPr>
          <p:cNvPicPr>
            <a:picLocks noChangeAspect="1"/>
          </p:cNvPicPr>
          <p:nvPr/>
        </p:nvPicPr>
        <p:blipFill>
          <a:blip r:embed="rId2"/>
          <a:srcRect l="12491" r="57144"/>
          <a:stretch/>
        </p:blipFill>
        <p:spPr>
          <a:xfrm>
            <a:off x="0" y="-3"/>
            <a:ext cx="1137683" cy="6853166"/>
          </a:xfrm>
          <a:prstGeom prst="rect">
            <a:avLst/>
          </a:prstGeom>
        </p:spPr>
      </p:pic>
      <p:pic>
        <p:nvPicPr>
          <p:cNvPr id="12" name="Picture 11">
            <a:extLst>
              <a:ext uri="{FF2B5EF4-FFF2-40B4-BE49-F238E27FC236}">
                <a16:creationId xmlns:a16="http://schemas.microsoft.com/office/drawing/2014/main" id="{6C89657E-B461-697E-D6B8-5D9473EAD5B3}"/>
              </a:ext>
            </a:extLst>
          </p:cNvPr>
          <p:cNvPicPr>
            <a:picLocks noChangeAspect="1"/>
          </p:cNvPicPr>
          <p:nvPr/>
        </p:nvPicPr>
        <p:blipFill>
          <a:blip r:embed="rId3">
            <a:duotone>
              <a:schemeClr val="accent3">
                <a:shade val="45000"/>
                <a:satMod val="135000"/>
              </a:schemeClr>
              <a:prstClr val="white"/>
            </a:duotone>
          </a:blip>
          <a:stretch>
            <a:fillRect/>
          </a:stretch>
        </p:blipFill>
        <p:spPr>
          <a:xfrm>
            <a:off x="1137683" y="0"/>
            <a:ext cx="9914266" cy="1048849"/>
          </a:xfrm>
          <a:prstGeom prst="rect">
            <a:avLst/>
          </a:prstGeom>
        </p:spPr>
      </p:pic>
      <p:pic>
        <p:nvPicPr>
          <p:cNvPr id="13" name="Picture 12">
            <a:extLst>
              <a:ext uri="{FF2B5EF4-FFF2-40B4-BE49-F238E27FC236}">
                <a16:creationId xmlns:a16="http://schemas.microsoft.com/office/drawing/2014/main" id="{6B2FE718-8963-D5EC-C3F0-79FD3B30736B}"/>
              </a:ext>
            </a:extLst>
          </p:cNvPr>
          <p:cNvPicPr>
            <a:picLocks noChangeAspect="1"/>
          </p:cNvPicPr>
          <p:nvPr/>
        </p:nvPicPr>
        <p:blipFill>
          <a:blip r:embed="rId4"/>
          <a:stretch>
            <a:fillRect/>
          </a:stretch>
        </p:blipFill>
        <p:spPr>
          <a:xfrm>
            <a:off x="11051949" y="5502"/>
            <a:ext cx="1140051" cy="6852498"/>
          </a:xfrm>
          <a:prstGeom prst="rect">
            <a:avLst/>
          </a:prstGeom>
        </p:spPr>
      </p:pic>
      <p:pic>
        <p:nvPicPr>
          <p:cNvPr id="16" name="Picture 15">
            <a:extLst>
              <a:ext uri="{FF2B5EF4-FFF2-40B4-BE49-F238E27FC236}">
                <a16:creationId xmlns:a16="http://schemas.microsoft.com/office/drawing/2014/main" id="{5597CD68-B988-7DE9-FBB1-7D8F189C0173}"/>
              </a:ext>
            </a:extLst>
          </p:cNvPr>
          <p:cNvPicPr>
            <a:picLocks noChangeAspect="1"/>
          </p:cNvPicPr>
          <p:nvPr/>
        </p:nvPicPr>
        <p:blipFill>
          <a:blip r:embed="rId5"/>
          <a:stretch>
            <a:fillRect/>
          </a:stretch>
        </p:blipFill>
        <p:spPr>
          <a:xfrm>
            <a:off x="1138994" y="5814899"/>
            <a:ext cx="9912955" cy="1048603"/>
          </a:xfrm>
          <a:prstGeom prst="rect">
            <a:avLst/>
          </a:prstGeom>
        </p:spPr>
      </p:pic>
      <p:pic>
        <p:nvPicPr>
          <p:cNvPr id="15" name="Picture 14">
            <a:extLst>
              <a:ext uri="{FF2B5EF4-FFF2-40B4-BE49-F238E27FC236}">
                <a16:creationId xmlns:a16="http://schemas.microsoft.com/office/drawing/2014/main" id="{DCFE8C2D-13BC-6373-8BAE-E4441584A964}"/>
              </a:ext>
            </a:extLst>
          </p:cNvPr>
          <p:cNvPicPr>
            <a:picLocks noChangeAspect="1"/>
          </p:cNvPicPr>
          <p:nvPr/>
        </p:nvPicPr>
        <p:blipFill>
          <a:blip r:embed="rId6"/>
          <a:stretch>
            <a:fillRect/>
          </a:stretch>
        </p:blipFill>
        <p:spPr>
          <a:xfrm>
            <a:off x="1476324" y="2474849"/>
            <a:ext cx="2432515" cy="3286029"/>
          </a:xfrm>
          <a:prstGeom prst="rect">
            <a:avLst/>
          </a:prstGeom>
        </p:spPr>
      </p:pic>
      <p:pic>
        <p:nvPicPr>
          <p:cNvPr id="14" name="Picture 13">
            <a:extLst>
              <a:ext uri="{FF2B5EF4-FFF2-40B4-BE49-F238E27FC236}">
                <a16:creationId xmlns:a16="http://schemas.microsoft.com/office/drawing/2014/main" id="{254635D9-CFAB-F16C-C478-216CAD8205B2}"/>
              </a:ext>
            </a:extLst>
          </p:cNvPr>
          <p:cNvPicPr>
            <a:picLocks noChangeAspect="1"/>
          </p:cNvPicPr>
          <p:nvPr/>
        </p:nvPicPr>
        <p:blipFill>
          <a:blip r:embed="rId7"/>
          <a:stretch>
            <a:fillRect/>
          </a:stretch>
        </p:blipFill>
        <p:spPr>
          <a:xfrm>
            <a:off x="8377332" y="2474849"/>
            <a:ext cx="2493480" cy="3286029"/>
          </a:xfrm>
          <a:prstGeom prst="rect">
            <a:avLst/>
          </a:prstGeom>
        </p:spPr>
      </p:pic>
    </p:spTree>
    <p:extLst>
      <p:ext uri="{BB962C8B-B14F-4D97-AF65-F5344CB8AC3E}">
        <p14:creationId xmlns:p14="http://schemas.microsoft.com/office/powerpoint/2010/main" val="426440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E4E48-66CA-4502-4835-DC3BD17AC7E4}"/>
              </a:ext>
            </a:extLst>
          </p:cNvPr>
          <p:cNvSpPr>
            <a:spLocks noGrp="1"/>
          </p:cNvSpPr>
          <p:nvPr>
            <p:ph type="title"/>
          </p:nvPr>
        </p:nvSpPr>
        <p:spPr>
          <a:xfrm>
            <a:off x="1295402" y="652523"/>
            <a:ext cx="9601196" cy="1303867"/>
          </a:xfrm>
        </p:spPr>
        <p:txBody>
          <a:bodyPr>
            <a:normAutofit/>
          </a:bodyPr>
          <a:lstStyle/>
          <a:p>
            <a:r>
              <a:rPr lang="en-US" sz="2800" dirty="0"/>
              <a:t>To summarize, what are key differences between the beginning parts of the Mass in the Extraordinary and Ordinary Forms? (1)</a:t>
            </a:r>
          </a:p>
        </p:txBody>
      </p:sp>
      <p:graphicFrame>
        <p:nvGraphicFramePr>
          <p:cNvPr id="5" name="Content Placeholder 4">
            <a:extLst>
              <a:ext uri="{FF2B5EF4-FFF2-40B4-BE49-F238E27FC236}">
                <a16:creationId xmlns:a16="http://schemas.microsoft.com/office/drawing/2014/main" id="{6DB647D7-057B-BDEB-30B5-6F0DD3A7001F}"/>
              </a:ext>
            </a:extLst>
          </p:cNvPr>
          <p:cNvGraphicFramePr>
            <a:graphicFrameLocks noGrp="1"/>
          </p:cNvGraphicFramePr>
          <p:nvPr>
            <p:ph idx="1"/>
            <p:extLst>
              <p:ext uri="{D42A27DB-BD31-4B8C-83A1-F6EECF244321}">
                <p14:modId xmlns:p14="http://schemas.microsoft.com/office/powerpoint/2010/main" val="793112196"/>
              </p:ext>
            </p:extLst>
          </p:nvPr>
        </p:nvGraphicFramePr>
        <p:xfrm>
          <a:off x="615269" y="1807534"/>
          <a:ext cx="10717620" cy="4696879"/>
        </p:xfrm>
        <a:graphic>
          <a:graphicData uri="http://schemas.openxmlformats.org/drawingml/2006/table">
            <a:tbl>
              <a:tblPr firstRow="1" bandRow="1">
                <a:tableStyleId>{F5AB1C69-6EDB-4FF4-983F-18BD219EF322}</a:tableStyleId>
              </a:tblPr>
              <a:tblGrid>
                <a:gridCol w="5358810">
                  <a:extLst>
                    <a:ext uri="{9D8B030D-6E8A-4147-A177-3AD203B41FA5}">
                      <a16:colId xmlns:a16="http://schemas.microsoft.com/office/drawing/2014/main" val="1813025566"/>
                    </a:ext>
                  </a:extLst>
                </a:gridCol>
                <a:gridCol w="5358810">
                  <a:extLst>
                    <a:ext uri="{9D8B030D-6E8A-4147-A177-3AD203B41FA5}">
                      <a16:colId xmlns:a16="http://schemas.microsoft.com/office/drawing/2014/main" val="2798142631"/>
                    </a:ext>
                  </a:extLst>
                </a:gridCol>
              </a:tblGrid>
              <a:tr h="393405">
                <a:tc>
                  <a:txBody>
                    <a:bodyPr/>
                    <a:lstStyle/>
                    <a:p>
                      <a:pPr algn="ctr"/>
                      <a:r>
                        <a:rPr lang="en-US" sz="1800" dirty="0"/>
                        <a:t>Extraordinary Form</a:t>
                      </a:r>
                    </a:p>
                  </a:txBody>
                  <a:tcPr/>
                </a:tc>
                <a:tc>
                  <a:txBody>
                    <a:bodyPr/>
                    <a:lstStyle/>
                    <a:p>
                      <a:pPr algn="ctr"/>
                      <a:r>
                        <a:rPr lang="en-US" sz="1800" dirty="0"/>
                        <a:t>Ordinary Form</a:t>
                      </a:r>
                    </a:p>
                  </a:txBody>
                  <a:tcPr/>
                </a:tc>
                <a:extLst>
                  <a:ext uri="{0D108BD9-81ED-4DB2-BD59-A6C34878D82A}">
                    <a16:rowId xmlns:a16="http://schemas.microsoft.com/office/drawing/2014/main" val="845974375"/>
                  </a:ext>
                </a:extLst>
              </a:tr>
              <a:tr h="718274">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priest places his hands on the altar and makes a slight arc with his hands before extending them to say the Preface prayer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priest raises and extends his hands before the Preface prayer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7602819"/>
                  </a:ext>
                </a:extLst>
              </a:tr>
              <a:tr h="718274">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There are nineteen Preface Prayer readings, one to accord with each major feast day or liturgical season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There are nearly fifty Preface Prayer readings available, with multiple options for each season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3925588"/>
                  </a:ext>
                </a:extLst>
              </a:tr>
              <a:tr h="1077409">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Specific choirs of angels are invoked in the Preface Prayers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angels generally are invoked, but not always according to distinct choirs, in the Preface Prayers; the Preface Prayers tend to be shorter than in the Extraordinary Form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1764910"/>
                  </a:ext>
                </a:extLst>
              </a:tr>
              <a:tr h="680518">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people kneel during all of the “Sanctus”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people kneel at the end of the “Holy, holy, holy”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5156411"/>
                  </a:ext>
                </a:extLst>
              </a:tr>
              <a:tr h="718274">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The priest blesses himself and bows his head during the “Sanctus”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kern="0" dirty="0">
                          <a:effectLst/>
                        </a:rPr>
                        <a:t>Rubrical instructions do not specify that the priest should bow his head or bless himself during the “Sanctus”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1372965"/>
                  </a:ext>
                </a:extLst>
              </a:tr>
            </a:tbl>
          </a:graphicData>
        </a:graphic>
      </p:graphicFrame>
      <p:pic>
        <p:nvPicPr>
          <p:cNvPr id="9" name="Picture 8">
            <a:extLst>
              <a:ext uri="{FF2B5EF4-FFF2-40B4-BE49-F238E27FC236}">
                <a16:creationId xmlns:a16="http://schemas.microsoft.com/office/drawing/2014/main" id="{7C257263-F0A3-A2EF-10F8-B76EC7F98B44}"/>
              </a:ext>
            </a:extLst>
          </p:cNvPr>
          <p:cNvPicPr>
            <a:picLocks noChangeAspect="1"/>
          </p:cNvPicPr>
          <p:nvPr/>
        </p:nvPicPr>
        <p:blipFill rotWithShape="1">
          <a:blip r:embed="rId3"/>
          <a:srcRect l="-1040274" r="-1040274"/>
          <a:stretch/>
        </p:blipFill>
        <p:spPr>
          <a:xfrm rot="10800000" flipH="1" flipV="1">
            <a:off x="-4996836" y="-1"/>
            <a:ext cx="10479932" cy="6824609"/>
          </a:xfrm>
          <a:prstGeom prst="rect">
            <a:avLst/>
          </a:prstGeom>
        </p:spPr>
      </p:pic>
      <p:pic>
        <p:nvPicPr>
          <p:cNvPr id="3" name="Picture 2">
            <a:extLst>
              <a:ext uri="{FF2B5EF4-FFF2-40B4-BE49-F238E27FC236}">
                <a16:creationId xmlns:a16="http://schemas.microsoft.com/office/drawing/2014/main" id="{F76838CA-4055-2CBE-854D-A4EC4E1FA56D}"/>
              </a:ext>
            </a:extLst>
          </p:cNvPr>
          <p:cNvPicPr>
            <a:picLocks noChangeAspect="1"/>
          </p:cNvPicPr>
          <p:nvPr/>
        </p:nvPicPr>
        <p:blipFill>
          <a:blip r:embed="rId4"/>
          <a:stretch>
            <a:fillRect/>
          </a:stretch>
        </p:blipFill>
        <p:spPr>
          <a:xfrm>
            <a:off x="480443" y="0"/>
            <a:ext cx="5615557" cy="935093"/>
          </a:xfrm>
          <a:prstGeom prst="rect">
            <a:avLst/>
          </a:prstGeom>
        </p:spPr>
      </p:pic>
      <p:pic>
        <p:nvPicPr>
          <p:cNvPr id="4" name="Picture 3">
            <a:extLst>
              <a:ext uri="{FF2B5EF4-FFF2-40B4-BE49-F238E27FC236}">
                <a16:creationId xmlns:a16="http://schemas.microsoft.com/office/drawing/2014/main" id="{0E322986-20CD-4F93-0B6D-A915C6D69585}"/>
              </a:ext>
            </a:extLst>
          </p:cNvPr>
          <p:cNvPicPr>
            <a:picLocks noChangeAspect="1"/>
          </p:cNvPicPr>
          <p:nvPr/>
        </p:nvPicPr>
        <p:blipFill>
          <a:blip r:embed="rId5"/>
          <a:stretch>
            <a:fillRect/>
          </a:stretch>
        </p:blipFill>
        <p:spPr>
          <a:xfrm flipH="1">
            <a:off x="6096000" y="2324"/>
            <a:ext cx="5614903" cy="932769"/>
          </a:xfrm>
          <a:prstGeom prst="rect">
            <a:avLst/>
          </a:prstGeom>
        </p:spPr>
      </p:pic>
      <p:pic>
        <p:nvPicPr>
          <p:cNvPr id="10" name="Picture 9">
            <a:extLst>
              <a:ext uri="{FF2B5EF4-FFF2-40B4-BE49-F238E27FC236}">
                <a16:creationId xmlns:a16="http://schemas.microsoft.com/office/drawing/2014/main" id="{F1420F5A-411A-A4E0-F293-8EAB9D7EEB8B}"/>
              </a:ext>
            </a:extLst>
          </p:cNvPr>
          <p:cNvPicPr>
            <a:picLocks noChangeAspect="1"/>
          </p:cNvPicPr>
          <p:nvPr/>
        </p:nvPicPr>
        <p:blipFill>
          <a:blip r:embed="rId5"/>
          <a:stretch>
            <a:fillRect/>
          </a:stretch>
        </p:blipFill>
        <p:spPr>
          <a:xfrm>
            <a:off x="480443" y="6504413"/>
            <a:ext cx="5614903" cy="320196"/>
          </a:xfrm>
          <a:prstGeom prst="rect">
            <a:avLst/>
          </a:prstGeom>
        </p:spPr>
      </p:pic>
      <p:pic>
        <p:nvPicPr>
          <p:cNvPr id="11" name="Picture 10">
            <a:extLst>
              <a:ext uri="{FF2B5EF4-FFF2-40B4-BE49-F238E27FC236}">
                <a16:creationId xmlns:a16="http://schemas.microsoft.com/office/drawing/2014/main" id="{9FF9183B-03F2-2FD3-B8C3-3E232399CAAD}"/>
              </a:ext>
            </a:extLst>
          </p:cNvPr>
          <p:cNvPicPr>
            <a:picLocks noChangeAspect="1"/>
          </p:cNvPicPr>
          <p:nvPr/>
        </p:nvPicPr>
        <p:blipFill rotWithShape="1">
          <a:blip r:embed="rId6"/>
          <a:srcRect/>
          <a:stretch/>
        </p:blipFill>
        <p:spPr>
          <a:xfrm flipH="1">
            <a:off x="6095346" y="6502953"/>
            <a:ext cx="5614903" cy="323116"/>
          </a:xfrm>
          <a:prstGeom prst="rect">
            <a:avLst/>
          </a:prstGeom>
        </p:spPr>
      </p:pic>
      <p:pic>
        <p:nvPicPr>
          <p:cNvPr id="12" name="Picture 11">
            <a:extLst>
              <a:ext uri="{FF2B5EF4-FFF2-40B4-BE49-F238E27FC236}">
                <a16:creationId xmlns:a16="http://schemas.microsoft.com/office/drawing/2014/main" id="{0015789E-2497-3427-27C4-F75496C2C812}"/>
              </a:ext>
            </a:extLst>
          </p:cNvPr>
          <p:cNvPicPr>
            <a:picLocks noChangeAspect="1"/>
          </p:cNvPicPr>
          <p:nvPr/>
        </p:nvPicPr>
        <p:blipFill rotWithShape="1">
          <a:blip r:embed="rId3"/>
          <a:srcRect l="-1040274" r="-1040274"/>
          <a:stretch/>
        </p:blipFill>
        <p:spPr>
          <a:xfrm rot="10800000" flipH="1" flipV="1">
            <a:off x="6705173" y="31067"/>
            <a:ext cx="10479932" cy="6824609"/>
          </a:xfrm>
          <a:prstGeom prst="rect">
            <a:avLst/>
          </a:prstGeom>
        </p:spPr>
      </p:pic>
    </p:spTree>
    <p:extLst>
      <p:ext uri="{BB962C8B-B14F-4D97-AF65-F5344CB8AC3E}">
        <p14:creationId xmlns:p14="http://schemas.microsoft.com/office/powerpoint/2010/main" val="331533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14B8-0B58-A1B8-CB9D-BC5329AEE866}"/>
              </a:ext>
            </a:extLst>
          </p:cNvPr>
          <p:cNvSpPr>
            <a:spLocks noGrp="1"/>
          </p:cNvSpPr>
          <p:nvPr>
            <p:ph type="title"/>
          </p:nvPr>
        </p:nvSpPr>
        <p:spPr>
          <a:xfrm>
            <a:off x="1295402" y="478466"/>
            <a:ext cx="9601196" cy="1303867"/>
          </a:xfrm>
        </p:spPr>
        <p:txBody>
          <a:bodyPr>
            <a:normAutofit/>
          </a:bodyPr>
          <a:lstStyle/>
          <a:p>
            <a:r>
              <a:rPr lang="en-US" sz="2800" dirty="0"/>
              <a:t>To summarize, what are key differences between the beginning parts of the Mass in the Extraordinary and Ordinary Forms? (2)</a:t>
            </a:r>
          </a:p>
        </p:txBody>
      </p:sp>
      <p:pic>
        <p:nvPicPr>
          <p:cNvPr id="8" name="Picture 7">
            <a:extLst>
              <a:ext uri="{FF2B5EF4-FFF2-40B4-BE49-F238E27FC236}">
                <a16:creationId xmlns:a16="http://schemas.microsoft.com/office/drawing/2014/main" id="{2A30A729-934C-F983-8948-5943723D7547}"/>
              </a:ext>
            </a:extLst>
          </p:cNvPr>
          <p:cNvPicPr>
            <a:picLocks noChangeAspect="1"/>
          </p:cNvPicPr>
          <p:nvPr/>
        </p:nvPicPr>
        <p:blipFill>
          <a:blip r:embed="rId2"/>
          <a:srcRect b="93023"/>
          <a:stretch/>
        </p:blipFill>
        <p:spPr>
          <a:xfrm>
            <a:off x="733648" y="0"/>
            <a:ext cx="11459346" cy="478466"/>
          </a:xfrm>
          <a:prstGeom prst="rect">
            <a:avLst/>
          </a:prstGeom>
        </p:spPr>
      </p:pic>
      <p:graphicFrame>
        <p:nvGraphicFramePr>
          <p:cNvPr id="6" name="Content Placeholder 5">
            <a:extLst>
              <a:ext uri="{FF2B5EF4-FFF2-40B4-BE49-F238E27FC236}">
                <a16:creationId xmlns:a16="http://schemas.microsoft.com/office/drawing/2014/main" id="{DDCA1F5F-4E43-6EA5-DF58-64F077D18DB7}"/>
              </a:ext>
            </a:extLst>
          </p:cNvPr>
          <p:cNvGraphicFramePr>
            <a:graphicFrameLocks noGrp="1"/>
          </p:cNvGraphicFramePr>
          <p:nvPr>
            <p:ph idx="1"/>
            <p:extLst>
              <p:ext uri="{D42A27DB-BD31-4B8C-83A1-F6EECF244321}">
                <p14:modId xmlns:p14="http://schemas.microsoft.com/office/powerpoint/2010/main" val="3859653597"/>
              </p:ext>
            </p:extLst>
          </p:nvPr>
        </p:nvGraphicFramePr>
        <p:xfrm>
          <a:off x="510363" y="1658679"/>
          <a:ext cx="10926726" cy="4427147"/>
        </p:xfrm>
        <a:graphic>
          <a:graphicData uri="http://schemas.openxmlformats.org/drawingml/2006/table">
            <a:tbl>
              <a:tblPr firstRow="1" bandRow="1">
                <a:tableStyleId>{F5AB1C69-6EDB-4FF4-983F-18BD219EF322}</a:tableStyleId>
              </a:tblPr>
              <a:tblGrid>
                <a:gridCol w="5463363">
                  <a:extLst>
                    <a:ext uri="{9D8B030D-6E8A-4147-A177-3AD203B41FA5}">
                      <a16:colId xmlns:a16="http://schemas.microsoft.com/office/drawing/2014/main" val="2434191626"/>
                    </a:ext>
                  </a:extLst>
                </a:gridCol>
                <a:gridCol w="5463363">
                  <a:extLst>
                    <a:ext uri="{9D8B030D-6E8A-4147-A177-3AD203B41FA5}">
                      <a16:colId xmlns:a16="http://schemas.microsoft.com/office/drawing/2014/main" val="223449938"/>
                    </a:ext>
                  </a:extLst>
                </a:gridCol>
              </a:tblGrid>
              <a:tr h="318977">
                <a:tc>
                  <a:txBody>
                    <a:bodyPr/>
                    <a:lstStyle/>
                    <a:p>
                      <a:pPr algn="ctr"/>
                      <a:r>
                        <a:rPr lang="en-US" sz="1600" dirty="0"/>
                        <a:t>Extraordinary Form</a:t>
                      </a:r>
                    </a:p>
                  </a:txBody>
                  <a:tcPr/>
                </a:tc>
                <a:tc>
                  <a:txBody>
                    <a:bodyPr/>
                    <a:lstStyle/>
                    <a:p>
                      <a:pPr algn="ctr"/>
                      <a:r>
                        <a:rPr lang="en-US" sz="1600" dirty="0"/>
                        <a:t>Ordinary Form</a:t>
                      </a:r>
                    </a:p>
                  </a:txBody>
                  <a:tcPr/>
                </a:tc>
                <a:extLst>
                  <a:ext uri="{0D108BD9-81ED-4DB2-BD59-A6C34878D82A}">
                    <a16:rowId xmlns:a16="http://schemas.microsoft.com/office/drawing/2014/main" val="1920869599"/>
                  </a:ext>
                </a:extLst>
              </a:tr>
              <a:tr h="1015158">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“Sanctus” is always sung at the High Mass, and is spoken aloud during the Low Mass; at the High Mass, the people may join the cantors in singing, but at the Low Mass, only the priest prays the prayer aloud</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priest has the option to sing or say the “Sanctus,” which the people may also join in</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5060333"/>
                  </a:ext>
                </a:extLst>
              </a:tr>
              <a:tr h="1357431">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Canon remains the same; there is one prayer that the priest says in every Mass, within which the full grouping of saints is invoked</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For the Canon, four Eucharistic Prayer options are provided. Some (options two and three( are shortened forms that invoke some of the saints from the original prayer. Eucharistic Prayer II is most frequently used at Sunday Masses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3898723"/>
                  </a:ext>
                </a:extLst>
              </a:tr>
              <a:tr h="1699703">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priest spreads his hands over the offerings during the “Hanc igitur” prayer</a:t>
                      </a:r>
                      <a:endParaRPr lang="en-US" sz="1600" kern="100" dirty="0">
                        <a:effectLst/>
                      </a:endParaRPr>
                    </a:p>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During the “Quam oblationem,” the priest makes the Sign of the Cross a total of five times over the offerings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priest extends his hands during the “Hanc igitur” prayer</a:t>
                      </a:r>
                      <a:endParaRPr lang="en-US" sz="1600" kern="100" dirty="0">
                        <a:effectLst/>
                      </a:endParaRPr>
                    </a:p>
                    <a:p>
                      <a:pPr marL="342900" marR="0" lvl="0" indent="-342900">
                        <a:lnSpc>
                          <a:spcPct val="107000"/>
                        </a:lnSpc>
                        <a:spcBef>
                          <a:spcPts val="0"/>
                        </a:spcBef>
                        <a:spcAft>
                          <a:spcPts val="0"/>
                        </a:spcAft>
                        <a:buFont typeface="Symbol" panose="05050102010706020507" pitchFamily="18" charset="2"/>
                        <a:buChar char=""/>
                      </a:pPr>
                      <a:r>
                        <a:rPr lang="en-US" sz="1600" kern="0" dirty="0">
                          <a:effectLst/>
                        </a:rPr>
                        <a:t>The priest spreads his hands over the offerings during the “Quam oblationem,” but does not make the Sign of the Cross over them; the priest makes the sign of the cross over both the bread and wine (at the same time) during the prayers for the Church in the Eucharistic Prayer</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5185414"/>
                  </a:ext>
                </a:extLst>
              </a:tr>
            </a:tbl>
          </a:graphicData>
        </a:graphic>
      </p:graphicFrame>
      <p:pic>
        <p:nvPicPr>
          <p:cNvPr id="10" name="Picture 9">
            <a:extLst>
              <a:ext uri="{FF2B5EF4-FFF2-40B4-BE49-F238E27FC236}">
                <a16:creationId xmlns:a16="http://schemas.microsoft.com/office/drawing/2014/main" id="{A2102052-6C52-D419-99EF-BFB22FC9D348}"/>
              </a:ext>
            </a:extLst>
          </p:cNvPr>
          <p:cNvPicPr>
            <a:picLocks noChangeAspect="1"/>
          </p:cNvPicPr>
          <p:nvPr/>
        </p:nvPicPr>
        <p:blipFill>
          <a:blip r:embed="rId3"/>
          <a:srcRect l="51887" r="34376"/>
          <a:stretch/>
        </p:blipFill>
        <p:spPr>
          <a:xfrm>
            <a:off x="0" y="-1"/>
            <a:ext cx="733647" cy="6857999"/>
          </a:xfrm>
          <a:prstGeom prst="rect">
            <a:avLst/>
          </a:prstGeom>
        </p:spPr>
      </p:pic>
      <p:pic>
        <p:nvPicPr>
          <p:cNvPr id="3" name="Picture 2">
            <a:extLst>
              <a:ext uri="{FF2B5EF4-FFF2-40B4-BE49-F238E27FC236}">
                <a16:creationId xmlns:a16="http://schemas.microsoft.com/office/drawing/2014/main" id="{2389F27E-F80B-BDC1-D884-5A0ABCEC70F4}"/>
              </a:ext>
            </a:extLst>
          </p:cNvPr>
          <p:cNvPicPr>
            <a:picLocks noChangeAspect="1"/>
          </p:cNvPicPr>
          <p:nvPr/>
        </p:nvPicPr>
        <p:blipFill>
          <a:blip r:embed="rId4"/>
          <a:stretch>
            <a:fillRect/>
          </a:stretch>
        </p:blipFill>
        <p:spPr>
          <a:xfrm>
            <a:off x="733647" y="6379534"/>
            <a:ext cx="11461473" cy="475529"/>
          </a:xfrm>
          <a:prstGeom prst="rect">
            <a:avLst/>
          </a:prstGeom>
        </p:spPr>
      </p:pic>
      <p:pic>
        <p:nvPicPr>
          <p:cNvPr id="4" name="Picture 3">
            <a:extLst>
              <a:ext uri="{FF2B5EF4-FFF2-40B4-BE49-F238E27FC236}">
                <a16:creationId xmlns:a16="http://schemas.microsoft.com/office/drawing/2014/main" id="{25DAB8D9-95D6-4D21-6CED-5B717B13C522}"/>
              </a:ext>
            </a:extLst>
          </p:cNvPr>
          <p:cNvPicPr>
            <a:picLocks noChangeAspect="1"/>
          </p:cNvPicPr>
          <p:nvPr/>
        </p:nvPicPr>
        <p:blipFill>
          <a:blip r:embed="rId5"/>
          <a:stretch>
            <a:fillRect/>
          </a:stretch>
        </p:blipFill>
        <p:spPr>
          <a:xfrm>
            <a:off x="11486708" y="0"/>
            <a:ext cx="731520" cy="6858000"/>
          </a:xfrm>
          <a:prstGeom prst="rect">
            <a:avLst/>
          </a:prstGeom>
        </p:spPr>
      </p:pic>
    </p:spTree>
    <p:extLst>
      <p:ext uri="{BB962C8B-B14F-4D97-AF65-F5344CB8AC3E}">
        <p14:creationId xmlns:p14="http://schemas.microsoft.com/office/powerpoint/2010/main" val="3832588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C825-B598-57A2-0018-830C0BB89133}"/>
              </a:ext>
            </a:extLst>
          </p:cNvPr>
          <p:cNvSpPr>
            <a:spLocks noGrp="1"/>
          </p:cNvSpPr>
          <p:nvPr>
            <p:ph type="title"/>
          </p:nvPr>
        </p:nvSpPr>
        <p:spPr/>
        <p:txBody>
          <a:bodyPr>
            <a:normAutofit fontScale="90000"/>
          </a:bodyPr>
          <a:lstStyle/>
          <a:p>
            <a:r>
              <a:rPr lang="en-US" dirty="0"/>
              <a:t>Closing Prayer: Prayer to the Archangels for Protection and Healing</a:t>
            </a:r>
          </a:p>
        </p:txBody>
      </p:sp>
      <p:sp>
        <p:nvSpPr>
          <p:cNvPr id="3" name="Content Placeholder 2">
            <a:extLst>
              <a:ext uri="{FF2B5EF4-FFF2-40B4-BE49-F238E27FC236}">
                <a16:creationId xmlns:a16="http://schemas.microsoft.com/office/drawing/2014/main" id="{692D484E-A43B-9690-B140-D9A810F5651D}"/>
              </a:ext>
            </a:extLst>
          </p:cNvPr>
          <p:cNvSpPr>
            <a:spLocks noGrp="1"/>
          </p:cNvSpPr>
          <p:nvPr>
            <p:ph idx="1"/>
          </p:nvPr>
        </p:nvSpPr>
        <p:spPr>
          <a:xfrm>
            <a:off x="839972" y="2498651"/>
            <a:ext cx="6730409" cy="3689498"/>
          </a:xfrm>
        </p:spPr>
        <p:txBody>
          <a:bodyPr>
            <a:normAutofit fontScale="77500" lnSpcReduction="20000"/>
          </a:bodyPr>
          <a:lstStyle/>
          <a:p>
            <a:pPr marL="0" indent="0">
              <a:buNone/>
            </a:pPr>
            <a:r>
              <a:rPr lang="en-US" dirty="0"/>
              <a:t>Heavenly King, You have given us archangels to assist us during our pilgrimage on earth.</a:t>
            </a:r>
          </a:p>
          <a:p>
            <a:pPr marL="0" indent="0">
              <a:buNone/>
            </a:pPr>
            <a:r>
              <a:rPr lang="en-US" dirty="0"/>
              <a:t>Saint Michael is our protector; I ask him to come to my aid, fight for all my loved ones, and protect us from danger.</a:t>
            </a:r>
          </a:p>
          <a:p>
            <a:pPr marL="0" indent="0">
              <a:buNone/>
            </a:pPr>
            <a:r>
              <a:rPr lang="en-US" dirty="0"/>
              <a:t>Saint Gabriel is a messenger of the Good News; I ask him to help me clearly hear Your voice and to teach me the truth.</a:t>
            </a:r>
          </a:p>
          <a:p>
            <a:pPr marL="0" indent="0">
              <a:buNone/>
            </a:pPr>
            <a:r>
              <a:rPr lang="en-US" dirty="0"/>
              <a:t>Saint Raphael is the healing angel; I ask him to take my need for healing and that of everyone I know, lift it up to Your throne of grace and deliver back to us the gift of recovery.</a:t>
            </a:r>
          </a:p>
          <a:p>
            <a:pPr marL="0" indent="0">
              <a:buNone/>
            </a:pPr>
            <a:r>
              <a:rPr lang="en-US" dirty="0"/>
              <a:t>Help us, O Lord, to realize more fully the reality of the archangels and their desire to serve us.</a:t>
            </a:r>
          </a:p>
          <a:p>
            <a:pPr marL="0" indent="0">
              <a:buNone/>
            </a:pPr>
            <a:r>
              <a:rPr lang="en-US" dirty="0"/>
              <a:t>Holy angels, pray for us. Amen.</a:t>
            </a:r>
          </a:p>
          <a:p>
            <a:endParaRPr lang="en-US" dirty="0"/>
          </a:p>
        </p:txBody>
      </p:sp>
      <p:pic>
        <p:nvPicPr>
          <p:cNvPr id="9" name="Picture 8">
            <a:extLst>
              <a:ext uri="{FF2B5EF4-FFF2-40B4-BE49-F238E27FC236}">
                <a16:creationId xmlns:a16="http://schemas.microsoft.com/office/drawing/2014/main" id="{6D31D5A2-B489-8D59-62E8-2B2F830C77D4}"/>
              </a:ext>
            </a:extLst>
          </p:cNvPr>
          <p:cNvPicPr>
            <a:picLocks noChangeAspect="1"/>
          </p:cNvPicPr>
          <p:nvPr/>
        </p:nvPicPr>
        <p:blipFill>
          <a:blip r:embed="rId2"/>
          <a:srcRect l="14500" t="10853" r="54561" b="14321"/>
          <a:stretch/>
        </p:blipFill>
        <p:spPr>
          <a:xfrm>
            <a:off x="7570380" y="2498651"/>
            <a:ext cx="3615071" cy="3515171"/>
          </a:xfrm>
          <a:prstGeom prst="rect">
            <a:avLst/>
          </a:prstGeom>
        </p:spPr>
      </p:pic>
      <p:pic>
        <p:nvPicPr>
          <p:cNvPr id="10" name="Picture 9">
            <a:extLst>
              <a:ext uri="{FF2B5EF4-FFF2-40B4-BE49-F238E27FC236}">
                <a16:creationId xmlns:a16="http://schemas.microsoft.com/office/drawing/2014/main" id="{4CF70A34-9DB7-28B6-CDE6-4999EDD7CEDF}"/>
              </a:ext>
            </a:extLst>
          </p:cNvPr>
          <p:cNvPicPr>
            <a:picLocks noChangeAspect="1"/>
          </p:cNvPicPr>
          <p:nvPr/>
        </p:nvPicPr>
        <p:blipFill rotWithShape="1">
          <a:blip r:embed="rId3"/>
          <a:srcRect l="31566" r="31566"/>
          <a:stretch/>
        </p:blipFill>
        <p:spPr>
          <a:xfrm>
            <a:off x="0" y="-3946"/>
            <a:ext cx="839971" cy="6858000"/>
          </a:xfrm>
          <a:prstGeom prst="rect">
            <a:avLst/>
          </a:prstGeom>
        </p:spPr>
      </p:pic>
      <p:pic>
        <p:nvPicPr>
          <p:cNvPr id="13" name="Picture 12">
            <a:extLst>
              <a:ext uri="{FF2B5EF4-FFF2-40B4-BE49-F238E27FC236}">
                <a16:creationId xmlns:a16="http://schemas.microsoft.com/office/drawing/2014/main" id="{A157EDF5-DA29-F993-08B8-97D8504F6172}"/>
              </a:ext>
            </a:extLst>
          </p:cNvPr>
          <p:cNvPicPr>
            <a:picLocks noChangeAspect="1"/>
          </p:cNvPicPr>
          <p:nvPr/>
        </p:nvPicPr>
        <p:blipFill>
          <a:blip r:embed="rId4"/>
          <a:stretch>
            <a:fillRect/>
          </a:stretch>
        </p:blipFill>
        <p:spPr>
          <a:xfrm>
            <a:off x="840793" y="6047162"/>
            <a:ext cx="5255207" cy="810838"/>
          </a:xfrm>
          <a:prstGeom prst="rect">
            <a:avLst/>
          </a:prstGeom>
        </p:spPr>
      </p:pic>
      <p:pic>
        <p:nvPicPr>
          <p:cNvPr id="4" name="Picture 3">
            <a:extLst>
              <a:ext uri="{FF2B5EF4-FFF2-40B4-BE49-F238E27FC236}">
                <a16:creationId xmlns:a16="http://schemas.microsoft.com/office/drawing/2014/main" id="{2AF17522-E5C2-C186-4F2F-3B0EB9006A99}"/>
              </a:ext>
            </a:extLst>
          </p:cNvPr>
          <p:cNvPicPr>
            <a:picLocks noChangeAspect="1"/>
          </p:cNvPicPr>
          <p:nvPr/>
        </p:nvPicPr>
        <p:blipFill>
          <a:blip r:embed="rId5"/>
          <a:stretch>
            <a:fillRect/>
          </a:stretch>
        </p:blipFill>
        <p:spPr>
          <a:xfrm>
            <a:off x="6096000" y="6047162"/>
            <a:ext cx="5255207" cy="810838"/>
          </a:xfrm>
          <a:prstGeom prst="rect">
            <a:avLst/>
          </a:prstGeom>
        </p:spPr>
      </p:pic>
      <p:pic>
        <p:nvPicPr>
          <p:cNvPr id="5" name="Picture 4">
            <a:extLst>
              <a:ext uri="{FF2B5EF4-FFF2-40B4-BE49-F238E27FC236}">
                <a16:creationId xmlns:a16="http://schemas.microsoft.com/office/drawing/2014/main" id="{D3856D1C-C5E5-C9DC-AA9D-5399703297F3}"/>
              </a:ext>
            </a:extLst>
          </p:cNvPr>
          <p:cNvPicPr>
            <a:picLocks noChangeAspect="1"/>
          </p:cNvPicPr>
          <p:nvPr/>
        </p:nvPicPr>
        <p:blipFill>
          <a:blip r:embed="rId6"/>
          <a:stretch>
            <a:fillRect/>
          </a:stretch>
        </p:blipFill>
        <p:spPr>
          <a:xfrm>
            <a:off x="11350752" y="-3946"/>
            <a:ext cx="841248" cy="6858000"/>
          </a:xfrm>
          <a:prstGeom prst="rect">
            <a:avLst/>
          </a:prstGeom>
        </p:spPr>
      </p:pic>
      <p:pic>
        <p:nvPicPr>
          <p:cNvPr id="6" name="Picture 5">
            <a:extLst>
              <a:ext uri="{FF2B5EF4-FFF2-40B4-BE49-F238E27FC236}">
                <a16:creationId xmlns:a16="http://schemas.microsoft.com/office/drawing/2014/main" id="{61AB68E3-5D62-699B-F2B1-E47FA271EF0F}"/>
              </a:ext>
            </a:extLst>
          </p:cNvPr>
          <p:cNvPicPr>
            <a:picLocks noChangeAspect="1"/>
          </p:cNvPicPr>
          <p:nvPr/>
        </p:nvPicPr>
        <p:blipFill>
          <a:blip r:embed="rId5"/>
          <a:stretch>
            <a:fillRect/>
          </a:stretch>
        </p:blipFill>
        <p:spPr>
          <a:xfrm>
            <a:off x="839516" y="3627"/>
            <a:ext cx="5255207" cy="810838"/>
          </a:xfrm>
          <a:prstGeom prst="rect">
            <a:avLst/>
          </a:prstGeom>
        </p:spPr>
      </p:pic>
      <p:pic>
        <p:nvPicPr>
          <p:cNvPr id="14" name="Picture 13">
            <a:extLst>
              <a:ext uri="{FF2B5EF4-FFF2-40B4-BE49-F238E27FC236}">
                <a16:creationId xmlns:a16="http://schemas.microsoft.com/office/drawing/2014/main" id="{109BC620-8D4A-B866-F566-72B45EFEDCF0}"/>
              </a:ext>
            </a:extLst>
          </p:cNvPr>
          <p:cNvPicPr>
            <a:picLocks noChangeAspect="1"/>
          </p:cNvPicPr>
          <p:nvPr/>
        </p:nvPicPr>
        <p:blipFill>
          <a:blip r:embed="rId7"/>
          <a:stretch>
            <a:fillRect/>
          </a:stretch>
        </p:blipFill>
        <p:spPr>
          <a:xfrm>
            <a:off x="6094268" y="3627"/>
            <a:ext cx="5255207" cy="810838"/>
          </a:xfrm>
          <a:prstGeom prst="rect">
            <a:avLst/>
          </a:prstGeom>
        </p:spPr>
      </p:pic>
    </p:spTree>
    <p:extLst>
      <p:ext uri="{BB962C8B-B14F-4D97-AF65-F5344CB8AC3E}">
        <p14:creationId xmlns:p14="http://schemas.microsoft.com/office/powerpoint/2010/main" val="1613104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7BBF-472C-B8CF-AF9B-625FD7A99CF3}"/>
              </a:ext>
            </a:extLst>
          </p:cNvPr>
          <p:cNvSpPr>
            <a:spLocks noGrp="1"/>
          </p:cNvSpPr>
          <p:nvPr>
            <p:ph type="title"/>
          </p:nvPr>
        </p:nvSpPr>
        <p:spPr/>
        <p:txBody>
          <a:bodyPr>
            <a:normAutofit fontScale="90000"/>
          </a:bodyPr>
          <a:lstStyle/>
          <a:p>
            <a:r>
              <a:rPr lang="en-US" dirty="0"/>
              <a:t>Announcements: Upcoming Masses and Special Devotions at OLV</a:t>
            </a:r>
          </a:p>
        </p:txBody>
      </p:sp>
      <p:sp>
        <p:nvSpPr>
          <p:cNvPr id="3" name="Content Placeholder 2">
            <a:extLst>
              <a:ext uri="{FF2B5EF4-FFF2-40B4-BE49-F238E27FC236}">
                <a16:creationId xmlns:a16="http://schemas.microsoft.com/office/drawing/2014/main" id="{467275D8-5830-15CA-AF3C-B0816187FBB7}"/>
              </a:ext>
            </a:extLst>
          </p:cNvPr>
          <p:cNvSpPr>
            <a:spLocks noGrp="1"/>
          </p:cNvSpPr>
          <p:nvPr>
            <p:ph idx="1"/>
          </p:nvPr>
        </p:nvSpPr>
        <p:spPr>
          <a:xfrm>
            <a:off x="1718709" y="2497740"/>
            <a:ext cx="6634716" cy="3763925"/>
          </a:xfrm>
        </p:spPr>
        <p:txBody>
          <a:bodyPr>
            <a:normAutofit fontScale="70000" lnSpcReduction="20000"/>
          </a:bodyPr>
          <a:lstStyle/>
          <a:p>
            <a:r>
              <a:rPr lang="en-US" dirty="0"/>
              <a:t>Hallowtide Triduum Masses</a:t>
            </a:r>
          </a:p>
          <a:p>
            <a:pPr lvl="1"/>
            <a:r>
              <a:rPr lang="en-US" dirty="0"/>
              <a:t>Vigil of All Saints’ Day (All Hallows’ Eve)</a:t>
            </a:r>
          </a:p>
          <a:p>
            <a:pPr lvl="2"/>
            <a:r>
              <a:rPr lang="en-US" dirty="0"/>
              <a:t>Thursday, October 31, 2024: 6:00 p.m. (Ordinary Form)</a:t>
            </a:r>
          </a:p>
          <a:p>
            <a:pPr lvl="1"/>
            <a:r>
              <a:rPr lang="en-US" dirty="0"/>
              <a:t>All Saints’ Day</a:t>
            </a:r>
          </a:p>
          <a:p>
            <a:pPr lvl="2"/>
            <a:r>
              <a:rPr lang="en-US" dirty="0"/>
              <a:t>Friday, November 1, 2024: 8:00 a.m. (Ordinary Form) and 6:00 p.m. (Ordinary Form); 12:00 p.m. (TLM)</a:t>
            </a:r>
          </a:p>
          <a:p>
            <a:pPr lvl="1"/>
            <a:r>
              <a:rPr lang="en-US" dirty="0"/>
              <a:t>All Souls’ Day</a:t>
            </a:r>
          </a:p>
          <a:p>
            <a:pPr lvl="2"/>
            <a:r>
              <a:rPr lang="en-US" dirty="0"/>
              <a:t>Saturday, November 2, 2024: 9:00 a.m. (Ordinary Form), 4:00 p.m. (Ordinary Form), 6:00 p.m. (TLM)</a:t>
            </a:r>
          </a:p>
          <a:p>
            <a:r>
              <a:rPr lang="en-US" dirty="0"/>
              <a:t>Eucharistic Adoration: </a:t>
            </a:r>
          </a:p>
          <a:p>
            <a:pPr lvl="1"/>
            <a:r>
              <a:rPr lang="en-US" dirty="0"/>
              <a:t>Sunday, October 27, 2024: 2:00 p.m. to 5:00 p.m. (Benediction: 5:00 p.m.)</a:t>
            </a:r>
          </a:p>
          <a:p>
            <a:pPr lvl="1"/>
            <a:r>
              <a:rPr lang="en-US" dirty="0"/>
              <a:t>Sunday, November 3, 2024: 2:00 p.m. to 5:00 p.m. (Benediction: 5:00 p.m.)</a:t>
            </a:r>
          </a:p>
        </p:txBody>
      </p:sp>
      <p:pic>
        <p:nvPicPr>
          <p:cNvPr id="6" name="Picture 5">
            <a:extLst>
              <a:ext uri="{FF2B5EF4-FFF2-40B4-BE49-F238E27FC236}">
                <a16:creationId xmlns:a16="http://schemas.microsoft.com/office/drawing/2014/main" id="{CA4B310E-E07B-D251-5B69-96140F036C43}"/>
              </a:ext>
            </a:extLst>
          </p:cNvPr>
          <p:cNvPicPr>
            <a:picLocks noChangeAspect="1"/>
          </p:cNvPicPr>
          <p:nvPr/>
        </p:nvPicPr>
        <p:blipFill rotWithShape="1">
          <a:blip r:embed="rId2"/>
          <a:srcRect l="6190" t="-123" r="56248" b="123"/>
          <a:stretch/>
        </p:blipFill>
        <p:spPr>
          <a:xfrm flipH="1">
            <a:off x="-17221" y="-23029"/>
            <a:ext cx="1654876" cy="6881029"/>
          </a:xfrm>
          <a:prstGeom prst="rect">
            <a:avLst/>
          </a:prstGeom>
        </p:spPr>
      </p:pic>
      <p:pic>
        <p:nvPicPr>
          <p:cNvPr id="7" name="Picture 6">
            <a:extLst>
              <a:ext uri="{FF2B5EF4-FFF2-40B4-BE49-F238E27FC236}">
                <a16:creationId xmlns:a16="http://schemas.microsoft.com/office/drawing/2014/main" id="{EBCD2064-A9F3-0993-0778-912BFF9C03AA}"/>
              </a:ext>
            </a:extLst>
          </p:cNvPr>
          <p:cNvPicPr>
            <a:picLocks noChangeAspect="1"/>
          </p:cNvPicPr>
          <p:nvPr/>
        </p:nvPicPr>
        <p:blipFill rotWithShape="1">
          <a:blip r:embed="rId3"/>
          <a:srcRect l="20960" t="7139" r="51486" b="2190"/>
          <a:stretch/>
        </p:blipFill>
        <p:spPr>
          <a:xfrm>
            <a:off x="8280992" y="2497739"/>
            <a:ext cx="1834300" cy="3297005"/>
          </a:xfrm>
          <a:prstGeom prst="rect">
            <a:avLst/>
          </a:prstGeom>
        </p:spPr>
      </p:pic>
      <p:pic>
        <p:nvPicPr>
          <p:cNvPr id="9" name="Picture 8">
            <a:extLst>
              <a:ext uri="{FF2B5EF4-FFF2-40B4-BE49-F238E27FC236}">
                <a16:creationId xmlns:a16="http://schemas.microsoft.com/office/drawing/2014/main" id="{3CCFD266-4429-9B17-F593-8344A3F625E9}"/>
              </a:ext>
            </a:extLst>
          </p:cNvPr>
          <p:cNvPicPr>
            <a:picLocks noChangeAspect="1"/>
          </p:cNvPicPr>
          <p:nvPr/>
        </p:nvPicPr>
        <p:blipFill rotWithShape="1">
          <a:blip r:embed="rId4"/>
          <a:srcRect t="33266" b="33266"/>
          <a:stretch/>
        </p:blipFill>
        <p:spPr>
          <a:xfrm flipH="1">
            <a:off x="4506589" y="-23029"/>
            <a:ext cx="3178822" cy="975590"/>
          </a:xfrm>
          <a:prstGeom prst="rect">
            <a:avLst/>
          </a:prstGeom>
        </p:spPr>
      </p:pic>
      <p:pic>
        <p:nvPicPr>
          <p:cNvPr id="11" name="Picture 10">
            <a:extLst>
              <a:ext uri="{FF2B5EF4-FFF2-40B4-BE49-F238E27FC236}">
                <a16:creationId xmlns:a16="http://schemas.microsoft.com/office/drawing/2014/main" id="{10786024-AD2C-0412-A001-194854E65A13}"/>
              </a:ext>
            </a:extLst>
          </p:cNvPr>
          <p:cNvPicPr>
            <a:picLocks noChangeAspect="1"/>
          </p:cNvPicPr>
          <p:nvPr/>
        </p:nvPicPr>
        <p:blipFill>
          <a:blip r:embed="rId5"/>
          <a:stretch>
            <a:fillRect/>
          </a:stretch>
        </p:blipFill>
        <p:spPr>
          <a:xfrm flipH="1">
            <a:off x="1637656" y="-163767"/>
            <a:ext cx="2868934" cy="1145899"/>
          </a:xfrm>
          <a:prstGeom prst="rect">
            <a:avLst/>
          </a:prstGeom>
        </p:spPr>
      </p:pic>
      <p:pic>
        <p:nvPicPr>
          <p:cNvPr id="14" name="Picture 13">
            <a:extLst>
              <a:ext uri="{FF2B5EF4-FFF2-40B4-BE49-F238E27FC236}">
                <a16:creationId xmlns:a16="http://schemas.microsoft.com/office/drawing/2014/main" id="{23D1F561-A997-5B11-112E-CDC9078A68CF}"/>
              </a:ext>
            </a:extLst>
          </p:cNvPr>
          <p:cNvPicPr>
            <a:picLocks noChangeAspect="1"/>
          </p:cNvPicPr>
          <p:nvPr/>
        </p:nvPicPr>
        <p:blipFill>
          <a:blip r:embed="rId6"/>
          <a:stretch>
            <a:fillRect/>
          </a:stretch>
        </p:blipFill>
        <p:spPr>
          <a:xfrm>
            <a:off x="10539762" y="-11515"/>
            <a:ext cx="1652238" cy="6858000"/>
          </a:xfrm>
          <a:prstGeom prst="rect">
            <a:avLst/>
          </a:prstGeom>
        </p:spPr>
      </p:pic>
      <p:pic>
        <p:nvPicPr>
          <p:cNvPr id="15" name="Picture 14">
            <a:extLst>
              <a:ext uri="{FF2B5EF4-FFF2-40B4-BE49-F238E27FC236}">
                <a16:creationId xmlns:a16="http://schemas.microsoft.com/office/drawing/2014/main" id="{1829680A-FF1A-BA08-9E6A-8F1C1061BF84}"/>
              </a:ext>
            </a:extLst>
          </p:cNvPr>
          <p:cNvPicPr>
            <a:picLocks noChangeAspect="1"/>
          </p:cNvPicPr>
          <p:nvPr/>
        </p:nvPicPr>
        <p:blipFill>
          <a:blip r:embed="rId7"/>
          <a:stretch>
            <a:fillRect/>
          </a:stretch>
        </p:blipFill>
        <p:spPr>
          <a:xfrm>
            <a:off x="7674394" y="-163891"/>
            <a:ext cx="2865368" cy="1146147"/>
          </a:xfrm>
          <a:prstGeom prst="rect">
            <a:avLst/>
          </a:prstGeom>
        </p:spPr>
      </p:pic>
      <p:pic>
        <p:nvPicPr>
          <p:cNvPr id="16" name="Picture 15">
            <a:extLst>
              <a:ext uri="{FF2B5EF4-FFF2-40B4-BE49-F238E27FC236}">
                <a16:creationId xmlns:a16="http://schemas.microsoft.com/office/drawing/2014/main" id="{57866F89-B61C-A1CB-EA09-35D09DFC36E0}"/>
              </a:ext>
            </a:extLst>
          </p:cNvPr>
          <p:cNvPicPr>
            <a:picLocks noChangeAspect="1"/>
          </p:cNvPicPr>
          <p:nvPr/>
        </p:nvPicPr>
        <p:blipFill>
          <a:blip r:embed="rId8"/>
          <a:stretch>
            <a:fillRect/>
          </a:stretch>
        </p:blipFill>
        <p:spPr>
          <a:xfrm>
            <a:off x="1637655" y="5700338"/>
            <a:ext cx="4457000" cy="1146147"/>
          </a:xfrm>
          <a:prstGeom prst="rect">
            <a:avLst/>
          </a:prstGeom>
        </p:spPr>
      </p:pic>
      <p:pic>
        <p:nvPicPr>
          <p:cNvPr id="17" name="Picture 16">
            <a:extLst>
              <a:ext uri="{FF2B5EF4-FFF2-40B4-BE49-F238E27FC236}">
                <a16:creationId xmlns:a16="http://schemas.microsoft.com/office/drawing/2014/main" id="{4E54E3EB-3982-8EB8-242E-FCD24E6603A3}"/>
              </a:ext>
            </a:extLst>
          </p:cNvPr>
          <p:cNvPicPr>
            <a:picLocks noChangeAspect="1"/>
          </p:cNvPicPr>
          <p:nvPr/>
        </p:nvPicPr>
        <p:blipFill>
          <a:blip r:embed="rId9"/>
          <a:stretch>
            <a:fillRect/>
          </a:stretch>
        </p:blipFill>
        <p:spPr>
          <a:xfrm flipH="1">
            <a:off x="6082762" y="5711853"/>
            <a:ext cx="4456562" cy="1146147"/>
          </a:xfrm>
          <a:prstGeom prst="rect">
            <a:avLst/>
          </a:prstGeom>
        </p:spPr>
      </p:pic>
    </p:spTree>
    <p:extLst>
      <p:ext uri="{BB962C8B-B14F-4D97-AF65-F5344CB8AC3E}">
        <p14:creationId xmlns:p14="http://schemas.microsoft.com/office/powerpoint/2010/main" val="1328400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7B3E-4670-99AB-C276-170ADEBC5416}"/>
              </a:ext>
            </a:extLst>
          </p:cNvPr>
          <p:cNvSpPr>
            <a:spLocks noGrp="1"/>
          </p:cNvSpPr>
          <p:nvPr>
            <p:ph type="title"/>
          </p:nvPr>
        </p:nvSpPr>
        <p:spPr>
          <a:xfrm>
            <a:off x="1295808" y="1129857"/>
            <a:ext cx="9601196" cy="1303867"/>
          </a:xfrm>
        </p:spPr>
        <p:txBody>
          <a:bodyPr/>
          <a:lstStyle/>
          <a:p>
            <a:r>
              <a:rPr lang="en-US" dirty="0"/>
              <a:t>Q &amp; A / In-Class Reflection</a:t>
            </a:r>
          </a:p>
        </p:txBody>
      </p:sp>
      <p:sp>
        <p:nvSpPr>
          <p:cNvPr id="3" name="Content Placeholder 2">
            <a:extLst>
              <a:ext uri="{FF2B5EF4-FFF2-40B4-BE49-F238E27FC236}">
                <a16:creationId xmlns:a16="http://schemas.microsoft.com/office/drawing/2014/main" id="{4F513246-A7F9-2762-806D-30C55D658A31}"/>
              </a:ext>
            </a:extLst>
          </p:cNvPr>
          <p:cNvSpPr>
            <a:spLocks noGrp="1"/>
          </p:cNvSpPr>
          <p:nvPr>
            <p:ph idx="1"/>
          </p:nvPr>
        </p:nvSpPr>
        <p:spPr>
          <a:xfrm>
            <a:off x="1513368" y="2584893"/>
            <a:ext cx="5575889" cy="3318936"/>
          </a:xfrm>
        </p:spPr>
        <p:txBody>
          <a:bodyPr>
            <a:normAutofit fontScale="92500" lnSpcReduction="10000"/>
          </a:bodyPr>
          <a:lstStyle/>
          <a:p>
            <a:r>
              <a:rPr lang="en-US" dirty="0"/>
              <a:t>Course 5 reflection prompts:</a:t>
            </a:r>
          </a:p>
          <a:p>
            <a:pPr lvl="1"/>
            <a:r>
              <a:rPr lang="en-US" dirty="0"/>
              <a:t>Pages 135-138</a:t>
            </a:r>
          </a:p>
          <a:p>
            <a:r>
              <a:rPr lang="en-US" dirty="0"/>
              <a:t>Submission of forms:</a:t>
            </a:r>
          </a:p>
          <a:p>
            <a:pPr lvl="1"/>
            <a:r>
              <a:rPr lang="en-US" dirty="0"/>
              <a:t>Roman missal &amp; </a:t>
            </a:r>
            <a:r>
              <a:rPr lang="en-US" i="1" dirty="0"/>
              <a:t>The Mass in Slow Motion </a:t>
            </a:r>
            <a:r>
              <a:rPr lang="en-US" dirty="0"/>
              <a:t>orders</a:t>
            </a:r>
          </a:p>
          <a:p>
            <a:pPr lvl="1"/>
            <a:r>
              <a:rPr lang="en-US" dirty="0"/>
              <a:t>Divine Office learning series planning survey</a:t>
            </a:r>
          </a:p>
          <a:p>
            <a:r>
              <a:rPr lang="en-US" dirty="0"/>
              <a:t>Next learning series session (6):</a:t>
            </a:r>
          </a:p>
          <a:p>
            <a:pPr lvl="1"/>
            <a:r>
              <a:rPr lang="en-US" dirty="0"/>
              <a:t>Friday, November 8, 2024</a:t>
            </a:r>
          </a:p>
          <a:p>
            <a:pPr lvl="2"/>
            <a:r>
              <a:rPr lang="en-US" dirty="0"/>
              <a:t>6:00 p.m., parish hall</a:t>
            </a:r>
          </a:p>
          <a:p>
            <a:endParaRPr lang="en-US" dirty="0"/>
          </a:p>
        </p:txBody>
      </p:sp>
      <p:pic>
        <p:nvPicPr>
          <p:cNvPr id="8" name="Picture 7">
            <a:extLst>
              <a:ext uri="{FF2B5EF4-FFF2-40B4-BE49-F238E27FC236}">
                <a16:creationId xmlns:a16="http://schemas.microsoft.com/office/drawing/2014/main" id="{AF3596A1-E827-AA32-033E-9F313B1E7F90}"/>
              </a:ext>
            </a:extLst>
          </p:cNvPr>
          <p:cNvPicPr>
            <a:picLocks noChangeAspect="1"/>
          </p:cNvPicPr>
          <p:nvPr/>
        </p:nvPicPr>
        <p:blipFill>
          <a:blip r:embed="rId2"/>
          <a:stretch>
            <a:fillRect/>
          </a:stretch>
        </p:blipFill>
        <p:spPr>
          <a:xfrm flipH="1">
            <a:off x="7990059" y="2433724"/>
            <a:ext cx="2355018" cy="3444949"/>
          </a:xfrm>
          <a:prstGeom prst="rect">
            <a:avLst/>
          </a:prstGeom>
        </p:spPr>
      </p:pic>
      <p:pic>
        <p:nvPicPr>
          <p:cNvPr id="9" name="Picture 8">
            <a:extLst>
              <a:ext uri="{FF2B5EF4-FFF2-40B4-BE49-F238E27FC236}">
                <a16:creationId xmlns:a16="http://schemas.microsoft.com/office/drawing/2014/main" id="{D7DEB3C4-5261-26FD-3893-9059C3012739}"/>
              </a:ext>
            </a:extLst>
          </p:cNvPr>
          <p:cNvPicPr>
            <a:picLocks noChangeAspect="1"/>
          </p:cNvPicPr>
          <p:nvPr/>
        </p:nvPicPr>
        <p:blipFill rotWithShape="1">
          <a:blip r:embed="rId3"/>
          <a:srcRect l="35619" r="35619"/>
          <a:stretch/>
        </p:blipFill>
        <p:spPr>
          <a:xfrm>
            <a:off x="1" y="0"/>
            <a:ext cx="1513368" cy="6858000"/>
          </a:xfrm>
          <a:prstGeom prst="rect">
            <a:avLst/>
          </a:prstGeom>
        </p:spPr>
      </p:pic>
      <p:pic>
        <p:nvPicPr>
          <p:cNvPr id="12" name="Picture 11">
            <a:extLst>
              <a:ext uri="{FF2B5EF4-FFF2-40B4-BE49-F238E27FC236}">
                <a16:creationId xmlns:a16="http://schemas.microsoft.com/office/drawing/2014/main" id="{D3B4636E-1A0A-0A95-D890-4241BE69C695}"/>
              </a:ext>
            </a:extLst>
          </p:cNvPr>
          <p:cNvPicPr>
            <a:picLocks noChangeAspect="1"/>
          </p:cNvPicPr>
          <p:nvPr/>
        </p:nvPicPr>
        <p:blipFill>
          <a:blip r:embed="rId4"/>
          <a:srcRect t="19724" b="22892"/>
          <a:stretch/>
        </p:blipFill>
        <p:spPr>
          <a:xfrm>
            <a:off x="1530046" y="0"/>
            <a:ext cx="9370775" cy="1303867"/>
          </a:xfrm>
          <a:prstGeom prst="rect">
            <a:avLst/>
          </a:prstGeom>
        </p:spPr>
      </p:pic>
      <p:pic>
        <p:nvPicPr>
          <p:cNvPr id="4" name="Picture 3">
            <a:extLst>
              <a:ext uri="{FF2B5EF4-FFF2-40B4-BE49-F238E27FC236}">
                <a16:creationId xmlns:a16="http://schemas.microsoft.com/office/drawing/2014/main" id="{54B12C32-7FEA-98CD-C6C2-42F71D745C9D}"/>
              </a:ext>
            </a:extLst>
          </p:cNvPr>
          <p:cNvPicPr>
            <a:picLocks noChangeAspect="1"/>
          </p:cNvPicPr>
          <p:nvPr/>
        </p:nvPicPr>
        <p:blipFill>
          <a:blip r:embed="rId5"/>
          <a:stretch>
            <a:fillRect/>
          </a:stretch>
        </p:blipFill>
        <p:spPr>
          <a:xfrm>
            <a:off x="10661954" y="0"/>
            <a:ext cx="1511808" cy="6858000"/>
          </a:xfrm>
          <a:prstGeom prst="rect">
            <a:avLst/>
          </a:prstGeom>
        </p:spPr>
      </p:pic>
      <p:pic>
        <p:nvPicPr>
          <p:cNvPr id="5" name="Picture 4">
            <a:extLst>
              <a:ext uri="{FF2B5EF4-FFF2-40B4-BE49-F238E27FC236}">
                <a16:creationId xmlns:a16="http://schemas.microsoft.com/office/drawing/2014/main" id="{4760BF77-3A14-2449-B39F-DAB776235667}"/>
              </a:ext>
            </a:extLst>
          </p:cNvPr>
          <p:cNvPicPr>
            <a:picLocks noChangeAspect="1"/>
          </p:cNvPicPr>
          <p:nvPr/>
        </p:nvPicPr>
        <p:blipFill>
          <a:blip r:embed="rId6"/>
          <a:stretch>
            <a:fillRect/>
          </a:stretch>
        </p:blipFill>
        <p:spPr>
          <a:xfrm>
            <a:off x="1530251" y="5878673"/>
            <a:ext cx="9131703" cy="979327"/>
          </a:xfrm>
          <a:prstGeom prst="rect">
            <a:avLst/>
          </a:prstGeom>
        </p:spPr>
      </p:pic>
    </p:spTree>
    <p:extLst>
      <p:ext uri="{BB962C8B-B14F-4D97-AF65-F5344CB8AC3E}">
        <p14:creationId xmlns:p14="http://schemas.microsoft.com/office/powerpoint/2010/main" val="28988717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1275</TotalTime>
  <Words>1760</Words>
  <Application>Microsoft Office PowerPoint</Application>
  <PresentationFormat>Widescreen</PresentationFormat>
  <Paragraphs>199</Paragraphs>
  <Slides>22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Garamond</vt:lpstr>
      <vt:lpstr>Perpetua</vt:lpstr>
      <vt:lpstr>Symbol</vt:lpstr>
      <vt:lpstr>Organic</vt:lpstr>
      <vt:lpstr>OLV Holy Mass Learning Series: Course 5</vt:lpstr>
      <vt:lpstr>Course 5 Outline</vt:lpstr>
      <vt:lpstr>Opening Prayer: Prayer for the Gift of Fortitude</vt:lpstr>
      <vt:lpstr>Readings and Objectives</vt:lpstr>
      <vt:lpstr>Vocabulary</vt:lpstr>
      <vt:lpstr>Recap</vt:lpstr>
      <vt:lpstr>In the Extraordinary Form, which prayers in the Mass of the Faithful are part of the Ordinary? Which prayers are the Propers?</vt:lpstr>
      <vt:lpstr>What is the “Preface” in the Extraordinary Form? What is its equivalent in the Ordinary Form?</vt:lpstr>
      <vt:lpstr>What is the “Sanctus” in the Extraordinary Form? What is its equivalent in the Ordinary Form?</vt:lpstr>
      <vt:lpstr>What is the role of the holy angels at the Holy Mass?</vt:lpstr>
      <vt:lpstr>What is the “Canon” in the Extraordinary Form, and what is its equivalent in the Ordinary Form? </vt:lpstr>
      <vt:lpstr>What is the “Commemoration of the Living” in the Holy Mass? What is the “Communicantes” prayer?</vt:lpstr>
      <vt:lpstr>What are the classes of feast days?</vt:lpstr>
      <vt:lpstr>What is a “Commemoration”?</vt:lpstr>
      <vt:lpstr>What are the “Hanc igitur” and “Quam oblationem” prayers in the Extraordinary Form? Is there an equivalent of each prayer in the Ordinary Form?</vt:lpstr>
      <vt:lpstr>What is contemplative prayer? How does it enable us to live the Mass?</vt:lpstr>
      <vt:lpstr>Who is St. Dominic de Guzman? How did he love and live the Holy Mass?</vt:lpstr>
      <vt:lpstr>To summarize, what are key differences between the beginning parts of the Mass in the Extraordinary and Ordinary Forms? (1)</vt:lpstr>
      <vt:lpstr>To summarize, what are key differences between the beginning parts of the Mass in the Extraordinary and Ordinary Forms? (2)</vt:lpstr>
      <vt:lpstr>Closing Prayer: Prayer to the Archangels for Protection and Healing</vt:lpstr>
      <vt:lpstr>Announcements: Upcoming Masses and Special Devotions at OLV</vt:lpstr>
      <vt:lpstr>Q &amp; A / In-Class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145</cp:revision>
  <dcterms:created xsi:type="dcterms:W3CDTF">2024-07-25T12:08:36Z</dcterms:created>
  <dcterms:modified xsi:type="dcterms:W3CDTF">2024-10-22T20:20:25Z</dcterms:modified>
</cp:coreProperties>
</file>