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7"/>
  </p:notesMasterIdLst>
  <p:sldIdLst>
    <p:sldId id="256" r:id="rId2"/>
    <p:sldId id="257" r:id="rId3"/>
    <p:sldId id="258" r:id="rId4"/>
    <p:sldId id="259" r:id="rId5"/>
    <p:sldId id="260" r:id="rId6"/>
    <p:sldId id="287" r:id="rId7"/>
    <p:sldId id="284" r:id="rId8"/>
    <p:sldId id="285" r:id="rId9"/>
    <p:sldId id="261" r:id="rId10"/>
    <p:sldId id="263" r:id="rId11"/>
    <p:sldId id="264" r:id="rId12"/>
    <p:sldId id="265" r:id="rId13"/>
    <p:sldId id="266" r:id="rId14"/>
    <p:sldId id="267" r:id="rId15"/>
    <p:sldId id="291" r:id="rId16"/>
    <p:sldId id="268" r:id="rId17"/>
    <p:sldId id="290" r:id="rId18"/>
    <p:sldId id="269" r:id="rId19"/>
    <p:sldId id="288" r:id="rId20"/>
    <p:sldId id="270" r:id="rId21"/>
    <p:sldId id="271" r:id="rId22"/>
    <p:sldId id="272" r:id="rId23"/>
    <p:sldId id="273" r:id="rId24"/>
    <p:sldId id="278" r:id="rId25"/>
    <p:sldId id="289" r:id="rId26"/>
    <p:sldId id="279" r:id="rId27"/>
    <p:sldId id="274" r:id="rId28"/>
    <p:sldId id="275" r:id="rId29"/>
    <p:sldId id="277" r:id="rId30"/>
    <p:sldId id="276" r:id="rId31"/>
    <p:sldId id="280" r:id="rId32"/>
    <p:sldId id="282" r:id="rId33"/>
    <p:sldId id="281" r:id="rId34"/>
    <p:sldId id="262" r:id="rId35"/>
    <p:sldId id="283" r:id="rId3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712" autoAdjust="0"/>
    <p:restoredTop sz="94660"/>
  </p:normalViewPr>
  <p:slideViewPr>
    <p:cSldViewPr snapToGrid="0">
      <p:cViewPr varScale="1">
        <p:scale>
          <a:sx n="60" d="100"/>
          <a:sy n="60" d="100"/>
        </p:scale>
        <p:origin x="80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6CB524-98CA-4620-AF77-0533D25F5047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117DB5-4C49-4D5B-83E1-2C94C19520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3783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117DB5-4C49-4D5B-83E1-2C94C1952055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7231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5D33D638-F32D-43EE-891E-50EA2E1A53FC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3486C196-455D-4AC3-94F1-7EE0EACC6565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05643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3D638-F32D-43EE-891E-50EA2E1A53FC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6C196-455D-4AC3-94F1-7EE0EACC65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4862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3D638-F32D-43EE-891E-50EA2E1A53FC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6C196-455D-4AC3-94F1-7EE0EACC6565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15705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3D638-F32D-43EE-891E-50EA2E1A53FC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6C196-455D-4AC3-94F1-7EE0EACC65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8007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3D638-F32D-43EE-891E-50EA2E1A53FC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6C196-455D-4AC3-94F1-7EE0EACC6565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77055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3D638-F32D-43EE-891E-50EA2E1A53FC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6C196-455D-4AC3-94F1-7EE0EACC6565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43980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3D638-F32D-43EE-891E-50EA2E1A53FC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6C196-455D-4AC3-94F1-7EE0EACC65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5955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3D638-F32D-43EE-891E-50EA2E1A53FC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6C196-455D-4AC3-94F1-7EE0EACC6565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44002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3D638-F32D-43EE-891E-50EA2E1A53FC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6C196-455D-4AC3-94F1-7EE0EACC65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8829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3D638-F32D-43EE-891E-50EA2E1A53FC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6C196-455D-4AC3-94F1-7EE0EACC65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653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3D638-F32D-43EE-891E-50EA2E1A53FC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6C196-455D-4AC3-94F1-7EE0EACC6565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4979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3D638-F32D-43EE-891E-50EA2E1A53FC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6C196-455D-4AC3-94F1-7EE0EACC6565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58598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3D638-F32D-43EE-891E-50EA2E1A53FC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6C196-455D-4AC3-94F1-7EE0EACC65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705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3D638-F32D-43EE-891E-50EA2E1A53FC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6C196-455D-4AC3-94F1-7EE0EACC6565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78121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3D638-F32D-43EE-891E-50EA2E1A53FC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6C196-455D-4AC3-94F1-7EE0EACC6565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13589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3D638-F32D-43EE-891E-50EA2E1A53FC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6C196-455D-4AC3-94F1-7EE0EACC6565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0232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3D638-F32D-43EE-891E-50EA2E1A53FC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6C196-455D-4AC3-94F1-7EE0EACC6565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78899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D33D638-F32D-43EE-891E-50EA2E1A53FC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486C196-455D-4AC3-94F1-7EE0EACC65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0861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microsoft.com/office/2007/relationships/hdphoto" Target="../media/hdphoto2.wdp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3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3" Type="http://schemas.openxmlformats.org/officeDocument/2006/relationships/image" Target="../media/image43.png"/><Relationship Id="rId7" Type="http://schemas.openxmlformats.org/officeDocument/2006/relationships/image" Target="../media/image46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microsoft.com/office/2007/relationships/hdphoto" Target="../media/hdphoto3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jpeg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5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7" Type="http://schemas.openxmlformats.org/officeDocument/2006/relationships/image" Target="../media/image6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66.png"/><Relationship Id="rId4" Type="http://schemas.openxmlformats.org/officeDocument/2006/relationships/image" Target="../media/image6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1.jpeg"/><Relationship Id="rId4" Type="http://schemas.openxmlformats.org/officeDocument/2006/relationships/image" Target="../media/image7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jpeg"/><Relationship Id="rId5" Type="http://schemas.openxmlformats.org/officeDocument/2006/relationships/image" Target="../media/image75.jpeg"/><Relationship Id="rId4" Type="http://schemas.openxmlformats.org/officeDocument/2006/relationships/image" Target="../media/image7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4.jpeg"/><Relationship Id="rId4" Type="http://schemas.openxmlformats.org/officeDocument/2006/relationships/image" Target="../media/image79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2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.jpeg"/><Relationship Id="rId5" Type="http://schemas.openxmlformats.org/officeDocument/2006/relationships/image" Target="../media/image68.jpeg"/><Relationship Id="rId4" Type="http://schemas.openxmlformats.org/officeDocument/2006/relationships/image" Target="../media/image85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8.jpeg"/><Relationship Id="rId4" Type="http://schemas.openxmlformats.org/officeDocument/2006/relationships/image" Target="../media/image88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8.jpeg"/><Relationship Id="rId4" Type="http://schemas.openxmlformats.org/officeDocument/2006/relationships/image" Target="../media/image91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59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4.jpeg"/><Relationship Id="rId4" Type="http://schemas.openxmlformats.org/officeDocument/2006/relationships/image" Target="../media/image59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4.jpeg"/><Relationship Id="rId4" Type="http://schemas.openxmlformats.org/officeDocument/2006/relationships/image" Target="../media/image68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0.jpeg"/><Relationship Id="rId5" Type="http://schemas.openxmlformats.org/officeDocument/2006/relationships/image" Target="../media/image99.jpeg"/><Relationship Id="rId4" Type="http://schemas.openxmlformats.org/officeDocument/2006/relationships/image" Target="../media/image98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4.jpeg"/><Relationship Id="rId5" Type="http://schemas.openxmlformats.org/officeDocument/2006/relationships/image" Target="../media/image103.jpeg"/><Relationship Id="rId4" Type="http://schemas.openxmlformats.org/officeDocument/2006/relationships/image" Target="../media/image68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7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0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Image result for altar border">
            <a:extLst>
              <a:ext uri="{FF2B5EF4-FFF2-40B4-BE49-F238E27FC236}">
                <a16:creationId xmlns:a16="http://schemas.microsoft.com/office/drawing/2014/main" id="{B95DF37B-453E-9EAD-B74B-9F8289315C5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463"/>
          <a:stretch/>
        </p:blipFill>
        <p:spPr bwMode="auto">
          <a:xfrm>
            <a:off x="0" y="-5122"/>
            <a:ext cx="12184914" cy="6863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Image result for catholic mass stained glass">
            <a:extLst>
              <a:ext uri="{FF2B5EF4-FFF2-40B4-BE49-F238E27FC236}">
                <a16:creationId xmlns:a16="http://schemas.microsoft.com/office/drawing/2014/main" id="{5921E188-67F4-5A34-04F0-A2B6D1B6FE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alphaModFix amt="35000"/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867" b="34867"/>
          <a:stretch/>
        </p:blipFill>
        <p:spPr bwMode="auto">
          <a:xfrm>
            <a:off x="3479306" y="1866208"/>
            <a:ext cx="5241851" cy="3306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156E309-779C-6FCB-3D36-39376BCD98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92398" y="350675"/>
            <a:ext cx="6815669" cy="1515533"/>
          </a:xfrm>
        </p:spPr>
        <p:txBody>
          <a:bodyPr/>
          <a:lstStyle/>
          <a:p>
            <a:r>
              <a:rPr lang="en-US" sz="4800" b="1" dirty="0"/>
              <a:t>OLV Holy Mass Learning Series: Course 1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E0DDFD8-1470-DB14-3B4A-00142BAA20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84622" y="3957974"/>
            <a:ext cx="6815669" cy="1320802"/>
          </a:xfrm>
        </p:spPr>
        <p:txBody>
          <a:bodyPr/>
          <a:lstStyle/>
          <a:p>
            <a:r>
              <a:rPr lang="en-US" b="1" dirty="0"/>
              <a:t>September 13, 2024</a:t>
            </a:r>
          </a:p>
          <a:p>
            <a:r>
              <a:rPr lang="en-US" b="1" dirty="0"/>
              <a:t>Katie Sadakierski</a:t>
            </a:r>
          </a:p>
        </p:txBody>
      </p:sp>
      <p:pic>
        <p:nvPicPr>
          <p:cNvPr id="2050" name="Picture 2" descr="Image result for  flaming sacred heart of jesus">
            <a:extLst>
              <a:ext uri="{FF2B5EF4-FFF2-40B4-BE49-F238E27FC236}">
                <a16:creationId xmlns:a16="http://schemas.microsoft.com/office/drawing/2014/main" id="{FE26332D-107C-0B27-DCCD-EA31D6971A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87" t="4046" r="12658" b="10001"/>
          <a:stretch/>
        </p:blipFill>
        <p:spPr bwMode="auto">
          <a:xfrm>
            <a:off x="0" y="2498990"/>
            <a:ext cx="1414129" cy="1775347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Image result for  flaming sacred heart of jesus">
            <a:extLst>
              <a:ext uri="{FF2B5EF4-FFF2-40B4-BE49-F238E27FC236}">
                <a16:creationId xmlns:a16="http://schemas.microsoft.com/office/drawing/2014/main" id="{DA622B1F-3A4B-D02F-1BA9-DC2527DBF9A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87" t="4046" r="12658" b="10001"/>
          <a:stretch/>
        </p:blipFill>
        <p:spPr bwMode="auto">
          <a:xfrm>
            <a:off x="10770785" y="2536397"/>
            <a:ext cx="1414129" cy="1775347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FA403CB-5529-C58A-4476-4D942EF7F24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7029" y="4767940"/>
            <a:ext cx="1346406" cy="2090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4790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078BCC-707C-1FE4-EB67-8D0CB60BD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982132"/>
            <a:ext cx="5775249" cy="1303867"/>
          </a:xfrm>
        </p:spPr>
        <p:txBody>
          <a:bodyPr/>
          <a:lstStyle/>
          <a:p>
            <a:r>
              <a:rPr lang="en-US" dirty="0"/>
              <a:t>Course 1 Outline</a:t>
            </a:r>
          </a:p>
        </p:txBody>
      </p:sp>
      <p:pic>
        <p:nvPicPr>
          <p:cNvPr id="6" name="Picture 6" descr="Image result for blue stained glass">
            <a:extLst>
              <a:ext uri="{FF2B5EF4-FFF2-40B4-BE49-F238E27FC236}">
                <a16:creationId xmlns:a16="http://schemas.microsoft.com/office/drawing/2014/main" id="{9C00CE79-C79D-09DF-0C2C-AFBB6D6A486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006" b="34006"/>
          <a:stretch/>
        </p:blipFill>
        <p:spPr bwMode="auto">
          <a:xfrm>
            <a:off x="1295400" y="1"/>
            <a:ext cx="9601197" cy="982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4ACC68-F920-9511-A64C-954447FA43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1"/>
            <a:ext cx="5892208" cy="3524891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Opening Prayer</a:t>
            </a:r>
          </a:p>
          <a:p>
            <a:r>
              <a:rPr lang="en-US" dirty="0"/>
              <a:t>Introduction to series &amp; overview of topics</a:t>
            </a:r>
          </a:p>
          <a:p>
            <a:pPr lvl="1"/>
            <a:r>
              <a:rPr lang="en-US" dirty="0"/>
              <a:t>Church history at a glance: the Traditional Mass and the development of the New Mass</a:t>
            </a:r>
          </a:p>
          <a:p>
            <a:pPr lvl="1"/>
            <a:r>
              <a:rPr lang="en-US" dirty="0"/>
              <a:t>The Roman missal</a:t>
            </a:r>
          </a:p>
          <a:p>
            <a:pPr lvl="1"/>
            <a:r>
              <a:rPr lang="en-US" dirty="0"/>
              <a:t>Key differences between the Ordinary and Extraordinary Forms of the Mass</a:t>
            </a:r>
          </a:p>
          <a:p>
            <a:r>
              <a:rPr lang="en-US" dirty="0"/>
              <a:t>Closing prayer</a:t>
            </a:r>
          </a:p>
          <a:p>
            <a:r>
              <a:rPr lang="en-US" dirty="0"/>
              <a:t>Q &amp; A </a:t>
            </a:r>
          </a:p>
        </p:txBody>
      </p:sp>
      <p:pic>
        <p:nvPicPr>
          <p:cNvPr id="6146" name="Picture 2" descr="Image result for catholic mass stained glass">
            <a:extLst>
              <a:ext uri="{FF2B5EF4-FFF2-40B4-BE49-F238E27FC236}">
                <a16:creationId xmlns:a16="http://schemas.microsoft.com/office/drawing/2014/main" id="{FE90FAF1-FC14-BDB5-AE5D-C8D99501EC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7609" y="1095152"/>
            <a:ext cx="3456467" cy="5111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 descr="Image result for catholic mass stained glass">
            <a:extLst>
              <a:ext uri="{FF2B5EF4-FFF2-40B4-BE49-F238E27FC236}">
                <a16:creationId xmlns:a16="http://schemas.microsoft.com/office/drawing/2014/main" id="{3A6C28EC-17EB-0ECE-EE0B-86FF2275F5E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14" r="25714"/>
          <a:stretch/>
        </p:blipFill>
        <p:spPr bwMode="auto">
          <a:xfrm>
            <a:off x="0" y="0"/>
            <a:ext cx="12954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Image result for catholic mass stained glass">
            <a:extLst>
              <a:ext uri="{FF2B5EF4-FFF2-40B4-BE49-F238E27FC236}">
                <a16:creationId xmlns:a16="http://schemas.microsoft.com/office/drawing/2014/main" id="{FD88082C-15EC-CACE-3CDC-49E4C47596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14" r="25714"/>
          <a:stretch/>
        </p:blipFill>
        <p:spPr bwMode="auto">
          <a:xfrm>
            <a:off x="10896598" y="0"/>
            <a:ext cx="12954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Image result for blue stained glass">
            <a:extLst>
              <a:ext uri="{FF2B5EF4-FFF2-40B4-BE49-F238E27FC236}">
                <a16:creationId xmlns:a16="http://schemas.microsoft.com/office/drawing/2014/main" id="{A0077230-121D-D32F-EF26-475653061A1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006" b="34006"/>
          <a:stretch/>
        </p:blipFill>
        <p:spPr bwMode="auto">
          <a:xfrm>
            <a:off x="1295400" y="6206516"/>
            <a:ext cx="9601197" cy="637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60603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CD0007-795D-1E21-B61A-B7A5C782BF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982132"/>
            <a:ext cx="6019798" cy="1303867"/>
          </a:xfrm>
        </p:spPr>
        <p:txBody>
          <a:bodyPr/>
          <a:lstStyle/>
          <a:p>
            <a:r>
              <a:rPr lang="en-US" dirty="0"/>
              <a:t>Opening Prayer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DB75181-BB53-77D2-52D0-B58F1E85F1B3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b="82986"/>
          <a:stretch/>
        </p:blipFill>
        <p:spPr>
          <a:xfrm>
            <a:off x="8001000" y="0"/>
            <a:ext cx="2667000" cy="79245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55BA5A6-37AD-3883-CD9E-7054A47E3F52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r="42857" b="86303"/>
          <a:stretch/>
        </p:blipFill>
        <p:spPr>
          <a:xfrm>
            <a:off x="10668000" y="-1"/>
            <a:ext cx="1524000" cy="79245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0919188-C3E1-97F3-FE9D-91A42BC499CD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r="42857" b="86303"/>
          <a:stretch/>
        </p:blipFill>
        <p:spPr>
          <a:xfrm>
            <a:off x="10668000" y="6064357"/>
            <a:ext cx="1524000" cy="79245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81F0D40-479D-BD99-5C06-D630F14CDBFA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b="82986"/>
          <a:stretch/>
        </p:blipFill>
        <p:spPr>
          <a:xfrm>
            <a:off x="8013446" y="6064358"/>
            <a:ext cx="2667000" cy="792457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551FDA-3A31-1FF4-A5E8-A1ED8C5539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2"/>
            <a:ext cx="6625855" cy="3535524"/>
          </a:xfrm>
        </p:spPr>
        <p:txBody>
          <a:bodyPr>
            <a:normAutofit fontScale="85000" lnSpcReduction="10000"/>
          </a:bodyPr>
          <a:lstStyle/>
          <a:p>
            <a:pPr marL="0" indent="0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kern="0" dirty="0">
                <a:effectLst/>
                <a:latin typeface="Bell MT" panose="0202050306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Holy Spirit, divine Consoler, I adore You as my true God, with God the Father and God the Son. </a:t>
            </a:r>
          </a:p>
          <a:p>
            <a:pPr marL="0" indent="0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kern="0" dirty="0">
                <a:effectLst/>
                <a:latin typeface="Bell MT" panose="0202050306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 adore You and unite myself to the adoration You receive from the angels and saints.</a:t>
            </a:r>
            <a:r>
              <a:rPr lang="en-US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kern="0" dirty="0">
                <a:effectLst/>
                <a:latin typeface="Bell MT" panose="0202050306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 give You my heart and I offer my ardent thanksgiving for all the grace which You never cease to bestow on me. </a:t>
            </a:r>
          </a:p>
          <a:p>
            <a:pPr marL="0" indent="0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kern="0" dirty="0">
                <a:effectLst/>
                <a:latin typeface="Bell MT" panose="0202050306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Grant me the gift of knowledge, so that I may know the things of God and, enlightened by Your holy teaching, may walk, without deviation, in the path of eternal salvation. Amen.</a:t>
            </a:r>
            <a:endParaRPr lang="en-US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1800" kern="0" dirty="0">
              <a:effectLst/>
              <a:latin typeface="Bell MT" panose="020205030603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9218" name="Picture 2" descr="Image result for catholic mass stained glass">
            <a:extLst>
              <a:ext uri="{FF2B5EF4-FFF2-40B4-BE49-F238E27FC236}">
                <a16:creationId xmlns:a16="http://schemas.microsoft.com/office/drawing/2014/main" id="{25031D38-194F-F30B-201F-7A7D3D37E8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65" b="2059"/>
          <a:stretch/>
        </p:blipFill>
        <p:spPr bwMode="auto">
          <a:xfrm>
            <a:off x="8084305" y="760295"/>
            <a:ext cx="2911516" cy="5271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66CB87B-FE48-DE8D-CCDE-CCF4A516453A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b="82986"/>
          <a:stretch/>
        </p:blipFill>
        <p:spPr>
          <a:xfrm>
            <a:off x="0" y="0"/>
            <a:ext cx="2667000" cy="79245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D77FFD2-FC6D-C03F-D92C-FE8FACC3486E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b="82986"/>
          <a:stretch/>
        </p:blipFill>
        <p:spPr>
          <a:xfrm>
            <a:off x="2667000" y="0"/>
            <a:ext cx="2667000" cy="79245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16544F3-7BB9-4E95-4FD3-4311FFA63052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b="82986"/>
          <a:stretch/>
        </p:blipFill>
        <p:spPr>
          <a:xfrm>
            <a:off x="5334000" y="0"/>
            <a:ext cx="2667000" cy="79245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5C0C2FB-D8AC-3860-A7E7-D9B01A5A3F46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b="82986"/>
          <a:stretch/>
        </p:blipFill>
        <p:spPr>
          <a:xfrm>
            <a:off x="0" y="6064361"/>
            <a:ext cx="2667000" cy="79245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CAF39B9-6BA8-66EB-FD13-C7E491DEA946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b="82986"/>
          <a:stretch/>
        </p:blipFill>
        <p:spPr>
          <a:xfrm>
            <a:off x="2675862" y="6064360"/>
            <a:ext cx="2667000" cy="79245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4B840E2-D923-0233-C4B0-F459B43D3099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b="82986"/>
          <a:stretch/>
        </p:blipFill>
        <p:spPr>
          <a:xfrm>
            <a:off x="5351724" y="6064359"/>
            <a:ext cx="2667000" cy="792457"/>
          </a:xfrm>
          <a:prstGeom prst="rect">
            <a:avLst/>
          </a:prstGeom>
        </p:spPr>
      </p:pic>
      <p:pic>
        <p:nvPicPr>
          <p:cNvPr id="9220" name="Picture 4" descr="Image result for catholic mass stained glass">
            <a:extLst>
              <a:ext uri="{FF2B5EF4-FFF2-40B4-BE49-F238E27FC236}">
                <a16:creationId xmlns:a16="http://schemas.microsoft.com/office/drawing/2014/main" id="{E3DCB03E-0805-182F-B9AB-F6BBFF54162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15" r="78571"/>
          <a:stretch/>
        </p:blipFill>
        <p:spPr bwMode="auto">
          <a:xfrm>
            <a:off x="15063" y="792455"/>
            <a:ext cx="591070" cy="5271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Image result for catholic mass stained glass">
            <a:extLst>
              <a:ext uri="{FF2B5EF4-FFF2-40B4-BE49-F238E27FC236}">
                <a16:creationId xmlns:a16="http://schemas.microsoft.com/office/drawing/2014/main" id="{A85F0CDC-D673-66AC-C425-CA2A10B56CC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15" r="78571"/>
          <a:stretch/>
        </p:blipFill>
        <p:spPr bwMode="auto">
          <a:xfrm flipH="1">
            <a:off x="11600930" y="773017"/>
            <a:ext cx="591070" cy="5271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5972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891215-E578-34D0-4400-B903D99959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Series 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ACD381-3205-1C56-42D3-A95D5751E9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76577" y="2644065"/>
            <a:ext cx="4265549" cy="3493200"/>
          </a:xfrm>
        </p:spPr>
        <p:txBody>
          <a:bodyPr>
            <a:normAutofit fontScale="77500" lnSpcReduction="20000"/>
          </a:bodyPr>
          <a:lstStyle/>
          <a:p>
            <a:r>
              <a:rPr lang="en-US" sz="2800" dirty="0"/>
              <a:t>In-class reflections</a:t>
            </a:r>
          </a:p>
          <a:p>
            <a:pPr lvl="1"/>
            <a:r>
              <a:rPr lang="en-US" sz="2400" dirty="0"/>
              <a:t>In-class texts: Ordinary of Ordinary Form and Ordinary of Extraordinary Form (printouts by parts of Mass/subdivisions)</a:t>
            </a:r>
          </a:p>
          <a:p>
            <a:r>
              <a:rPr lang="en-US" sz="2800" dirty="0" err="1"/>
              <a:t>Flocknote</a:t>
            </a:r>
            <a:endParaRPr lang="en-US" sz="2800" dirty="0"/>
          </a:p>
          <a:p>
            <a:pPr lvl="1"/>
            <a:r>
              <a:rPr lang="en-US" sz="2800" dirty="0"/>
              <a:t>Follow-up emails</a:t>
            </a:r>
          </a:p>
          <a:p>
            <a:pPr lvl="2"/>
            <a:r>
              <a:rPr lang="en-US" sz="2800" dirty="0"/>
              <a:t>Links to resources</a:t>
            </a:r>
          </a:p>
          <a:p>
            <a:pPr lvl="3"/>
            <a:r>
              <a:rPr lang="en-US" sz="2800" dirty="0"/>
              <a:t>Readings: optional</a:t>
            </a:r>
          </a:p>
          <a:p>
            <a:pPr lvl="4"/>
            <a:r>
              <a:rPr lang="en-US" sz="2600" dirty="0"/>
              <a:t>Knox</a:t>
            </a:r>
          </a:p>
        </p:txBody>
      </p:sp>
      <p:pic>
        <p:nvPicPr>
          <p:cNvPr id="1026" name="Picture 2" descr="Image result for  flaming sacred heart of jesus">
            <a:extLst>
              <a:ext uri="{FF2B5EF4-FFF2-40B4-BE49-F238E27FC236}">
                <a16:creationId xmlns:a16="http://schemas.microsoft.com/office/drawing/2014/main" id="{23A9E390-7979-65BC-7678-125BEEB92C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6801" y="2556932"/>
            <a:ext cx="2379797" cy="3493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Image result for pearl gem border">
            <a:extLst>
              <a:ext uri="{FF2B5EF4-FFF2-40B4-BE49-F238E27FC236}">
                <a16:creationId xmlns:a16="http://schemas.microsoft.com/office/drawing/2014/main" id="{C6F683FC-8C8E-975B-5285-A550131CE7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93" r="16744" b="59258"/>
          <a:stretch/>
        </p:blipFill>
        <p:spPr bwMode="auto">
          <a:xfrm>
            <a:off x="7116727" y="-14798"/>
            <a:ext cx="5075273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Image result for pearl gem border">
            <a:extLst>
              <a:ext uri="{FF2B5EF4-FFF2-40B4-BE49-F238E27FC236}">
                <a16:creationId xmlns:a16="http://schemas.microsoft.com/office/drawing/2014/main" id="{86FE8BC4-4EA5-28FD-3E61-618BBA4C12A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93" r="16744" b="59258"/>
          <a:stretch/>
        </p:blipFill>
        <p:spPr bwMode="auto">
          <a:xfrm>
            <a:off x="7116727" y="6400800"/>
            <a:ext cx="5075273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Image result for stained glass border">
            <a:extLst>
              <a:ext uri="{FF2B5EF4-FFF2-40B4-BE49-F238E27FC236}">
                <a16:creationId xmlns:a16="http://schemas.microsoft.com/office/drawing/2014/main" id="{C51F38FA-A91D-E7A6-2A21-3E274324CB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05" r="30305"/>
          <a:stretch/>
        </p:blipFill>
        <p:spPr bwMode="auto">
          <a:xfrm>
            <a:off x="0" y="0"/>
            <a:ext cx="102072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Image result for stained glass border">
            <a:extLst>
              <a:ext uri="{FF2B5EF4-FFF2-40B4-BE49-F238E27FC236}">
                <a16:creationId xmlns:a16="http://schemas.microsoft.com/office/drawing/2014/main" id="{EC0B3490-66E4-215B-D693-185684BEF88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05" r="30305"/>
          <a:stretch/>
        </p:blipFill>
        <p:spPr bwMode="auto">
          <a:xfrm>
            <a:off x="11171273" y="0"/>
            <a:ext cx="102072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Image result for catholic mass stained glass">
            <a:extLst>
              <a:ext uri="{FF2B5EF4-FFF2-40B4-BE49-F238E27FC236}">
                <a16:creationId xmlns:a16="http://schemas.microsoft.com/office/drawing/2014/main" id="{76E374F8-D589-EAAA-92CE-2EDED568BA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8753" y="2556932"/>
            <a:ext cx="2379797" cy="3493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Image result for pearl gem border">
            <a:extLst>
              <a:ext uri="{FF2B5EF4-FFF2-40B4-BE49-F238E27FC236}">
                <a16:creationId xmlns:a16="http://schemas.microsoft.com/office/drawing/2014/main" id="{0DC946ED-1C7C-B58A-2C6D-4457024A8C8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93" b="59258"/>
          <a:stretch/>
        </p:blipFill>
        <p:spPr bwMode="auto">
          <a:xfrm>
            <a:off x="1020727" y="6408199"/>
            <a:ext cx="60960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Image result for pearl gem border">
            <a:extLst>
              <a:ext uri="{FF2B5EF4-FFF2-40B4-BE49-F238E27FC236}">
                <a16:creationId xmlns:a16="http://schemas.microsoft.com/office/drawing/2014/main" id="{7BF2EE53-A7C6-3580-8921-2696D073761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93" b="59258"/>
          <a:stretch/>
        </p:blipFill>
        <p:spPr bwMode="auto">
          <a:xfrm>
            <a:off x="1020727" y="-7399"/>
            <a:ext cx="60960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05939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age result for stained glass border">
            <a:extLst>
              <a:ext uri="{FF2B5EF4-FFF2-40B4-BE49-F238E27FC236}">
                <a16:creationId xmlns:a16="http://schemas.microsoft.com/office/drawing/2014/main" id="{7C3C2206-CB17-B526-B6FD-53768ADEB47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1401" b="79805" l="11019" r="87879">
                        <a14:foregroundMark x1="87052" y1="77524" x2="82645" y2="12052"/>
                        <a14:foregroundMark x1="87879" y1="78176" x2="86501" y2="12378"/>
                        <a14:foregroundMark x1="86501" y1="12378" x2="86501" y2="12704"/>
                        <a14:foregroundMark x1="78237" y1="11726" x2="11846" y2="13029"/>
                        <a14:foregroundMark x1="14876" y1="77524" x2="14050" y2="14658"/>
                        <a14:foregroundMark x1="82920" y1="77524" x2="25069" y2="80456"/>
                        <a14:foregroundMark x1="25069" y1="80456" x2="18733" y2="77850"/>
                        <a14:foregroundMark x1="14050" y1="77524" x2="11570" y2="21173"/>
                        <a14:foregroundMark x1="86501" y1="80130" x2="12948" y2="79805"/>
                        <a14:foregroundMark x1="11019" y1="70358" x2="12948" y2="14984"/>
                        <a14:foregroundMark x1="12948" y1="14984" x2="12672" y2="13355"/>
                        <a14:backgroundMark x1="68044" y1="62866" x2="34986" y2="351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843" t="10912" r="10434" b="18183"/>
          <a:stretch/>
        </p:blipFill>
        <p:spPr bwMode="auto">
          <a:xfrm>
            <a:off x="0" y="12251"/>
            <a:ext cx="12269972" cy="6845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028F4B0-CBB5-A663-C7E9-ADC50BC7B5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Series 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33E94D-F9B5-6429-F8BF-D16C2E24FD6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Workbook</a:t>
            </a:r>
          </a:p>
          <a:p>
            <a:pPr lvl="1"/>
            <a:r>
              <a:rPr lang="en-US" dirty="0"/>
              <a:t>Notepaper</a:t>
            </a:r>
          </a:p>
          <a:p>
            <a:pPr lvl="1"/>
            <a:r>
              <a:rPr lang="en-US" dirty="0"/>
              <a:t>Session highlights</a:t>
            </a:r>
          </a:p>
          <a:p>
            <a:pPr lvl="1"/>
            <a:r>
              <a:rPr lang="en-US" dirty="0"/>
              <a:t>Glossary</a:t>
            </a:r>
          </a:p>
          <a:p>
            <a:pPr lvl="1"/>
            <a:r>
              <a:rPr lang="en-US" dirty="0"/>
              <a:t>Prayer guides</a:t>
            </a:r>
          </a:p>
          <a:p>
            <a:pPr lvl="1"/>
            <a:r>
              <a:rPr lang="en-US" dirty="0"/>
              <a:t>Recommended resources for further reading</a:t>
            </a:r>
          </a:p>
          <a:p>
            <a:r>
              <a:rPr lang="en-US" dirty="0"/>
              <a:t>Folder</a:t>
            </a:r>
          </a:p>
          <a:p>
            <a:pPr lvl="1"/>
            <a:r>
              <a:rPr lang="en-US" dirty="0"/>
              <a:t>Surveys</a:t>
            </a:r>
          </a:p>
          <a:p>
            <a:pPr lvl="1"/>
            <a:r>
              <a:rPr lang="en-US" dirty="0"/>
              <a:t>Missal order forms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4AC52F6-E8BA-5F7A-E4AC-EC12A383E2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51674" y="2727678"/>
            <a:ext cx="3820881" cy="3043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69513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160C76-AA25-5234-3FBB-A3EC974A9C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5019" y="980754"/>
            <a:ext cx="9601196" cy="1303867"/>
          </a:xfrm>
        </p:spPr>
        <p:txBody>
          <a:bodyPr>
            <a:normAutofit fontScale="90000"/>
          </a:bodyPr>
          <a:lstStyle/>
          <a:p>
            <a:r>
              <a:rPr lang="en-US" dirty="0"/>
              <a:t>Who is the patron saint of our learning series?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3F365EA-C7B4-9726-1465-63A1146D9B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6332" y="2619544"/>
            <a:ext cx="3818264" cy="2550055"/>
          </a:xfrm>
        </p:spPr>
      </p:pic>
      <p:pic>
        <p:nvPicPr>
          <p:cNvPr id="1026" name="Picture 2" descr="Image result for stained glass border">
            <a:extLst>
              <a:ext uri="{FF2B5EF4-FFF2-40B4-BE49-F238E27FC236}">
                <a16:creationId xmlns:a16="http://schemas.microsoft.com/office/drawing/2014/main" id="{D18FBA64-E9CF-8F37-E499-350CA77606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95401" cy="1304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Image result for stained glass border">
            <a:extLst>
              <a:ext uri="{FF2B5EF4-FFF2-40B4-BE49-F238E27FC236}">
                <a16:creationId xmlns:a16="http://schemas.microsoft.com/office/drawing/2014/main" id="{E89E1851-A386-E110-0315-6D69E49848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5553346"/>
            <a:ext cx="1295401" cy="1304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age result for stained glass border">
            <a:extLst>
              <a:ext uri="{FF2B5EF4-FFF2-40B4-BE49-F238E27FC236}">
                <a16:creationId xmlns:a16="http://schemas.microsoft.com/office/drawing/2014/main" id="{69B4F051-76DA-DC2C-4F84-D10D17BF9DA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1" t="4366" r="4363" b="73454"/>
          <a:stretch/>
        </p:blipFill>
        <p:spPr bwMode="auto">
          <a:xfrm>
            <a:off x="1295400" y="0"/>
            <a:ext cx="3593806" cy="648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Image result for stained glass border">
            <a:extLst>
              <a:ext uri="{FF2B5EF4-FFF2-40B4-BE49-F238E27FC236}">
                <a16:creationId xmlns:a16="http://schemas.microsoft.com/office/drawing/2014/main" id="{03125C8A-1AC5-7EC3-11AD-E602206790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1" t="4366" r="4363" b="73454"/>
          <a:stretch/>
        </p:blipFill>
        <p:spPr bwMode="auto">
          <a:xfrm>
            <a:off x="4889206" y="0"/>
            <a:ext cx="3593806" cy="648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Image result for stained glass border">
            <a:extLst>
              <a:ext uri="{FF2B5EF4-FFF2-40B4-BE49-F238E27FC236}">
                <a16:creationId xmlns:a16="http://schemas.microsoft.com/office/drawing/2014/main" id="{FFEF9674-83AC-424E-F5C8-4FE16A772F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1" t="4366" r="4363" b="73454"/>
          <a:stretch/>
        </p:blipFill>
        <p:spPr bwMode="auto">
          <a:xfrm>
            <a:off x="8483011" y="-1"/>
            <a:ext cx="3593806" cy="648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Image result for stained glass border">
            <a:extLst>
              <a:ext uri="{FF2B5EF4-FFF2-40B4-BE49-F238E27FC236}">
                <a16:creationId xmlns:a16="http://schemas.microsoft.com/office/drawing/2014/main" id="{B4C03ECF-D32D-E827-E98A-919E3158AA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6597" y="0"/>
            <a:ext cx="1295401" cy="1304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Image result for stained glass border">
            <a:extLst>
              <a:ext uri="{FF2B5EF4-FFF2-40B4-BE49-F238E27FC236}">
                <a16:creationId xmlns:a16="http://schemas.microsoft.com/office/drawing/2014/main" id="{A02B3427-7494-ECB2-D5C6-E35825D843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1" t="4366" r="4363" b="73454"/>
          <a:stretch/>
        </p:blipFill>
        <p:spPr bwMode="auto">
          <a:xfrm>
            <a:off x="1295400" y="6205673"/>
            <a:ext cx="3593806" cy="648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Image result for stained glass border">
            <a:extLst>
              <a:ext uri="{FF2B5EF4-FFF2-40B4-BE49-F238E27FC236}">
                <a16:creationId xmlns:a16="http://schemas.microsoft.com/office/drawing/2014/main" id="{2112FC64-8F5F-7A56-9177-19C48301ED2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1" t="4366" r="4363" b="73454"/>
          <a:stretch/>
        </p:blipFill>
        <p:spPr bwMode="auto">
          <a:xfrm>
            <a:off x="4889205" y="6210790"/>
            <a:ext cx="3593806" cy="648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6" descr="Image result for stained glass border">
            <a:extLst>
              <a:ext uri="{FF2B5EF4-FFF2-40B4-BE49-F238E27FC236}">
                <a16:creationId xmlns:a16="http://schemas.microsoft.com/office/drawing/2014/main" id="{DD84DE39-927A-421B-02EE-D0F523285D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1" t="4366" r="4363" b="73454"/>
          <a:stretch/>
        </p:blipFill>
        <p:spPr bwMode="auto">
          <a:xfrm>
            <a:off x="8483011" y="6205672"/>
            <a:ext cx="3593806" cy="648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Image result for stained glass border">
            <a:extLst>
              <a:ext uri="{FF2B5EF4-FFF2-40B4-BE49-F238E27FC236}">
                <a16:creationId xmlns:a16="http://schemas.microsoft.com/office/drawing/2014/main" id="{20E28D37-B1AF-5106-6FEC-9E724D9C15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04570" y="5553346"/>
            <a:ext cx="1295401" cy="1304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 descr="Image result for stained glass border">
            <a:extLst>
              <a:ext uri="{FF2B5EF4-FFF2-40B4-BE49-F238E27FC236}">
                <a16:creationId xmlns:a16="http://schemas.microsoft.com/office/drawing/2014/main" id="{D0271416-38BE-9729-9C24-04C0A2D6C61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1" t="4366" r="4363" b="73454"/>
          <a:stretch/>
        </p:blipFill>
        <p:spPr bwMode="auto">
          <a:xfrm rot="16200000">
            <a:off x="-1801238" y="3104412"/>
            <a:ext cx="4249284" cy="648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6" descr="Image result for stained glass border">
            <a:extLst>
              <a:ext uri="{FF2B5EF4-FFF2-40B4-BE49-F238E27FC236}">
                <a16:creationId xmlns:a16="http://schemas.microsoft.com/office/drawing/2014/main" id="{0C635D05-90F7-8316-EB39-5D9D1A911A6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1" t="4366" r="4363" b="73454"/>
          <a:stretch/>
        </p:blipFill>
        <p:spPr bwMode="auto">
          <a:xfrm rot="16200000">
            <a:off x="9759009" y="3104411"/>
            <a:ext cx="4249284" cy="648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561B134-13EF-1D2D-8FA0-269FA71AC1D7}"/>
              </a:ext>
            </a:extLst>
          </p:cNvPr>
          <p:cNvSpPr txBox="1"/>
          <p:nvPr/>
        </p:nvSpPr>
        <p:spPr>
          <a:xfrm>
            <a:off x="1295400" y="2836429"/>
            <a:ext cx="611135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St. Francis de Sales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Founder of the Visitation Sisters (</a:t>
            </a:r>
            <a:r>
              <a:rPr lang="en-US" sz="2400" dirty="0" err="1"/>
              <a:t>Visitandine</a:t>
            </a:r>
            <a:r>
              <a:rPr lang="en-US" sz="2400" dirty="0"/>
              <a:t>) religious  community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400" dirty="0"/>
              <a:t>Sacred Heart devotion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Patron of adult education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400" dirty="0"/>
              <a:t>Patron of writers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en-US" dirty="0"/>
              <a:t>Saint of kindness</a:t>
            </a:r>
          </a:p>
          <a:p>
            <a:endParaRPr lang="en-US" dirty="0"/>
          </a:p>
          <a:p>
            <a:r>
              <a:rPr lang="en-US" dirty="0"/>
              <a:t>“Charity is never idle.”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FBE3FD2-6F91-5770-043B-5DA10FA5A39B}"/>
              </a:ext>
            </a:extLst>
          </p:cNvPr>
          <p:cNvSpPr txBox="1"/>
          <p:nvPr/>
        </p:nvSpPr>
        <p:spPr>
          <a:xfrm>
            <a:off x="7671980" y="5502969"/>
            <a:ext cx="3506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1567-1622</a:t>
            </a:r>
          </a:p>
        </p:txBody>
      </p:sp>
    </p:spTree>
    <p:extLst>
      <p:ext uri="{BB962C8B-B14F-4D97-AF65-F5344CB8AC3E}">
        <p14:creationId xmlns:p14="http://schemas.microsoft.com/office/powerpoint/2010/main" val="37549681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DA33D7-214F-5C78-D90E-FC7CAE2F3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 &amp;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72C9E7-C976-7AF9-BCC7-1B71C9A171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2"/>
            <a:ext cx="5254255" cy="3318936"/>
          </a:xfrm>
        </p:spPr>
        <p:txBody>
          <a:bodyPr/>
          <a:lstStyle/>
          <a:p>
            <a:r>
              <a:rPr lang="en-US" dirty="0"/>
              <a:t>Reading</a:t>
            </a:r>
          </a:p>
          <a:p>
            <a:pPr lvl="1"/>
            <a:r>
              <a:rPr lang="en-US" dirty="0"/>
              <a:t>Optional: </a:t>
            </a:r>
            <a:r>
              <a:rPr lang="en-US" i="1" dirty="0"/>
              <a:t>The Mass in Slow Motion </a:t>
            </a:r>
            <a:r>
              <a:rPr lang="en-US" dirty="0"/>
              <a:t>introduction (pp. ix-xviii, print; pp. 8-17, PDF)</a:t>
            </a:r>
          </a:p>
          <a:p>
            <a:r>
              <a:rPr lang="en-US" dirty="0"/>
              <a:t>Objectives</a:t>
            </a:r>
          </a:p>
          <a:p>
            <a:pPr lvl="1"/>
            <a:r>
              <a:rPr lang="en-US" dirty="0"/>
              <a:t># 1, 2, 13, 17, 18</a:t>
            </a:r>
          </a:p>
          <a:p>
            <a:pPr lvl="1"/>
            <a:endParaRPr lang="en-US" dirty="0"/>
          </a:p>
        </p:txBody>
      </p:sp>
      <p:pic>
        <p:nvPicPr>
          <p:cNvPr id="8194" name="Picture 2" descr="Image result for catholic mass stained glass">
            <a:extLst>
              <a:ext uri="{FF2B5EF4-FFF2-40B4-BE49-F238E27FC236}">
                <a16:creationId xmlns:a16="http://schemas.microsoft.com/office/drawing/2014/main" id="{A45E04F0-5BCF-400F-0D8D-10C837DBF0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0397" y="2556932"/>
            <a:ext cx="2667000" cy="3552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Image result for cross stained glass">
            <a:extLst>
              <a:ext uri="{FF2B5EF4-FFF2-40B4-BE49-F238E27FC236}">
                <a16:creationId xmlns:a16="http://schemas.microsoft.com/office/drawing/2014/main" id="{93E71800-25AA-BF64-1099-01EFEDB198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14" r="25714"/>
          <a:stretch/>
        </p:blipFill>
        <p:spPr bwMode="auto">
          <a:xfrm>
            <a:off x="0" y="0"/>
            <a:ext cx="12954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Image result for cross stained glass">
            <a:extLst>
              <a:ext uri="{FF2B5EF4-FFF2-40B4-BE49-F238E27FC236}">
                <a16:creationId xmlns:a16="http://schemas.microsoft.com/office/drawing/2014/main" id="{03C8B70C-C95A-1F23-B938-F32815BDD50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14" r="25714"/>
          <a:stretch/>
        </p:blipFill>
        <p:spPr bwMode="auto">
          <a:xfrm>
            <a:off x="10896598" y="0"/>
            <a:ext cx="12954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Image result for blue stained glass">
            <a:extLst>
              <a:ext uri="{FF2B5EF4-FFF2-40B4-BE49-F238E27FC236}">
                <a16:creationId xmlns:a16="http://schemas.microsoft.com/office/drawing/2014/main" id="{B83D0672-55B0-521D-39FC-8960B36066E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006" b="34006"/>
          <a:stretch/>
        </p:blipFill>
        <p:spPr bwMode="auto">
          <a:xfrm>
            <a:off x="1295400" y="1"/>
            <a:ext cx="9601197" cy="982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Image result for blue stained glass">
            <a:extLst>
              <a:ext uri="{FF2B5EF4-FFF2-40B4-BE49-F238E27FC236}">
                <a16:creationId xmlns:a16="http://schemas.microsoft.com/office/drawing/2014/main" id="{0265ABD2-9FB3-F910-2FCC-1C6733678BB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006" b="34006"/>
          <a:stretch/>
        </p:blipFill>
        <p:spPr bwMode="auto">
          <a:xfrm>
            <a:off x="1295400" y="6206516"/>
            <a:ext cx="9601197" cy="637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39279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6C3813-87A1-0EAA-3107-A5857260DF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Vocabulary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A924B8-EE23-383C-44AB-74B7979146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95400" y="2488020"/>
            <a:ext cx="4718304" cy="3387848"/>
          </a:xfrm>
        </p:spPr>
        <p:txBody>
          <a:bodyPr>
            <a:no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Missal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Liturgical calendar</a:t>
            </a:r>
            <a:endParaRPr lang="en-US" sz="18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Sanctoral calendar</a:t>
            </a:r>
            <a:endParaRPr lang="en-US" sz="1800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Proper (of the Mass)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Ordinary/Order (of the Mass; Ordo </a:t>
            </a:r>
            <a:r>
              <a:rPr lang="en-US" sz="1800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Missae</a:t>
            </a:r>
            <a:r>
              <a:rPr lang="en-US" sz="18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Temporal calendar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Ecumenical council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Ordinary Form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B0C4854-EB0C-92E6-6AAC-05AD9C0989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96000" y="2488020"/>
            <a:ext cx="4718304" cy="3211031"/>
          </a:xfrm>
        </p:spPr>
        <p:txBody>
          <a:bodyPr>
            <a:normAutofit fontScale="85000" lnSpcReduction="20000"/>
          </a:bodyPr>
          <a:lstStyle/>
          <a:p>
            <a:r>
              <a:rPr lang="en-US" sz="2100" dirty="0"/>
              <a:t>Extraordinary Form</a:t>
            </a:r>
          </a:p>
          <a:p>
            <a:r>
              <a:rPr lang="en-US" sz="2100" dirty="0"/>
              <a:t>Tridentine</a:t>
            </a:r>
          </a:p>
          <a:p>
            <a:r>
              <a:rPr lang="en-US" sz="2100" dirty="0"/>
              <a:t>Usus </a:t>
            </a:r>
            <a:r>
              <a:rPr lang="en-US" sz="2100" dirty="0" err="1"/>
              <a:t>antiquior</a:t>
            </a:r>
            <a:endParaRPr lang="en-US" sz="2100" dirty="0"/>
          </a:p>
          <a:p>
            <a:r>
              <a:rPr lang="en-US" sz="2100" dirty="0"/>
              <a:t>Rite</a:t>
            </a:r>
          </a:p>
          <a:p>
            <a:r>
              <a:rPr lang="en-US" sz="2100" dirty="0"/>
              <a:t>Liturgy</a:t>
            </a:r>
          </a:p>
          <a:p>
            <a:r>
              <a:rPr lang="en-US" sz="2100" dirty="0"/>
              <a:t>Mass</a:t>
            </a:r>
          </a:p>
          <a:p>
            <a:r>
              <a:rPr lang="en-US" sz="2100" dirty="0"/>
              <a:t>Vernacular</a:t>
            </a:r>
          </a:p>
          <a:p>
            <a:r>
              <a:rPr lang="en-US" sz="2100" dirty="0"/>
              <a:t>Liturgical calendar</a:t>
            </a:r>
          </a:p>
          <a:p>
            <a:r>
              <a:rPr lang="en-US" sz="2100" dirty="0"/>
              <a:t>Indult</a:t>
            </a:r>
          </a:p>
          <a:p>
            <a:endParaRPr lang="en-US" dirty="0"/>
          </a:p>
        </p:txBody>
      </p:sp>
      <p:pic>
        <p:nvPicPr>
          <p:cNvPr id="4098" name="Picture 2" descr="Image result for stained glass border">
            <a:extLst>
              <a:ext uri="{FF2B5EF4-FFF2-40B4-BE49-F238E27FC236}">
                <a16:creationId xmlns:a16="http://schemas.microsoft.com/office/drawing/2014/main" id="{34646AE2-8086-F922-39D6-3790A896622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3" t="7202" r="3198" b="59670"/>
          <a:stretch/>
        </p:blipFill>
        <p:spPr bwMode="auto">
          <a:xfrm>
            <a:off x="0" y="0"/>
            <a:ext cx="4231759" cy="978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Image result for institution of the eucharist stained glass">
            <a:extLst>
              <a:ext uri="{FF2B5EF4-FFF2-40B4-BE49-F238E27FC236}">
                <a16:creationId xmlns:a16="http://schemas.microsoft.com/office/drawing/2014/main" id="{5C38F968-A9CA-5419-1C51-D3C53D337AC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89" r="39689"/>
          <a:stretch/>
        </p:blipFill>
        <p:spPr bwMode="auto">
          <a:xfrm>
            <a:off x="1" y="982132"/>
            <a:ext cx="808074" cy="4893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Image result for stained glass border">
            <a:extLst>
              <a:ext uri="{FF2B5EF4-FFF2-40B4-BE49-F238E27FC236}">
                <a16:creationId xmlns:a16="http://schemas.microsoft.com/office/drawing/2014/main" id="{E06F6412-D9F6-A14A-B588-FB0674069A6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3" t="7202" r="3198" b="59670"/>
          <a:stretch/>
        </p:blipFill>
        <p:spPr bwMode="auto">
          <a:xfrm flipH="1">
            <a:off x="4231759" y="0"/>
            <a:ext cx="4231759" cy="978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Image result for stained glass border">
            <a:extLst>
              <a:ext uri="{FF2B5EF4-FFF2-40B4-BE49-F238E27FC236}">
                <a16:creationId xmlns:a16="http://schemas.microsoft.com/office/drawing/2014/main" id="{01E8362C-330F-E568-284F-0F7EE8E2C1E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3" t="7202" r="14203" b="59670"/>
          <a:stretch/>
        </p:blipFill>
        <p:spPr bwMode="auto">
          <a:xfrm>
            <a:off x="8455153" y="3934"/>
            <a:ext cx="3736848" cy="978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Image result for institution of the eucharist stained glass">
            <a:extLst>
              <a:ext uri="{FF2B5EF4-FFF2-40B4-BE49-F238E27FC236}">
                <a16:creationId xmlns:a16="http://schemas.microsoft.com/office/drawing/2014/main" id="{777A97A8-AC46-2C7C-8AF2-784A331C09B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89" r="39689"/>
          <a:stretch/>
        </p:blipFill>
        <p:spPr bwMode="auto">
          <a:xfrm>
            <a:off x="11383925" y="986064"/>
            <a:ext cx="808074" cy="4893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Image result for stained glass border">
            <a:extLst>
              <a:ext uri="{FF2B5EF4-FFF2-40B4-BE49-F238E27FC236}">
                <a16:creationId xmlns:a16="http://schemas.microsoft.com/office/drawing/2014/main" id="{3D1D754E-DB5F-FA3A-EE77-BA9D2858D5B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3" t="7202" r="3198" b="59670"/>
          <a:stretch/>
        </p:blipFill>
        <p:spPr bwMode="auto">
          <a:xfrm>
            <a:off x="0" y="5879804"/>
            <a:ext cx="4231759" cy="978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Image result for stained glass border">
            <a:extLst>
              <a:ext uri="{FF2B5EF4-FFF2-40B4-BE49-F238E27FC236}">
                <a16:creationId xmlns:a16="http://schemas.microsoft.com/office/drawing/2014/main" id="{4CFFF37F-538F-82BB-5F04-A9E4434CC1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3" t="7202" r="3198" b="59670"/>
          <a:stretch/>
        </p:blipFill>
        <p:spPr bwMode="auto">
          <a:xfrm flipH="1">
            <a:off x="4223393" y="5883738"/>
            <a:ext cx="4231759" cy="978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Image result for stained glass border">
            <a:extLst>
              <a:ext uri="{FF2B5EF4-FFF2-40B4-BE49-F238E27FC236}">
                <a16:creationId xmlns:a16="http://schemas.microsoft.com/office/drawing/2014/main" id="{445FC9B2-6D3C-1CCD-8AA0-F194C5F233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3" t="7202" r="14017" b="59670"/>
          <a:stretch/>
        </p:blipFill>
        <p:spPr bwMode="auto">
          <a:xfrm>
            <a:off x="8446787" y="5875870"/>
            <a:ext cx="3745214" cy="978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Image result for catholic mass stained glass">
            <a:extLst>
              <a:ext uri="{FF2B5EF4-FFF2-40B4-BE49-F238E27FC236}">
                <a16:creationId xmlns:a16="http://schemas.microsoft.com/office/drawing/2014/main" id="{B84095F3-1F90-8D4D-0C79-A33F82C81F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4409" y="1129735"/>
            <a:ext cx="2667000" cy="465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46176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D5EEC4-108F-43DE-E704-3E0C458339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sz="3200" dirty="0"/>
            </a:br>
            <a:r>
              <a:rPr lang="en-US" sz="3200" dirty="0"/>
              <a:t>What is the general structure of the learning series, and each course in it? How does it mirror the structure of the Mass?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7CB9AA-FE2C-AE40-02B2-9CB8665F51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2"/>
            <a:ext cx="7699743" cy="2855040"/>
          </a:xfrm>
        </p:spPr>
        <p:txBody>
          <a:bodyPr>
            <a:noAutofit/>
          </a:bodyPr>
          <a:lstStyle/>
          <a:p>
            <a:r>
              <a:rPr lang="en-US" dirty="0"/>
              <a:t>Rhythms of the Mass: balance</a:t>
            </a:r>
          </a:p>
          <a:p>
            <a:pPr lvl="1"/>
            <a:r>
              <a:rPr lang="en-US" sz="2400" dirty="0"/>
              <a:t>Interior participation</a:t>
            </a:r>
          </a:p>
          <a:p>
            <a:pPr lvl="1"/>
            <a:r>
              <a:rPr lang="en-US" sz="2400" dirty="0"/>
              <a:t>Exterior participation</a:t>
            </a:r>
          </a:p>
          <a:p>
            <a:r>
              <a:rPr lang="en-US" dirty="0"/>
              <a:t>Seven parts</a:t>
            </a:r>
          </a:p>
          <a:p>
            <a:pPr lvl="1"/>
            <a:r>
              <a:rPr lang="en-US" sz="2400" dirty="0"/>
              <a:t>Biblical number: perfection and completion </a:t>
            </a:r>
          </a:p>
          <a:p>
            <a:pPr marL="457200" lvl="1" indent="0">
              <a:buNone/>
            </a:pPr>
            <a:endParaRPr lang="en-US" sz="2400" dirty="0"/>
          </a:p>
        </p:txBody>
      </p:sp>
      <p:pic>
        <p:nvPicPr>
          <p:cNvPr id="4" name="Picture 4" descr="Image result for stained glass border">
            <a:extLst>
              <a:ext uri="{FF2B5EF4-FFF2-40B4-BE49-F238E27FC236}">
                <a16:creationId xmlns:a16="http://schemas.microsoft.com/office/drawing/2014/main" id="{27F93A87-E6A8-1520-2027-CE1B206F537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863" b="27863"/>
          <a:stretch/>
        </p:blipFill>
        <p:spPr bwMode="auto">
          <a:xfrm>
            <a:off x="0" y="0"/>
            <a:ext cx="3343275" cy="1244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937E887-2535-77D4-A4FD-1EC8E4CC5ADB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flipH="1">
            <a:off x="3343275" y="0"/>
            <a:ext cx="3340898" cy="1243692"/>
          </a:xfrm>
          <a:prstGeom prst="rect">
            <a:avLst/>
          </a:prstGeom>
        </p:spPr>
      </p:pic>
      <p:pic>
        <p:nvPicPr>
          <p:cNvPr id="6" name="Picture 4" descr="Image result for stained glass border">
            <a:extLst>
              <a:ext uri="{FF2B5EF4-FFF2-40B4-BE49-F238E27FC236}">
                <a16:creationId xmlns:a16="http://schemas.microsoft.com/office/drawing/2014/main" id="{D0A0FCD1-BDB0-4182-F12C-22D902ED8F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863" b="27863"/>
          <a:stretch/>
        </p:blipFill>
        <p:spPr bwMode="auto">
          <a:xfrm>
            <a:off x="6684173" y="-319"/>
            <a:ext cx="3343275" cy="1244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Image result for stained glass border">
            <a:extLst>
              <a:ext uri="{FF2B5EF4-FFF2-40B4-BE49-F238E27FC236}">
                <a16:creationId xmlns:a16="http://schemas.microsoft.com/office/drawing/2014/main" id="{67936365-EFBC-2082-199C-0A4ED33634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85" t="27863" b="27863"/>
          <a:stretch/>
        </p:blipFill>
        <p:spPr bwMode="auto">
          <a:xfrm flipH="1">
            <a:off x="10025070" y="-4139"/>
            <a:ext cx="2166929" cy="1244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Image result for stained glass border">
            <a:extLst>
              <a:ext uri="{FF2B5EF4-FFF2-40B4-BE49-F238E27FC236}">
                <a16:creationId xmlns:a16="http://schemas.microsoft.com/office/drawing/2014/main" id="{D6CD34A8-CEE9-CE86-5386-5A6172AA2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srgbClr val="DEB340">
                <a:shade val="45000"/>
                <a:satMod val="135000"/>
              </a:srgb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09" b="89320" l="2871" r="99282">
                        <a14:foregroundMark x1="2871" y1="56311" x2="99282" y2="5048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1698591" y="2938463"/>
            <a:ext cx="4378259" cy="981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Image result for stained glass border">
            <a:extLst>
              <a:ext uri="{FF2B5EF4-FFF2-40B4-BE49-F238E27FC236}">
                <a16:creationId xmlns:a16="http://schemas.microsoft.com/office/drawing/2014/main" id="{A0CB0A61-63C6-8F11-4B84-506804ABA2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863" b="27863"/>
          <a:stretch/>
        </p:blipFill>
        <p:spPr bwMode="auto">
          <a:xfrm>
            <a:off x="0" y="5618129"/>
            <a:ext cx="3343275" cy="1244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Image result for stained glass border">
            <a:extLst>
              <a:ext uri="{FF2B5EF4-FFF2-40B4-BE49-F238E27FC236}">
                <a16:creationId xmlns:a16="http://schemas.microsoft.com/office/drawing/2014/main" id="{76E2CBF9-4517-FECA-DAA3-4137F06BFC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863" b="27863"/>
          <a:stretch/>
        </p:blipFill>
        <p:spPr bwMode="auto">
          <a:xfrm flipH="1">
            <a:off x="3340898" y="5613989"/>
            <a:ext cx="3343275" cy="1244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Image result for stained glass border">
            <a:extLst>
              <a:ext uri="{FF2B5EF4-FFF2-40B4-BE49-F238E27FC236}">
                <a16:creationId xmlns:a16="http://schemas.microsoft.com/office/drawing/2014/main" id="{7684E7DD-CF11-B9FE-13C3-2514B3E2202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863" b="27863"/>
          <a:stretch/>
        </p:blipFill>
        <p:spPr bwMode="auto">
          <a:xfrm>
            <a:off x="6684173" y="5613989"/>
            <a:ext cx="3343275" cy="1244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Image result for stained glass border">
            <a:extLst>
              <a:ext uri="{FF2B5EF4-FFF2-40B4-BE49-F238E27FC236}">
                <a16:creationId xmlns:a16="http://schemas.microsoft.com/office/drawing/2014/main" id="{A5CB5490-EF3E-657A-A22F-954B8355262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85" t="27863" b="27863"/>
          <a:stretch/>
        </p:blipFill>
        <p:spPr bwMode="auto">
          <a:xfrm flipH="1">
            <a:off x="10025070" y="5613988"/>
            <a:ext cx="2166929" cy="1244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Image result for stained glass border">
            <a:extLst>
              <a:ext uri="{FF2B5EF4-FFF2-40B4-BE49-F238E27FC236}">
                <a16:creationId xmlns:a16="http://schemas.microsoft.com/office/drawing/2014/main" id="{F613A8F5-087F-FFC4-A8FB-3260C77AEC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srgbClr val="DEB340">
                <a:shade val="45000"/>
                <a:satMod val="135000"/>
              </a:srgb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09" b="89320" l="2871" r="99282">
                        <a14:foregroundMark x1="2871" y1="56311" x2="99282" y2="5048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9512329" y="2934320"/>
            <a:ext cx="4378259" cy="981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Image result for feeding of the multitudes">
            <a:extLst>
              <a:ext uri="{FF2B5EF4-FFF2-40B4-BE49-F238E27FC236}">
                <a16:creationId xmlns:a16="http://schemas.microsoft.com/office/drawing/2014/main" id="{D4E0115C-2C65-2CAD-3137-B24056C7F9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7006" y="2556932"/>
            <a:ext cx="3626753" cy="2855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95517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6DEA1D-4B24-B48E-CDAC-6424F00B0E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the “liturgy”?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9CE4CF-0181-7A8D-9412-EBC1047AA0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Public worship of God</a:t>
            </a:r>
          </a:p>
          <a:p>
            <a:pPr lvl="1"/>
            <a:r>
              <a:rPr lang="en-US" dirty="0"/>
              <a:t>Community prayer</a:t>
            </a:r>
          </a:p>
          <a:p>
            <a:pPr lvl="2"/>
            <a:r>
              <a:rPr lang="en-US" dirty="0"/>
              <a:t>Holy Mass</a:t>
            </a:r>
          </a:p>
          <a:p>
            <a:r>
              <a:rPr lang="en-US" dirty="0"/>
              <a:t>Outside of the Holy Mass:</a:t>
            </a:r>
          </a:p>
          <a:p>
            <a:pPr lvl="1"/>
            <a:r>
              <a:rPr lang="en-US" dirty="0"/>
              <a:t>Liturgical devotions</a:t>
            </a:r>
          </a:p>
          <a:p>
            <a:pPr lvl="1"/>
            <a:r>
              <a:rPr lang="en-US" dirty="0"/>
              <a:t>Liturgy of the hours/Divine Office</a:t>
            </a:r>
          </a:p>
          <a:p>
            <a:pPr lvl="2"/>
            <a:r>
              <a:rPr lang="en-US" dirty="0"/>
              <a:t>The prayer of the Church</a:t>
            </a:r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9" name="Picture 4" descr="Image result for lace border">
            <a:extLst>
              <a:ext uri="{FF2B5EF4-FFF2-40B4-BE49-F238E27FC236}">
                <a16:creationId xmlns:a16="http://schemas.microsoft.com/office/drawing/2014/main" id="{B39468B3-E48D-3126-FFFE-E2F0470E2DD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026"/>
          <a:stretch/>
        </p:blipFill>
        <p:spPr bwMode="auto">
          <a:xfrm flipH="1" flipV="1">
            <a:off x="10635" y="-1"/>
            <a:ext cx="121920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Image result for lace border">
            <a:extLst>
              <a:ext uri="{FF2B5EF4-FFF2-40B4-BE49-F238E27FC236}">
                <a16:creationId xmlns:a16="http://schemas.microsoft.com/office/drawing/2014/main" id="{ED63EDD7-9196-BA5C-F4F7-64B3551BE47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026"/>
          <a:stretch/>
        </p:blipFill>
        <p:spPr bwMode="auto">
          <a:xfrm>
            <a:off x="-1" y="6248403"/>
            <a:ext cx="121920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Image result for catholic mass stained glass">
            <a:extLst>
              <a:ext uri="{FF2B5EF4-FFF2-40B4-BE49-F238E27FC236}">
                <a16:creationId xmlns:a16="http://schemas.microsoft.com/office/drawing/2014/main" id="{489199A1-58D5-C4D5-2393-B5A9E38189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9076" y="2434856"/>
            <a:ext cx="2667000" cy="3781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Image result for diamond patterned stained glass">
            <a:extLst>
              <a:ext uri="{FF2B5EF4-FFF2-40B4-BE49-F238E27FC236}">
                <a16:creationId xmlns:a16="http://schemas.microsoft.com/office/drawing/2014/main" id="{151E60B9-42A8-1DB0-AA28-8F523428D23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215"/>
          <a:stretch/>
        </p:blipFill>
        <p:spPr bwMode="auto">
          <a:xfrm rot="16200000">
            <a:off x="-1752378" y="1752379"/>
            <a:ext cx="4057650" cy="552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Image result for diamond patterned stained glass">
            <a:extLst>
              <a:ext uri="{FF2B5EF4-FFF2-40B4-BE49-F238E27FC236}">
                <a16:creationId xmlns:a16="http://schemas.microsoft.com/office/drawing/2014/main" id="{042B3ECB-74BA-D99A-6468-CD6BE39FDE7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86" b="81215"/>
          <a:stretch/>
        </p:blipFill>
        <p:spPr bwMode="auto">
          <a:xfrm rot="16200000">
            <a:off x="-1123726" y="5181379"/>
            <a:ext cx="2800350" cy="552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Image result for diamond patterned stained glass">
            <a:extLst>
              <a:ext uri="{FF2B5EF4-FFF2-40B4-BE49-F238E27FC236}">
                <a16:creationId xmlns:a16="http://schemas.microsoft.com/office/drawing/2014/main" id="{A9FDFC97-CA63-6A90-C679-8A2D0B6B5E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215"/>
          <a:stretch/>
        </p:blipFill>
        <p:spPr bwMode="auto">
          <a:xfrm rot="5400000" flipH="1">
            <a:off x="9897363" y="1752380"/>
            <a:ext cx="4057650" cy="552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Image result for diamond patterned stained glass">
            <a:extLst>
              <a:ext uri="{FF2B5EF4-FFF2-40B4-BE49-F238E27FC236}">
                <a16:creationId xmlns:a16="http://schemas.microsoft.com/office/drawing/2014/main" id="{66A2F39C-1ADF-C03E-F5BF-95081AB257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86" b="81215"/>
          <a:stretch/>
        </p:blipFill>
        <p:spPr bwMode="auto">
          <a:xfrm rot="5400000" flipH="1">
            <a:off x="10526013" y="5181379"/>
            <a:ext cx="2800350" cy="552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91644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8114F8-A017-94BE-0F3F-6941619CF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is the Holy Mass? What does “Mass” mean?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729132-2F4C-CE6F-9386-E1A057196E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2"/>
            <a:ext cx="5796515" cy="3318936"/>
          </a:xfrm>
        </p:spPr>
        <p:txBody>
          <a:bodyPr>
            <a:normAutofit/>
          </a:bodyPr>
          <a:lstStyle/>
          <a:p>
            <a:r>
              <a:rPr lang="en-US" dirty="0"/>
              <a:t>Mass: from Latin “</a:t>
            </a:r>
            <a:r>
              <a:rPr lang="en-US" dirty="0" err="1"/>
              <a:t>missa</a:t>
            </a:r>
            <a:r>
              <a:rPr lang="en-US" dirty="0"/>
              <a:t>”</a:t>
            </a:r>
          </a:p>
          <a:p>
            <a:pPr lvl="1"/>
            <a:r>
              <a:rPr lang="en-US" dirty="0" err="1"/>
              <a:t>Missa</a:t>
            </a:r>
            <a:r>
              <a:rPr lang="en-US" dirty="0"/>
              <a:t> cantata</a:t>
            </a:r>
          </a:p>
          <a:p>
            <a:r>
              <a:rPr lang="en-US" dirty="0"/>
              <a:t>Various rites/expressions</a:t>
            </a:r>
          </a:p>
          <a:p>
            <a:r>
              <a:rPr lang="en-US" dirty="0"/>
              <a:t>Memorial</a:t>
            </a:r>
          </a:p>
          <a:p>
            <a:r>
              <a:rPr lang="en-US" dirty="0"/>
              <a:t>Propitiation</a:t>
            </a:r>
          </a:p>
          <a:p>
            <a:r>
              <a:rPr lang="en-US" dirty="0"/>
              <a:t>Wedding feast</a:t>
            </a:r>
          </a:p>
          <a:p>
            <a:pPr lvl="1"/>
            <a:endParaRPr lang="en-US" dirty="0"/>
          </a:p>
        </p:txBody>
      </p:sp>
      <p:pic>
        <p:nvPicPr>
          <p:cNvPr id="4" name="Picture 2" descr="Image result for catholic mass stained glass">
            <a:extLst>
              <a:ext uri="{FF2B5EF4-FFF2-40B4-BE49-F238E27FC236}">
                <a16:creationId xmlns:a16="http://schemas.microsoft.com/office/drawing/2014/main" id="{65B92B74-0D3B-271F-23C8-AC039368BD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8347" y="2556932"/>
            <a:ext cx="3871138" cy="3373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Image result for diamond patterned stained glass">
            <a:extLst>
              <a:ext uri="{FF2B5EF4-FFF2-40B4-BE49-F238E27FC236}">
                <a16:creationId xmlns:a16="http://schemas.microsoft.com/office/drawing/2014/main" id="{62A131BA-5E72-1930-D471-AB4917FD2F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215"/>
          <a:stretch/>
        </p:blipFill>
        <p:spPr bwMode="auto">
          <a:xfrm>
            <a:off x="0" y="0"/>
            <a:ext cx="4057650" cy="552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Image result for diamond patterned stained glass">
            <a:extLst>
              <a:ext uri="{FF2B5EF4-FFF2-40B4-BE49-F238E27FC236}">
                <a16:creationId xmlns:a16="http://schemas.microsoft.com/office/drawing/2014/main" id="{E8C53721-831D-5676-22EF-6E398941A45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215"/>
          <a:stretch/>
        </p:blipFill>
        <p:spPr bwMode="auto">
          <a:xfrm>
            <a:off x="4057650" y="0"/>
            <a:ext cx="4057650" cy="552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Image result for lace border">
            <a:extLst>
              <a:ext uri="{FF2B5EF4-FFF2-40B4-BE49-F238E27FC236}">
                <a16:creationId xmlns:a16="http://schemas.microsoft.com/office/drawing/2014/main" id="{8F03E489-6897-3FC4-23AD-42E1C581F89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66" b="72684"/>
          <a:stretch/>
        </p:blipFill>
        <p:spPr bwMode="auto">
          <a:xfrm rot="16200000">
            <a:off x="-337935" y="5838456"/>
            <a:ext cx="1320986" cy="718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Image result for diamond patterned stained glass">
            <a:extLst>
              <a:ext uri="{FF2B5EF4-FFF2-40B4-BE49-F238E27FC236}">
                <a16:creationId xmlns:a16="http://schemas.microsoft.com/office/drawing/2014/main" id="{2B8F52A0-D79A-4F5C-EA45-D1313B1A747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215"/>
          <a:stretch/>
        </p:blipFill>
        <p:spPr bwMode="auto">
          <a:xfrm>
            <a:off x="8115300" y="-1"/>
            <a:ext cx="4057650" cy="552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6" descr="Image result for lace border">
            <a:extLst>
              <a:ext uri="{FF2B5EF4-FFF2-40B4-BE49-F238E27FC236}">
                <a16:creationId xmlns:a16="http://schemas.microsoft.com/office/drawing/2014/main" id="{1D0FDB9D-4224-19B0-9BF1-4CC049EFF6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66" b="72684"/>
          <a:stretch/>
        </p:blipFill>
        <p:spPr bwMode="auto">
          <a:xfrm rot="5400000" flipH="1">
            <a:off x="11206932" y="5838454"/>
            <a:ext cx="1320986" cy="718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Image result for diamond patterned stained glass">
            <a:extLst>
              <a:ext uri="{FF2B5EF4-FFF2-40B4-BE49-F238E27FC236}">
                <a16:creationId xmlns:a16="http://schemas.microsoft.com/office/drawing/2014/main" id="{61CA7C55-54D0-D656-3036-6B6C68905FB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215"/>
          <a:stretch/>
        </p:blipFill>
        <p:spPr bwMode="auto">
          <a:xfrm>
            <a:off x="-36495" y="6305107"/>
            <a:ext cx="4094145" cy="552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Image result for diamond patterned stained glass">
            <a:extLst>
              <a:ext uri="{FF2B5EF4-FFF2-40B4-BE49-F238E27FC236}">
                <a16:creationId xmlns:a16="http://schemas.microsoft.com/office/drawing/2014/main" id="{58639CE8-E77A-0821-BD6F-944E643AD8E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215"/>
          <a:stretch/>
        </p:blipFill>
        <p:spPr bwMode="auto">
          <a:xfrm>
            <a:off x="4057650" y="6305106"/>
            <a:ext cx="4057650" cy="552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Image result for diamond patterned stained glass">
            <a:extLst>
              <a:ext uri="{FF2B5EF4-FFF2-40B4-BE49-F238E27FC236}">
                <a16:creationId xmlns:a16="http://schemas.microsoft.com/office/drawing/2014/main" id="{769F2843-E65A-6D6E-649E-C1FC2CAB068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215"/>
          <a:stretch/>
        </p:blipFill>
        <p:spPr bwMode="auto">
          <a:xfrm>
            <a:off x="8115299" y="6305105"/>
            <a:ext cx="4093255" cy="552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Image result for lace border">
            <a:extLst>
              <a:ext uri="{FF2B5EF4-FFF2-40B4-BE49-F238E27FC236}">
                <a16:creationId xmlns:a16="http://schemas.microsoft.com/office/drawing/2014/main" id="{27C74B85-8223-497A-9277-15116A78701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684"/>
          <a:stretch/>
        </p:blipFill>
        <p:spPr bwMode="auto">
          <a:xfrm rot="16200000">
            <a:off x="-925214" y="1441616"/>
            <a:ext cx="2495550" cy="718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Image result for lace border">
            <a:extLst>
              <a:ext uri="{FF2B5EF4-FFF2-40B4-BE49-F238E27FC236}">
                <a16:creationId xmlns:a16="http://schemas.microsoft.com/office/drawing/2014/main" id="{055AC6A5-BE73-A291-1E04-29EA978193A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684"/>
          <a:stretch/>
        </p:blipFill>
        <p:spPr bwMode="auto">
          <a:xfrm rot="16200000">
            <a:off x="-925215" y="3936502"/>
            <a:ext cx="2495550" cy="718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Image result for lace border">
            <a:extLst>
              <a:ext uri="{FF2B5EF4-FFF2-40B4-BE49-F238E27FC236}">
                <a16:creationId xmlns:a16="http://schemas.microsoft.com/office/drawing/2014/main" id="{7D9ED368-2A6F-7B5F-1B27-79A9858E822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684"/>
          <a:stretch/>
        </p:blipFill>
        <p:spPr bwMode="auto">
          <a:xfrm rot="5400000" flipH="1">
            <a:off x="10601729" y="1441616"/>
            <a:ext cx="2495550" cy="718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Image result for lace border">
            <a:extLst>
              <a:ext uri="{FF2B5EF4-FFF2-40B4-BE49-F238E27FC236}">
                <a16:creationId xmlns:a16="http://schemas.microsoft.com/office/drawing/2014/main" id="{818BB080-2BB8-0B09-A3E0-2D23E011EEC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684"/>
          <a:stretch/>
        </p:blipFill>
        <p:spPr bwMode="auto">
          <a:xfrm rot="5400000" flipH="1">
            <a:off x="10601729" y="3930188"/>
            <a:ext cx="2495550" cy="718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EC10EE2-2EAC-FDEC-A35B-4C8E3727C5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9998" y="3555046"/>
            <a:ext cx="2695575" cy="2695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6135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4AA93C-A960-A5FB-A4CF-A2DBF3526A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752157"/>
            <a:ext cx="9601196" cy="1303867"/>
          </a:xfrm>
        </p:spPr>
        <p:txBody>
          <a:bodyPr/>
          <a:lstStyle/>
          <a:p>
            <a:r>
              <a:rPr lang="en-US" dirty="0"/>
              <a:t>How is the Holy Mass a memorial?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4E33B1-DC5D-EFC1-2A3B-5A15BC10B5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192" y="2651441"/>
            <a:ext cx="4818320" cy="3454402"/>
          </a:xfrm>
        </p:spPr>
        <p:txBody>
          <a:bodyPr>
            <a:normAutofit/>
          </a:bodyPr>
          <a:lstStyle/>
          <a:p>
            <a:r>
              <a:rPr lang="en-US" sz="3600" dirty="0"/>
              <a:t>Re-presentation of Christ’s Sacrifice</a:t>
            </a:r>
          </a:p>
          <a:p>
            <a:r>
              <a:rPr lang="en-US" sz="3600" dirty="0"/>
              <a:t>Institution of the Holy Eucharist</a:t>
            </a:r>
          </a:p>
          <a:p>
            <a:r>
              <a:rPr lang="en-US" sz="3600" dirty="0"/>
              <a:t>Sacred memory</a:t>
            </a:r>
          </a:p>
        </p:txBody>
      </p:sp>
      <p:pic>
        <p:nvPicPr>
          <p:cNvPr id="12292" name="Picture 4" descr="Image result for institution of the eucharist stained glass">
            <a:extLst>
              <a:ext uri="{FF2B5EF4-FFF2-40B4-BE49-F238E27FC236}">
                <a16:creationId xmlns:a16="http://schemas.microsoft.com/office/drawing/2014/main" id="{6942906C-9C92-F260-72C9-FCD249A3F47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857"/>
          <a:stretch/>
        </p:blipFill>
        <p:spPr bwMode="auto">
          <a:xfrm>
            <a:off x="10473623" y="0"/>
            <a:ext cx="171837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0" name="Picture 2" descr="Image result for institution of the eucharist stained glass">
            <a:extLst>
              <a:ext uri="{FF2B5EF4-FFF2-40B4-BE49-F238E27FC236}">
                <a16:creationId xmlns:a16="http://schemas.microsoft.com/office/drawing/2014/main" id="{709F746A-1732-0D5A-9442-57EA508326B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857"/>
          <a:stretch/>
        </p:blipFill>
        <p:spPr bwMode="auto">
          <a:xfrm>
            <a:off x="-2" y="0"/>
            <a:ext cx="171837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Ruby Red Lace Border Clipart | Clip art borders, Clip art vintage ...">
            <a:extLst>
              <a:ext uri="{FF2B5EF4-FFF2-40B4-BE49-F238E27FC236}">
                <a16:creationId xmlns:a16="http://schemas.microsoft.com/office/drawing/2014/main" id="{89907B66-39B1-86C6-8397-9926041F088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08" r="59701"/>
          <a:stretch/>
        </p:blipFill>
        <p:spPr bwMode="auto">
          <a:xfrm rot="5400000" flipV="1">
            <a:off x="5787654" y="-4069279"/>
            <a:ext cx="616690" cy="8755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Ruby Red Lace Border Clipart | Clip art borders, Clip art vintage ...">
            <a:extLst>
              <a:ext uri="{FF2B5EF4-FFF2-40B4-BE49-F238E27FC236}">
                <a16:creationId xmlns:a16="http://schemas.microsoft.com/office/drawing/2014/main" id="{A9016793-C595-61D6-D3E6-06B1F6DFDE1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08" r="59701"/>
          <a:stretch/>
        </p:blipFill>
        <p:spPr bwMode="auto">
          <a:xfrm rot="16200000">
            <a:off x="5787654" y="2172032"/>
            <a:ext cx="616690" cy="8755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4" name="Picture 2" descr="Image result for catholic mass stained glass">
            <a:extLst>
              <a:ext uri="{FF2B5EF4-FFF2-40B4-BE49-F238E27FC236}">
                <a16:creationId xmlns:a16="http://schemas.microsoft.com/office/drawing/2014/main" id="{B65D7F56-6818-6C96-CAC6-42627956EC0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011" b="29011"/>
          <a:stretch/>
        </p:blipFill>
        <p:spPr bwMode="auto">
          <a:xfrm>
            <a:off x="6528391" y="2498651"/>
            <a:ext cx="3668231" cy="3742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35474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4B7521-1C73-6D01-7430-BD617B40F6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400" dirty="0"/>
              <a:t>How did the liturgy develop? How are issues related to the Church and the liturgy addressed?</a:t>
            </a:r>
          </a:p>
        </p:txBody>
      </p:sp>
      <p:pic>
        <p:nvPicPr>
          <p:cNvPr id="6" name="Picture 4" descr="Image result for lace border">
            <a:extLst>
              <a:ext uri="{FF2B5EF4-FFF2-40B4-BE49-F238E27FC236}">
                <a16:creationId xmlns:a16="http://schemas.microsoft.com/office/drawing/2014/main" id="{A1CD8635-DD97-DDC3-2750-B2F74AFD054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026"/>
          <a:stretch/>
        </p:blipFill>
        <p:spPr bwMode="auto">
          <a:xfrm flipH="1" flipV="1">
            <a:off x="10635" y="-1"/>
            <a:ext cx="121920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268027-2FBC-6D50-D430-27AE4BFA77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2"/>
            <a:ext cx="9964478" cy="3103503"/>
          </a:xfrm>
        </p:spPr>
        <p:txBody>
          <a:bodyPr>
            <a:normAutofit/>
          </a:bodyPr>
          <a:lstStyle/>
          <a:p>
            <a:r>
              <a:rPr lang="en-US" dirty="0"/>
              <a:t>Ecumenical councils (21)</a:t>
            </a:r>
          </a:p>
          <a:p>
            <a:pPr lvl="1"/>
            <a:r>
              <a:rPr lang="en-US" dirty="0"/>
              <a:t>Addressing heresies</a:t>
            </a:r>
          </a:p>
          <a:p>
            <a:pPr lvl="2"/>
            <a:r>
              <a:rPr lang="en-US" dirty="0"/>
              <a:t>Affirming truth of Church teachings</a:t>
            </a:r>
          </a:p>
          <a:p>
            <a:pPr lvl="1"/>
            <a:r>
              <a:rPr lang="en-US" dirty="0"/>
              <a:t>Uniting Church by bringing bishops together</a:t>
            </a:r>
          </a:p>
          <a:p>
            <a:pPr lvl="2"/>
            <a:r>
              <a:rPr lang="en-US" dirty="0"/>
              <a:t>Trent (1545-1563)</a:t>
            </a:r>
          </a:p>
          <a:p>
            <a:pPr lvl="2"/>
            <a:r>
              <a:rPr lang="en-US" dirty="0"/>
              <a:t>Vatican Council II (1962-1965); 21</a:t>
            </a:r>
            <a:r>
              <a:rPr lang="en-US" baseline="30000" dirty="0"/>
              <a:t>st</a:t>
            </a:r>
            <a:r>
              <a:rPr lang="en-US" dirty="0"/>
              <a:t> council</a:t>
            </a:r>
          </a:p>
          <a:p>
            <a:pPr marL="914400" lvl="2" indent="0">
              <a:buNone/>
            </a:pPr>
            <a:endParaRPr lang="en-US" dirty="0"/>
          </a:p>
        </p:txBody>
      </p:sp>
      <p:pic>
        <p:nvPicPr>
          <p:cNvPr id="8" name="Picture 4" descr="Image result for lace border">
            <a:extLst>
              <a:ext uri="{FF2B5EF4-FFF2-40B4-BE49-F238E27FC236}">
                <a16:creationId xmlns:a16="http://schemas.microsoft.com/office/drawing/2014/main" id="{2B9A5223-99E8-80C5-79FC-D7B5A535485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026"/>
          <a:stretch/>
        </p:blipFill>
        <p:spPr bwMode="auto">
          <a:xfrm flipH="1">
            <a:off x="10635" y="6248398"/>
            <a:ext cx="121920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4" name="Picture 2" descr="Image result for institution of the eucharist stained glass">
            <a:extLst>
              <a:ext uri="{FF2B5EF4-FFF2-40B4-BE49-F238E27FC236}">
                <a16:creationId xmlns:a16="http://schemas.microsoft.com/office/drawing/2014/main" id="{C270AD80-D8C8-C7C1-6634-D58C31D86E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8000" b="79000" l="8889" r="88222">
                        <a14:foregroundMark x1="84889" y1="73000" x2="58889" y2="38000"/>
                        <a14:foregroundMark x1="58889" y1="38000" x2="46000" y2="27667"/>
                        <a14:foregroundMark x1="46000" y1="27667" x2="25333" y2="38000"/>
                        <a14:foregroundMark x1="25333" y1="38000" x2="8889" y2="66333"/>
                        <a14:foregroundMark x1="87111" y1="73333" x2="66000" y2="31000"/>
                        <a14:foregroundMark x1="66000" y1="31000" x2="54667" y2="21000"/>
                        <a14:foregroundMark x1="54667" y1="21000" x2="54667" y2="20667"/>
                        <a14:foregroundMark x1="15778" y1="48333" x2="30222" y2="25667"/>
                        <a14:foregroundMark x1="30222" y1="25667" x2="38667" y2="18333"/>
                        <a14:foregroundMark x1="74444" y1="52667" x2="48889" y2="19667"/>
                        <a14:foregroundMark x1="75111" y1="79000" x2="15333" y2="77667"/>
                        <a14:foregroundMark x1="88222" y1="75000" x2="79333" y2="35667"/>
                        <a14:foregroundMark x1="79333" y1="35667" x2="69333" y2="25667"/>
                        <a14:foregroundMark x1="69333" y1="25667" x2="67111" y2="25000"/>
                        <a14:foregroundMark x1="34222" y1="21667" x2="23416" y2="29540"/>
                        <a14:foregroundMark x1="30222" y1="21667" x2="22006" y2="27829"/>
                        <a14:foregroundMark x1="16472" y1="34048" x2="15778" y2="35667"/>
                        <a14:backgroundMark x1="20222" y1="25667" x2="15333" y2="32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19" t="19481" r="10144" b="21535"/>
          <a:stretch/>
        </p:blipFill>
        <p:spPr bwMode="auto">
          <a:xfrm>
            <a:off x="4804143" y="0"/>
            <a:ext cx="2583711" cy="1197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Image result for stained glass in church blue">
            <a:extLst>
              <a:ext uri="{FF2B5EF4-FFF2-40B4-BE49-F238E27FC236}">
                <a16:creationId xmlns:a16="http://schemas.microsoft.com/office/drawing/2014/main" id="{AD5BB587-803B-9652-AF97-E8B5CADF298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14" t="29203" r="65197"/>
          <a:stretch/>
        </p:blipFill>
        <p:spPr bwMode="auto">
          <a:xfrm rot="10800000">
            <a:off x="10634" y="609598"/>
            <a:ext cx="579775" cy="5638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Image result for institution of the eucharist stained glass">
            <a:extLst>
              <a:ext uri="{FF2B5EF4-FFF2-40B4-BE49-F238E27FC236}">
                <a16:creationId xmlns:a16="http://schemas.microsoft.com/office/drawing/2014/main" id="{1C07AA5B-1A23-CFEA-72DA-0434E74CB7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8000" b="79000" l="8889" r="88222">
                        <a14:foregroundMark x1="84889" y1="73000" x2="58889" y2="38000"/>
                        <a14:foregroundMark x1="58889" y1="38000" x2="46000" y2="27667"/>
                        <a14:foregroundMark x1="46000" y1="27667" x2="25333" y2="38000"/>
                        <a14:foregroundMark x1="25333" y1="38000" x2="8889" y2="66333"/>
                        <a14:foregroundMark x1="87111" y1="73333" x2="66000" y2="31000"/>
                        <a14:foregroundMark x1="66000" y1="31000" x2="54667" y2="21000"/>
                        <a14:foregroundMark x1="54667" y1="21000" x2="54667" y2="20667"/>
                        <a14:foregroundMark x1="15778" y1="48333" x2="30222" y2="25667"/>
                        <a14:foregroundMark x1="30222" y1="25667" x2="38667" y2="18333"/>
                        <a14:foregroundMark x1="74444" y1="52667" x2="48889" y2="19667"/>
                        <a14:foregroundMark x1="75111" y1="79000" x2="15333" y2="77667"/>
                        <a14:foregroundMark x1="88222" y1="75000" x2="79333" y2="35667"/>
                        <a14:foregroundMark x1="79333" y1="35667" x2="69333" y2="25667"/>
                        <a14:foregroundMark x1="69333" y1="25667" x2="67111" y2="25000"/>
                        <a14:foregroundMark x1="34222" y1="21667" x2="23416" y2="29540"/>
                        <a14:foregroundMark x1="30222" y1="21667" x2="22006" y2="27829"/>
                        <a14:foregroundMark x1="16472" y1="34048" x2="15778" y2="35667"/>
                        <a14:backgroundMark x1="20222" y1="25667" x2="15333" y2="32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19" t="19481" r="10144" b="21535"/>
          <a:stretch/>
        </p:blipFill>
        <p:spPr bwMode="auto">
          <a:xfrm flipV="1">
            <a:off x="4804142" y="5660437"/>
            <a:ext cx="2583711" cy="1197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Image result for stained glass in church blue">
            <a:extLst>
              <a:ext uri="{FF2B5EF4-FFF2-40B4-BE49-F238E27FC236}">
                <a16:creationId xmlns:a16="http://schemas.microsoft.com/office/drawing/2014/main" id="{184FB29A-C001-6343-C76A-BF71B9EC9E0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14" t="29203" r="65197"/>
          <a:stretch/>
        </p:blipFill>
        <p:spPr bwMode="auto">
          <a:xfrm rot="10800000">
            <a:off x="11601585" y="598781"/>
            <a:ext cx="579775" cy="5638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Image result for institution of the eucharist stained glass">
            <a:extLst>
              <a:ext uri="{FF2B5EF4-FFF2-40B4-BE49-F238E27FC236}">
                <a16:creationId xmlns:a16="http://schemas.microsoft.com/office/drawing/2014/main" id="{863BC499-8D38-E669-3BF3-128B47A857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97956"/>
            <a:ext cx="1457325" cy="1462087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Image result for institution of the eucharist stained glass">
            <a:extLst>
              <a:ext uri="{FF2B5EF4-FFF2-40B4-BE49-F238E27FC236}">
                <a16:creationId xmlns:a16="http://schemas.microsoft.com/office/drawing/2014/main" id="{5A540724-3E01-BF11-51D8-0935941226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4675" y="2697955"/>
            <a:ext cx="1457325" cy="1462087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Image result for vatican ii">
            <a:extLst>
              <a:ext uri="{FF2B5EF4-FFF2-40B4-BE49-F238E27FC236}">
                <a16:creationId xmlns:a16="http://schemas.microsoft.com/office/drawing/2014/main" id="{B29E6630-E0D0-34DF-58FB-84E230AF5A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8233" y="2592820"/>
            <a:ext cx="4152900" cy="2533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Image result for fulton sheen vatican ii">
            <a:extLst>
              <a:ext uri="{FF2B5EF4-FFF2-40B4-BE49-F238E27FC236}">
                <a16:creationId xmlns:a16="http://schemas.microsoft.com/office/drawing/2014/main" id="{5992844C-907C-A5E3-E261-F9D747172B2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130"/>
          <a:stretch/>
        </p:blipFill>
        <p:spPr bwMode="auto">
          <a:xfrm>
            <a:off x="8834683" y="4308018"/>
            <a:ext cx="2714625" cy="195120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5142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4AFAA3-F14F-824C-0B90-D32CF860B2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Why did Vatican Council II convene? </a:t>
            </a:r>
            <a:br>
              <a:rPr lang="en-US" sz="3600" dirty="0"/>
            </a:br>
            <a:r>
              <a:rPr lang="en-US" sz="3600" dirty="0"/>
              <a:t>What was happening in the world at the time of Vatican II?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6BD351-1A63-6DB4-5FEE-D2995B9677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2"/>
            <a:ext cx="5147929" cy="3318936"/>
          </a:xfrm>
        </p:spPr>
        <p:txBody>
          <a:bodyPr>
            <a:normAutofit/>
          </a:bodyPr>
          <a:lstStyle/>
          <a:p>
            <a:r>
              <a:rPr lang="en-US" dirty="0"/>
              <a:t>Letting the “fresh air” in</a:t>
            </a:r>
          </a:p>
          <a:p>
            <a:pPr lvl="1"/>
            <a:r>
              <a:rPr lang="en-US" dirty="0"/>
              <a:t>Modernization</a:t>
            </a:r>
          </a:p>
          <a:p>
            <a:r>
              <a:rPr lang="en-US" dirty="0"/>
              <a:t>Historical backdrop</a:t>
            </a:r>
          </a:p>
          <a:p>
            <a:pPr lvl="1"/>
            <a:r>
              <a:rPr lang="en-US" dirty="0"/>
              <a:t>War/political conflict</a:t>
            </a:r>
          </a:p>
          <a:p>
            <a:pPr lvl="1"/>
            <a:r>
              <a:rPr lang="en-US" dirty="0"/>
              <a:t>New waves of thought</a:t>
            </a:r>
          </a:p>
          <a:p>
            <a:pPr lvl="1"/>
            <a:r>
              <a:rPr lang="en-US" dirty="0"/>
              <a:t>Changing culture</a:t>
            </a:r>
          </a:p>
          <a:p>
            <a:pPr lvl="1"/>
            <a:r>
              <a:rPr lang="en-US" dirty="0"/>
              <a:t>Technological advancement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14338" name="Picture 2" descr="Image result for institution of the eucharist stained glass">
            <a:extLst>
              <a:ext uri="{FF2B5EF4-FFF2-40B4-BE49-F238E27FC236}">
                <a16:creationId xmlns:a16="http://schemas.microsoft.com/office/drawing/2014/main" id="{66C9F3A1-C169-506F-F389-1FCB21BC27A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23"/>
          <a:stretch/>
        </p:blipFill>
        <p:spPr bwMode="auto">
          <a:xfrm>
            <a:off x="0" y="0"/>
            <a:ext cx="1748293" cy="1658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Image result for stained glass in church blue">
            <a:extLst>
              <a:ext uri="{FF2B5EF4-FFF2-40B4-BE49-F238E27FC236}">
                <a16:creationId xmlns:a16="http://schemas.microsoft.com/office/drawing/2014/main" id="{71C7F062-5BD2-ABAC-D955-B23D3AC6753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14" t="29203" r="65197"/>
          <a:stretch/>
        </p:blipFill>
        <p:spPr bwMode="auto">
          <a:xfrm rot="16200000">
            <a:off x="9330695" y="-2281530"/>
            <a:ext cx="579775" cy="5142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Image result for institution of the eucharist stained glass">
            <a:extLst>
              <a:ext uri="{FF2B5EF4-FFF2-40B4-BE49-F238E27FC236}">
                <a16:creationId xmlns:a16="http://schemas.microsoft.com/office/drawing/2014/main" id="{B00D5C4F-0DCB-B536-18F1-264CE0BBEB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23"/>
          <a:stretch/>
        </p:blipFill>
        <p:spPr bwMode="auto">
          <a:xfrm>
            <a:off x="-1" y="5199321"/>
            <a:ext cx="1748293" cy="1658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 descr="Image result for stained glass in church blue">
            <a:extLst>
              <a:ext uri="{FF2B5EF4-FFF2-40B4-BE49-F238E27FC236}">
                <a16:creationId xmlns:a16="http://schemas.microsoft.com/office/drawing/2014/main" id="{F1DC9FDB-1F01-4DBF-7402-6B51BF96316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14" t="29203" r="65197"/>
          <a:stretch/>
        </p:blipFill>
        <p:spPr bwMode="auto">
          <a:xfrm rot="16200000">
            <a:off x="9330694" y="3985273"/>
            <a:ext cx="579775" cy="5142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Image result for institution of the eucharist stained glass">
            <a:extLst>
              <a:ext uri="{FF2B5EF4-FFF2-40B4-BE49-F238E27FC236}">
                <a16:creationId xmlns:a16="http://schemas.microsoft.com/office/drawing/2014/main" id="{CB66DF16-5AE7-297E-FAF0-79013898255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23"/>
          <a:stretch/>
        </p:blipFill>
        <p:spPr bwMode="auto">
          <a:xfrm>
            <a:off x="10443707" y="17326"/>
            <a:ext cx="1748293" cy="1658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Image result for institution of the eucharist stained glass">
            <a:extLst>
              <a:ext uri="{FF2B5EF4-FFF2-40B4-BE49-F238E27FC236}">
                <a16:creationId xmlns:a16="http://schemas.microsoft.com/office/drawing/2014/main" id="{A1B75F4B-795A-F524-D906-0C3257F695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23"/>
          <a:stretch/>
        </p:blipFill>
        <p:spPr bwMode="auto">
          <a:xfrm>
            <a:off x="10443707" y="5207197"/>
            <a:ext cx="1748293" cy="1658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Image result for stained glass in church blue">
            <a:extLst>
              <a:ext uri="{FF2B5EF4-FFF2-40B4-BE49-F238E27FC236}">
                <a16:creationId xmlns:a16="http://schemas.microsoft.com/office/drawing/2014/main" id="{B73F67AF-7234-97DB-FBFF-1C8CF2A06CC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62" r="27462"/>
          <a:stretch/>
        </p:blipFill>
        <p:spPr bwMode="auto">
          <a:xfrm>
            <a:off x="11353799" y="1658679"/>
            <a:ext cx="838201" cy="3540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Image result for stained glass in church blue">
            <a:extLst>
              <a:ext uri="{FF2B5EF4-FFF2-40B4-BE49-F238E27FC236}">
                <a16:creationId xmlns:a16="http://schemas.microsoft.com/office/drawing/2014/main" id="{6895DB05-0E53-664E-EB7F-935AEF27885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62" r="27462"/>
          <a:stretch/>
        </p:blipFill>
        <p:spPr bwMode="auto">
          <a:xfrm>
            <a:off x="-2" y="1676005"/>
            <a:ext cx="838201" cy="3540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Image result for stained glass in church blue">
            <a:extLst>
              <a:ext uri="{FF2B5EF4-FFF2-40B4-BE49-F238E27FC236}">
                <a16:creationId xmlns:a16="http://schemas.microsoft.com/office/drawing/2014/main" id="{8CEF5C02-26BC-799B-4ADC-ABE8A532C0B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14" t="29203" r="65197"/>
          <a:stretch/>
        </p:blipFill>
        <p:spPr bwMode="auto">
          <a:xfrm rot="16200000">
            <a:off x="4108841" y="-2360549"/>
            <a:ext cx="579775" cy="5300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Image result for stained glass in church blue">
            <a:extLst>
              <a:ext uri="{FF2B5EF4-FFF2-40B4-BE49-F238E27FC236}">
                <a16:creationId xmlns:a16="http://schemas.microsoft.com/office/drawing/2014/main" id="{D3973136-8A4F-274C-6548-138F5D316E6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14" t="29203" r="65197"/>
          <a:stretch/>
        </p:blipFill>
        <p:spPr bwMode="auto">
          <a:xfrm rot="16200000">
            <a:off x="4108841" y="3906255"/>
            <a:ext cx="579775" cy="5300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Image result for paul vi">
            <a:extLst>
              <a:ext uri="{FF2B5EF4-FFF2-40B4-BE49-F238E27FC236}">
                <a16:creationId xmlns:a16="http://schemas.microsoft.com/office/drawing/2014/main" id="{B8AD10EF-4594-C16F-115D-716724E76C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4047" y="2505702"/>
            <a:ext cx="2238375" cy="275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Image result for john xxiii">
            <a:extLst>
              <a:ext uri="{FF2B5EF4-FFF2-40B4-BE49-F238E27FC236}">
                <a16:creationId xmlns:a16="http://schemas.microsoft.com/office/drawing/2014/main" id="{258291EC-F7D5-4577-6E1E-9190217CC0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47" r="17647"/>
          <a:stretch/>
        </p:blipFill>
        <p:spPr bwMode="auto">
          <a:xfrm>
            <a:off x="5862872" y="2505702"/>
            <a:ext cx="2667000" cy="275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AEFE55CB-983C-EE11-045C-B5D56CE79BC4}"/>
              </a:ext>
            </a:extLst>
          </p:cNvPr>
          <p:cNvSpPr txBox="1"/>
          <p:nvPr/>
        </p:nvSpPr>
        <p:spPr>
          <a:xfrm>
            <a:off x="5862872" y="5518298"/>
            <a:ext cx="266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John XXIII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FA3DD96-77AF-A2C8-52F8-A17D14100277}"/>
              </a:ext>
            </a:extLst>
          </p:cNvPr>
          <p:cNvSpPr txBox="1"/>
          <p:nvPr/>
        </p:nvSpPr>
        <p:spPr>
          <a:xfrm>
            <a:off x="8586549" y="5518298"/>
            <a:ext cx="19638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Paul VI</a:t>
            </a:r>
          </a:p>
        </p:txBody>
      </p:sp>
    </p:spTree>
    <p:extLst>
      <p:ext uri="{BB962C8B-B14F-4D97-AF65-F5344CB8AC3E}">
        <p14:creationId xmlns:p14="http://schemas.microsoft.com/office/powerpoint/2010/main" val="9912176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99E1D4-C29D-7612-4730-C426B1F370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What were the consequences of Vatican II? How were the schema of Vatican II implemented?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0CA9E-C816-3C3B-A096-803986E6E9F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Mediatrix of all graces: not made dogma</a:t>
            </a:r>
          </a:p>
          <a:p>
            <a:r>
              <a:rPr lang="en-US" dirty="0"/>
              <a:t>Press invited to council sessions</a:t>
            </a:r>
          </a:p>
          <a:p>
            <a:r>
              <a:rPr lang="en-US" dirty="0"/>
              <a:t>Introduction of a new form of the Mass</a:t>
            </a:r>
          </a:p>
          <a:p>
            <a:r>
              <a:rPr lang="en-US" dirty="0"/>
              <a:t>Summorum Pontificum and resurgence of the old form of the Mass </a:t>
            </a:r>
          </a:p>
        </p:txBody>
      </p:sp>
      <p:pic>
        <p:nvPicPr>
          <p:cNvPr id="2050" name="Picture 2" descr="Image result for mediatrix of all graces">
            <a:extLst>
              <a:ext uri="{FF2B5EF4-FFF2-40B4-BE49-F238E27FC236}">
                <a16:creationId xmlns:a16="http://schemas.microsoft.com/office/drawing/2014/main" id="{B491C9EE-4344-2C87-B183-7639BDEB92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1180" y="2560320"/>
            <a:ext cx="2059094" cy="3310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mage result for pope benedict xvi">
            <a:extLst>
              <a:ext uri="{FF2B5EF4-FFF2-40B4-BE49-F238E27FC236}">
                <a16:creationId xmlns:a16="http://schemas.microsoft.com/office/drawing/2014/main" id="{582FA529-E461-FAFC-9F5D-40C37ADFDD4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22" r="18284"/>
          <a:stretch/>
        </p:blipFill>
        <p:spPr bwMode="auto">
          <a:xfrm>
            <a:off x="8480274" y="2560320"/>
            <a:ext cx="2897792" cy="3310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EC4B7CE-D733-F7DE-7550-B8DDC16BF1B7}"/>
              </a:ext>
            </a:extLst>
          </p:cNvPr>
          <p:cNvSpPr txBox="1"/>
          <p:nvPr/>
        </p:nvSpPr>
        <p:spPr>
          <a:xfrm>
            <a:off x="6257260" y="5912596"/>
            <a:ext cx="2301950" cy="381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Mediatrix of All Graces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5A65262-143D-539E-2900-D812BDB25659}"/>
              </a:ext>
            </a:extLst>
          </p:cNvPr>
          <p:cNvSpPr txBox="1"/>
          <p:nvPr/>
        </p:nvSpPr>
        <p:spPr>
          <a:xfrm>
            <a:off x="8778195" y="5896151"/>
            <a:ext cx="2301950" cy="381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Pope Benedict XVI</a:t>
            </a:r>
          </a:p>
        </p:txBody>
      </p:sp>
      <p:pic>
        <p:nvPicPr>
          <p:cNvPr id="2054" name="Picture 6" descr="Image result for altar border">
            <a:extLst>
              <a:ext uri="{FF2B5EF4-FFF2-40B4-BE49-F238E27FC236}">
                <a16:creationId xmlns:a16="http://schemas.microsoft.com/office/drawing/2014/main" id="{3A5D34AD-3855-646D-E94D-F96F2A8655F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84" b="15477"/>
          <a:stretch/>
        </p:blipFill>
        <p:spPr bwMode="auto">
          <a:xfrm>
            <a:off x="0" y="24351"/>
            <a:ext cx="1298450" cy="957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Image result for altar border">
            <a:extLst>
              <a:ext uri="{FF2B5EF4-FFF2-40B4-BE49-F238E27FC236}">
                <a16:creationId xmlns:a16="http://schemas.microsoft.com/office/drawing/2014/main" id="{422DEB4F-0B4D-50A3-D3B0-C5A1C938197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84" b="15477"/>
          <a:stretch/>
        </p:blipFill>
        <p:spPr bwMode="auto">
          <a:xfrm>
            <a:off x="1295402" y="24350"/>
            <a:ext cx="1298450" cy="957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Image result for altar border">
            <a:extLst>
              <a:ext uri="{FF2B5EF4-FFF2-40B4-BE49-F238E27FC236}">
                <a16:creationId xmlns:a16="http://schemas.microsoft.com/office/drawing/2014/main" id="{EF03967F-1EA3-A883-CF3D-D17761EE896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84" b="15477"/>
          <a:stretch/>
        </p:blipFill>
        <p:spPr bwMode="auto">
          <a:xfrm>
            <a:off x="2593852" y="24350"/>
            <a:ext cx="1298450" cy="957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Image result for altar border">
            <a:extLst>
              <a:ext uri="{FF2B5EF4-FFF2-40B4-BE49-F238E27FC236}">
                <a16:creationId xmlns:a16="http://schemas.microsoft.com/office/drawing/2014/main" id="{85F17DED-D3FD-9338-E198-97E52FB1020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84" b="15477"/>
          <a:stretch/>
        </p:blipFill>
        <p:spPr bwMode="auto">
          <a:xfrm>
            <a:off x="3889254" y="24350"/>
            <a:ext cx="1298450" cy="957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Image result for altar border">
            <a:extLst>
              <a:ext uri="{FF2B5EF4-FFF2-40B4-BE49-F238E27FC236}">
                <a16:creationId xmlns:a16="http://schemas.microsoft.com/office/drawing/2014/main" id="{F6B15CA8-492E-0460-E97E-6F603808CDD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84" b="15477"/>
          <a:stretch/>
        </p:blipFill>
        <p:spPr bwMode="auto">
          <a:xfrm>
            <a:off x="5187704" y="24349"/>
            <a:ext cx="1298450" cy="957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Image result for altar border">
            <a:extLst>
              <a:ext uri="{FF2B5EF4-FFF2-40B4-BE49-F238E27FC236}">
                <a16:creationId xmlns:a16="http://schemas.microsoft.com/office/drawing/2014/main" id="{0AD5BF51-E906-736D-6C31-70A0A93BA47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84" b="15477"/>
          <a:stretch/>
        </p:blipFill>
        <p:spPr bwMode="auto">
          <a:xfrm>
            <a:off x="6486154" y="24346"/>
            <a:ext cx="1298450" cy="957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Image result for altar border">
            <a:extLst>
              <a:ext uri="{FF2B5EF4-FFF2-40B4-BE49-F238E27FC236}">
                <a16:creationId xmlns:a16="http://schemas.microsoft.com/office/drawing/2014/main" id="{ADFFDEAF-42D7-FED5-7A2B-3976C31299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84" b="15477"/>
          <a:stretch/>
        </p:blipFill>
        <p:spPr bwMode="auto">
          <a:xfrm>
            <a:off x="7778508" y="24349"/>
            <a:ext cx="1298450" cy="957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Image result for altar border">
            <a:extLst>
              <a:ext uri="{FF2B5EF4-FFF2-40B4-BE49-F238E27FC236}">
                <a16:creationId xmlns:a16="http://schemas.microsoft.com/office/drawing/2014/main" id="{CB1B0893-6041-FBCB-8366-07E47E9F419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84" b="15477"/>
          <a:stretch/>
        </p:blipFill>
        <p:spPr bwMode="auto">
          <a:xfrm>
            <a:off x="9073910" y="24347"/>
            <a:ext cx="1298450" cy="957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6" descr="Image result for altar border">
            <a:extLst>
              <a:ext uri="{FF2B5EF4-FFF2-40B4-BE49-F238E27FC236}">
                <a16:creationId xmlns:a16="http://schemas.microsoft.com/office/drawing/2014/main" id="{B15EBD29-8253-C45C-FEF1-23B93E785E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84" b="15477"/>
          <a:stretch/>
        </p:blipFill>
        <p:spPr bwMode="auto">
          <a:xfrm>
            <a:off x="10366264" y="24347"/>
            <a:ext cx="1298450" cy="957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Image result for altar border">
            <a:extLst>
              <a:ext uri="{FF2B5EF4-FFF2-40B4-BE49-F238E27FC236}">
                <a16:creationId xmlns:a16="http://schemas.microsoft.com/office/drawing/2014/main" id="{2F1BF9AF-6BD1-D25D-507D-9BAEE0356A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883" b="38883"/>
          <a:stretch/>
        </p:blipFill>
        <p:spPr bwMode="auto">
          <a:xfrm>
            <a:off x="0" y="6260788"/>
            <a:ext cx="2686050" cy="597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8" descr="Image result for altar border">
            <a:extLst>
              <a:ext uri="{FF2B5EF4-FFF2-40B4-BE49-F238E27FC236}">
                <a16:creationId xmlns:a16="http://schemas.microsoft.com/office/drawing/2014/main" id="{A228BB74-2C6C-7117-8269-467F986D3E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883" b="38883"/>
          <a:stretch/>
        </p:blipFill>
        <p:spPr bwMode="auto">
          <a:xfrm>
            <a:off x="2668329" y="6260788"/>
            <a:ext cx="2686050" cy="597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8" descr="Image result for altar border">
            <a:extLst>
              <a:ext uri="{FF2B5EF4-FFF2-40B4-BE49-F238E27FC236}">
                <a16:creationId xmlns:a16="http://schemas.microsoft.com/office/drawing/2014/main" id="{687AE1EF-0CCA-1762-9D8A-55CEE5B083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883" b="38883"/>
          <a:stretch/>
        </p:blipFill>
        <p:spPr bwMode="auto">
          <a:xfrm>
            <a:off x="5354379" y="6278029"/>
            <a:ext cx="2686050" cy="597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8" descr="Image result for altar border">
            <a:extLst>
              <a:ext uri="{FF2B5EF4-FFF2-40B4-BE49-F238E27FC236}">
                <a16:creationId xmlns:a16="http://schemas.microsoft.com/office/drawing/2014/main" id="{7636AE95-15B2-7113-E135-7A72A355D2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883" b="38883"/>
          <a:stretch/>
        </p:blipFill>
        <p:spPr bwMode="auto">
          <a:xfrm>
            <a:off x="8040429" y="6278029"/>
            <a:ext cx="2686050" cy="597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8" descr="Image result for altar border">
            <a:extLst>
              <a:ext uri="{FF2B5EF4-FFF2-40B4-BE49-F238E27FC236}">
                <a16:creationId xmlns:a16="http://schemas.microsoft.com/office/drawing/2014/main" id="{0D4A6AF8-F314-4BB1-C51A-176082CE4BA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883" r="44780" b="38883"/>
          <a:stretch/>
        </p:blipFill>
        <p:spPr bwMode="auto">
          <a:xfrm>
            <a:off x="10708758" y="6277135"/>
            <a:ext cx="1483242" cy="597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6" descr="Image result for altar border">
            <a:extLst>
              <a:ext uri="{FF2B5EF4-FFF2-40B4-BE49-F238E27FC236}">
                <a16:creationId xmlns:a16="http://schemas.microsoft.com/office/drawing/2014/main" id="{0B00A65C-C88F-4DB0-A27B-FF6E3E5ACD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84" r="59861" b="15477"/>
          <a:stretch/>
        </p:blipFill>
        <p:spPr bwMode="auto">
          <a:xfrm>
            <a:off x="11673858" y="24345"/>
            <a:ext cx="521190" cy="957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Image result for pearl gem border">
            <a:extLst>
              <a:ext uri="{FF2B5EF4-FFF2-40B4-BE49-F238E27FC236}">
                <a16:creationId xmlns:a16="http://schemas.microsoft.com/office/drawing/2014/main" id="{426E79FE-390A-E42E-BDDC-2D9FDB67FF6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93" r="16744" b="59258"/>
          <a:stretch/>
        </p:blipFill>
        <p:spPr bwMode="auto">
          <a:xfrm rot="16200000">
            <a:off x="-2418263" y="3392857"/>
            <a:ext cx="5278662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 descr="Image result for pearl gem border">
            <a:extLst>
              <a:ext uri="{FF2B5EF4-FFF2-40B4-BE49-F238E27FC236}">
                <a16:creationId xmlns:a16="http://schemas.microsoft.com/office/drawing/2014/main" id="{82CE1C4A-6710-7FC9-7A9C-B9421075165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93" r="16744" b="59258"/>
          <a:stretch/>
        </p:blipFill>
        <p:spPr bwMode="auto">
          <a:xfrm rot="16200000">
            <a:off x="9317089" y="3392857"/>
            <a:ext cx="5278662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99091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505BAE-1437-42D6-FF3F-9260352D79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620625"/>
            <a:ext cx="9601196" cy="1303867"/>
          </a:xfrm>
        </p:spPr>
        <p:txBody>
          <a:bodyPr>
            <a:normAutofit/>
          </a:bodyPr>
          <a:lstStyle/>
          <a:p>
            <a:r>
              <a:rPr lang="en-US" sz="3000" dirty="0"/>
              <a:t>What changes were made to the Holy Mass, Roman missal, and liturgical calendar? 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1E82A2E6-2673-053B-866E-845161D6B33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99064450"/>
              </p:ext>
            </p:extLst>
          </p:nvPr>
        </p:nvGraphicFramePr>
        <p:xfrm>
          <a:off x="1146544" y="1782332"/>
          <a:ext cx="9898912" cy="4338085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949456">
                  <a:extLst>
                    <a:ext uri="{9D8B030D-6E8A-4147-A177-3AD203B41FA5}">
                      <a16:colId xmlns:a16="http://schemas.microsoft.com/office/drawing/2014/main" val="3588353804"/>
                    </a:ext>
                  </a:extLst>
                </a:gridCol>
                <a:gridCol w="4949456">
                  <a:extLst>
                    <a:ext uri="{9D8B030D-6E8A-4147-A177-3AD203B41FA5}">
                      <a16:colId xmlns:a16="http://schemas.microsoft.com/office/drawing/2014/main" val="2913415931"/>
                    </a:ext>
                  </a:extLst>
                </a:gridCol>
              </a:tblGrid>
              <a:tr h="35252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Before Vatican 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After Vatican II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68961"/>
                  </a:ext>
                </a:extLst>
              </a:tr>
              <a:tr h="608475">
                <a:tc>
                  <a:txBody>
                    <a:bodyPr/>
                    <a:lstStyle/>
                    <a:p>
                      <a:r>
                        <a:rPr lang="en-US" sz="1400" dirty="0"/>
                        <a:t>Mass: said in Latin only (language of the Church)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Mass: said in the vernacular (language of the people)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1024161"/>
                  </a:ext>
                </a:extLst>
              </a:tr>
              <a:tr h="608475">
                <a:tc>
                  <a:txBody>
                    <a:bodyPr/>
                    <a:lstStyle/>
                    <a:p>
                      <a:r>
                        <a:rPr lang="en-US" sz="1400" dirty="0"/>
                        <a:t>Rubrics: Ordinary is fixed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Rubrics: Options for prayers permitted; liturgical creativity afforded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5467874"/>
                  </a:ext>
                </a:extLst>
              </a:tr>
              <a:tr h="352529">
                <a:tc>
                  <a:txBody>
                    <a:bodyPr/>
                    <a:lstStyle/>
                    <a:p>
                      <a:r>
                        <a:rPr lang="en-US" sz="1400" dirty="0"/>
                        <a:t>Mass: said only ad orientem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Mass: said versus populum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1007328"/>
                  </a:ext>
                </a:extLst>
              </a:tr>
              <a:tr h="585823">
                <a:tc>
                  <a:txBody>
                    <a:bodyPr/>
                    <a:lstStyle/>
                    <a:p>
                      <a:r>
                        <a:rPr lang="en-US" sz="1400" dirty="0"/>
                        <a:t>Holy Communion: only reception kneeling and on the tongue; priest as sole provider; minor orders active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Holy Communion: permitted by hand; lay Eucharistic ministers permitted; minor orders dissolved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6554495"/>
                  </a:ext>
                </a:extLst>
              </a:tr>
              <a:tr h="352529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Missal/lectionary: 1-year cycle of readings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Missal/lectionary: 3-year cycle of readings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0531429"/>
                  </a:ext>
                </a:extLst>
              </a:tr>
              <a:tr h="608475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Liturgical calendar: eight seasons (Proper of Seasons)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Liturgical calendar: seven seasons (Proper of Time)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7337417"/>
                  </a:ext>
                </a:extLst>
              </a:tr>
              <a:tr h="869250">
                <a:tc>
                  <a:txBody>
                    <a:bodyPr/>
                    <a:lstStyle/>
                    <a:p>
                      <a:r>
                        <a:rPr lang="en-US" sz="1400" dirty="0"/>
                        <a:t>Liturgical calendar: Feast day classification; first-class, second-class, third-class; octaves for feast days (privileged, common, simple); Ember Days; abstinence from meat every Friday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Liturgical calendar: New classification system: solemnities, memorials, feasts; new dates of feast days; elimination of octaves; no Ember Days; abstinence from meat every Friday only during Lent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5971420"/>
                  </a:ext>
                </a:extLst>
              </a:tr>
            </a:tbl>
          </a:graphicData>
        </a:graphic>
      </p:graphicFrame>
      <p:pic>
        <p:nvPicPr>
          <p:cNvPr id="5" name="Picture 4" descr="Image result for gold stained glass border">
            <a:extLst>
              <a:ext uri="{FF2B5EF4-FFF2-40B4-BE49-F238E27FC236}">
                <a16:creationId xmlns:a16="http://schemas.microsoft.com/office/drawing/2014/main" id="{C3A22236-B37B-1BB5-54DF-DA52BE0F8BF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801"/>
          <a:stretch/>
        </p:blipFill>
        <p:spPr bwMode="auto">
          <a:xfrm>
            <a:off x="0" y="-38612"/>
            <a:ext cx="4533014" cy="865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Image result for gold stained glass border">
            <a:extLst>
              <a:ext uri="{FF2B5EF4-FFF2-40B4-BE49-F238E27FC236}">
                <a16:creationId xmlns:a16="http://schemas.microsoft.com/office/drawing/2014/main" id="{AD96F1E0-F5B7-4A0A-9258-AB55244204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801"/>
          <a:stretch/>
        </p:blipFill>
        <p:spPr bwMode="auto">
          <a:xfrm>
            <a:off x="4533014" y="-38612"/>
            <a:ext cx="4533014" cy="865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Image result for gold stained glass border">
            <a:extLst>
              <a:ext uri="{FF2B5EF4-FFF2-40B4-BE49-F238E27FC236}">
                <a16:creationId xmlns:a16="http://schemas.microsoft.com/office/drawing/2014/main" id="{D6DDFCC3-847B-5B63-920E-D36FAF2838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040" b="80801"/>
          <a:stretch/>
        </p:blipFill>
        <p:spPr bwMode="auto">
          <a:xfrm>
            <a:off x="9066028" y="-38612"/>
            <a:ext cx="3125972" cy="865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Image result for gold stained glass border">
            <a:extLst>
              <a:ext uri="{FF2B5EF4-FFF2-40B4-BE49-F238E27FC236}">
                <a16:creationId xmlns:a16="http://schemas.microsoft.com/office/drawing/2014/main" id="{B95A6254-00D4-D13E-FDF5-A74209449F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801"/>
          <a:stretch/>
        </p:blipFill>
        <p:spPr bwMode="auto">
          <a:xfrm>
            <a:off x="0" y="6237375"/>
            <a:ext cx="4533014" cy="620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Image result for gold stained glass border">
            <a:extLst>
              <a:ext uri="{FF2B5EF4-FFF2-40B4-BE49-F238E27FC236}">
                <a16:creationId xmlns:a16="http://schemas.microsoft.com/office/drawing/2014/main" id="{2F08299D-4D40-40BD-CF19-32D4C85987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801"/>
          <a:stretch/>
        </p:blipFill>
        <p:spPr bwMode="auto">
          <a:xfrm>
            <a:off x="4533014" y="6237374"/>
            <a:ext cx="4533014" cy="620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Image result for gold stained glass border">
            <a:extLst>
              <a:ext uri="{FF2B5EF4-FFF2-40B4-BE49-F238E27FC236}">
                <a16:creationId xmlns:a16="http://schemas.microsoft.com/office/drawing/2014/main" id="{0599E65D-7996-F75D-B4D3-ABCB6E82BF4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040" b="80801"/>
          <a:stretch/>
        </p:blipFill>
        <p:spPr bwMode="auto">
          <a:xfrm>
            <a:off x="9066028" y="6237376"/>
            <a:ext cx="3125972" cy="620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Ruby Red Lace Border Clipart | Custom-Designed Illustrations ~ Creative ...">
            <a:extLst>
              <a:ext uri="{FF2B5EF4-FFF2-40B4-BE49-F238E27FC236}">
                <a16:creationId xmlns:a16="http://schemas.microsoft.com/office/drawing/2014/main" id="{904D9F95-375D-870B-BAE2-68F171014F6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46" r="52457"/>
          <a:stretch/>
        </p:blipFill>
        <p:spPr bwMode="auto">
          <a:xfrm rot="10800000">
            <a:off x="0" y="827100"/>
            <a:ext cx="771180" cy="5410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Ruby Red Lace Border Clipart | Custom-Designed Illustrations ~ Creative ...">
            <a:extLst>
              <a:ext uri="{FF2B5EF4-FFF2-40B4-BE49-F238E27FC236}">
                <a16:creationId xmlns:a16="http://schemas.microsoft.com/office/drawing/2014/main" id="{3E66BC70-6680-27AC-98D0-1A067FF5E85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46" r="52457"/>
          <a:stretch/>
        </p:blipFill>
        <p:spPr bwMode="auto">
          <a:xfrm rot="10800000">
            <a:off x="11420820" y="827100"/>
            <a:ext cx="771180" cy="5410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19577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9CEBBF-09EA-7E9C-3D76-1A209B7F2C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is the Ordinary Form of the Mass? What is the Extraordinary Form?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7B289F-1627-0F64-5777-7E3646F020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Two forms of the Roman Rite</a:t>
            </a:r>
          </a:p>
          <a:p>
            <a:pPr lvl="1"/>
            <a:r>
              <a:rPr lang="en-US" dirty="0"/>
              <a:t>Eastern rite: Byzantine (in communion)</a:t>
            </a:r>
          </a:p>
          <a:p>
            <a:r>
              <a:rPr lang="en-US" dirty="0"/>
              <a:t>Ordinary Form: Novus Ordo (new order) Mass</a:t>
            </a:r>
          </a:p>
          <a:p>
            <a:pPr lvl="1"/>
            <a:r>
              <a:rPr lang="en-US" dirty="0"/>
              <a:t>Ordinary: the norm; regularly offered in parishes</a:t>
            </a:r>
          </a:p>
          <a:p>
            <a:r>
              <a:rPr lang="en-US" dirty="0"/>
              <a:t>Extraordinary Form:</a:t>
            </a:r>
          </a:p>
          <a:p>
            <a:pPr lvl="1"/>
            <a:r>
              <a:rPr lang="en-US" dirty="0"/>
              <a:t>Traditional Latin Mass</a:t>
            </a:r>
          </a:p>
          <a:p>
            <a:pPr lvl="2"/>
            <a:r>
              <a:rPr lang="en-US" dirty="0"/>
              <a:t>Tridentine Mass (misnomer)</a:t>
            </a:r>
          </a:p>
          <a:p>
            <a:pPr lvl="2"/>
            <a:r>
              <a:rPr lang="en-US" dirty="0"/>
              <a:t>Usus </a:t>
            </a:r>
            <a:r>
              <a:rPr lang="en-US" dirty="0" err="1"/>
              <a:t>antiquior</a:t>
            </a:r>
            <a:r>
              <a:rPr lang="en-US" dirty="0"/>
              <a:t> (ancient usage)</a:t>
            </a:r>
          </a:p>
          <a:p>
            <a:pPr lvl="2"/>
            <a:r>
              <a:rPr lang="en-US" dirty="0"/>
              <a:t>Mass of the Ages</a:t>
            </a:r>
          </a:p>
          <a:p>
            <a:pPr marL="914400" lvl="2" indent="0">
              <a:buNone/>
            </a:pPr>
            <a:endParaRPr lang="en-US" dirty="0"/>
          </a:p>
        </p:txBody>
      </p:sp>
      <p:pic>
        <p:nvPicPr>
          <p:cNvPr id="3074" name="Picture 2" descr="Image result for byzantine catholic mass">
            <a:extLst>
              <a:ext uri="{FF2B5EF4-FFF2-40B4-BE49-F238E27FC236}">
                <a16:creationId xmlns:a16="http://schemas.microsoft.com/office/drawing/2014/main" id="{36B22BCD-EE0A-3AA7-1CDD-B6E61F3434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9022" y="2556933"/>
            <a:ext cx="4687629" cy="3514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EE53CFC-563E-6E8E-D0B2-6E2A99E1CA0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7654" b="28475"/>
          <a:stretch/>
        </p:blipFill>
        <p:spPr>
          <a:xfrm>
            <a:off x="0" y="0"/>
            <a:ext cx="2314575" cy="112823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28AFCD8-4356-A6F1-844C-E3A347774EE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7654" b="28475"/>
          <a:stretch/>
        </p:blipFill>
        <p:spPr>
          <a:xfrm>
            <a:off x="2314575" y="-1"/>
            <a:ext cx="2314575" cy="112823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BA5F7DF-DEC8-3DDC-991C-D3F9A2D4E48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7654" b="28475"/>
          <a:stretch/>
        </p:blipFill>
        <p:spPr>
          <a:xfrm>
            <a:off x="4629150" y="14764"/>
            <a:ext cx="2314575" cy="112823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6702DE6-9A45-C69B-0877-F6D3ED72086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7654" b="28475"/>
          <a:stretch/>
        </p:blipFill>
        <p:spPr>
          <a:xfrm>
            <a:off x="6943725" y="14764"/>
            <a:ext cx="2314575" cy="112823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073AC91-3710-1445-0114-739601CD85D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7654" b="28475"/>
          <a:stretch/>
        </p:blipFill>
        <p:spPr>
          <a:xfrm>
            <a:off x="9258300" y="0"/>
            <a:ext cx="2314575" cy="1128235"/>
          </a:xfrm>
          <a:prstGeom prst="rect">
            <a:avLst/>
          </a:prstGeom>
        </p:spPr>
      </p:pic>
      <p:pic>
        <p:nvPicPr>
          <p:cNvPr id="9" name="Picture 6" descr="Image result for altar border">
            <a:extLst>
              <a:ext uri="{FF2B5EF4-FFF2-40B4-BE49-F238E27FC236}">
                <a16:creationId xmlns:a16="http://schemas.microsoft.com/office/drawing/2014/main" id="{666AD8B9-4EEE-4561-F67B-73A140DF2D9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2" t="6097" b="7507"/>
          <a:stretch/>
        </p:blipFill>
        <p:spPr bwMode="auto">
          <a:xfrm>
            <a:off x="0" y="5996762"/>
            <a:ext cx="4011797" cy="861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Image result for altar border">
            <a:extLst>
              <a:ext uri="{FF2B5EF4-FFF2-40B4-BE49-F238E27FC236}">
                <a16:creationId xmlns:a16="http://schemas.microsoft.com/office/drawing/2014/main" id="{4D60C6A2-57AE-9DE3-096D-E9215B4D30B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2" t="6097" b="7507"/>
          <a:stretch/>
        </p:blipFill>
        <p:spPr bwMode="auto">
          <a:xfrm>
            <a:off x="4011797" y="5996762"/>
            <a:ext cx="4011797" cy="861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Image result for altar border">
            <a:extLst>
              <a:ext uri="{FF2B5EF4-FFF2-40B4-BE49-F238E27FC236}">
                <a16:creationId xmlns:a16="http://schemas.microsoft.com/office/drawing/2014/main" id="{A9EB4BDF-B076-E8CA-B73C-7CCD64D61DB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2" t="6097" b="7507"/>
          <a:stretch/>
        </p:blipFill>
        <p:spPr bwMode="auto">
          <a:xfrm>
            <a:off x="8023594" y="5996762"/>
            <a:ext cx="4168406" cy="861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Image result for pearl gem border">
            <a:extLst>
              <a:ext uri="{FF2B5EF4-FFF2-40B4-BE49-F238E27FC236}">
                <a16:creationId xmlns:a16="http://schemas.microsoft.com/office/drawing/2014/main" id="{595D4016-A670-02FE-A7D1-1916BE2773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93" r="16744" b="59258"/>
          <a:stretch/>
        </p:blipFill>
        <p:spPr bwMode="auto">
          <a:xfrm rot="16200000">
            <a:off x="-2213197" y="3333899"/>
            <a:ext cx="486853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Image result for pearl gem border">
            <a:extLst>
              <a:ext uri="{FF2B5EF4-FFF2-40B4-BE49-F238E27FC236}">
                <a16:creationId xmlns:a16="http://schemas.microsoft.com/office/drawing/2014/main" id="{34DCE84A-7387-6141-DFC7-1FB9E94871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93" r="16744" b="59258"/>
          <a:stretch/>
        </p:blipFill>
        <p:spPr bwMode="auto">
          <a:xfrm rot="16200000">
            <a:off x="9529134" y="3333897"/>
            <a:ext cx="486853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DB12E12-B15F-3115-5A32-8D5FCE85FEB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7654" r="73251" b="28475"/>
          <a:stretch/>
        </p:blipFill>
        <p:spPr>
          <a:xfrm>
            <a:off x="11572875" y="-29532"/>
            <a:ext cx="619125" cy="1128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0543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6AE736-2511-4998-9539-00B54C65EA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Why were changes made to the Mass, missal, and liturgical calendar? What were the implications of these changes?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9B6EF7-50F6-B808-7F85-73CA91C7F9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0734" y="2556932"/>
            <a:ext cx="6446875" cy="3279443"/>
          </a:xfrm>
        </p:spPr>
        <p:txBody>
          <a:bodyPr>
            <a:normAutofit fontScale="92500"/>
          </a:bodyPr>
          <a:lstStyle/>
          <a:p>
            <a:r>
              <a:rPr lang="en-US" dirty="0"/>
              <a:t>Goal: Exercise of common priesthood/threefold call to holiness</a:t>
            </a:r>
          </a:p>
          <a:p>
            <a:r>
              <a:rPr lang="en-US" dirty="0"/>
              <a:t>Goal: Increased participation of laypeople</a:t>
            </a:r>
          </a:p>
          <a:p>
            <a:r>
              <a:rPr lang="en-US" dirty="0"/>
              <a:t>Goal: widespread, deepened understanding of faith</a:t>
            </a:r>
          </a:p>
          <a:p>
            <a:r>
              <a:rPr lang="en-US" dirty="0"/>
              <a:t>Outcome: Increased emphasis on Mass as feast; meal</a:t>
            </a:r>
          </a:p>
          <a:p>
            <a:pPr marL="0" indent="0">
              <a:buNone/>
            </a:pPr>
            <a:r>
              <a:rPr lang="en-US" dirty="0"/>
              <a:t>shared by community of faithful</a:t>
            </a:r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15362" name="Picture 2" descr="Image result for institution of the eucharist stained glass">
            <a:extLst>
              <a:ext uri="{FF2B5EF4-FFF2-40B4-BE49-F238E27FC236}">
                <a16:creationId xmlns:a16="http://schemas.microsoft.com/office/drawing/2014/main" id="{FE58ECCA-E5F0-3597-E097-7F50A7BEA4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93" b="30951"/>
          <a:stretch/>
        </p:blipFill>
        <p:spPr bwMode="auto">
          <a:xfrm>
            <a:off x="7549119" y="2561535"/>
            <a:ext cx="3902148" cy="3315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Image result for red stained glass window catholic">
            <a:extLst>
              <a:ext uri="{FF2B5EF4-FFF2-40B4-BE49-F238E27FC236}">
                <a16:creationId xmlns:a16="http://schemas.microsoft.com/office/drawing/2014/main" id="{87AC9153-81E2-22BE-8C00-6687572BCA2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2" r="82824"/>
          <a:stretch/>
        </p:blipFill>
        <p:spPr bwMode="auto">
          <a:xfrm rot="16200000">
            <a:off x="1547655" y="-1547654"/>
            <a:ext cx="806839" cy="3902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Image result for red stained glass window catholic">
            <a:extLst>
              <a:ext uri="{FF2B5EF4-FFF2-40B4-BE49-F238E27FC236}">
                <a16:creationId xmlns:a16="http://schemas.microsoft.com/office/drawing/2014/main" id="{75716090-C118-81A2-B506-7792E003C7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2" r="82824"/>
          <a:stretch/>
        </p:blipFill>
        <p:spPr bwMode="auto">
          <a:xfrm rot="16200000">
            <a:off x="5449803" y="-1547654"/>
            <a:ext cx="806839" cy="3902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Image result for red stained glass window catholic">
            <a:extLst>
              <a:ext uri="{FF2B5EF4-FFF2-40B4-BE49-F238E27FC236}">
                <a16:creationId xmlns:a16="http://schemas.microsoft.com/office/drawing/2014/main" id="{675D722C-F65C-65E4-D162-EBF24EB9AD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2" r="82824"/>
          <a:stretch/>
        </p:blipFill>
        <p:spPr bwMode="auto">
          <a:xfrm rot="16200000">
            <a:off x="9590568" y="-1806975"/>
            <a:ext cx="806839" cy="4396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Image result for red stained glass window catholic">
            <a:extLst>
              <a:ext uri="{FF2B5EF4-FFF2-40B4-BE49-F238E27FC236}">
                <a16:creationId xmlns:a16="http://schemas.microsoft.com/office/drawing/2014/main" id="{1C22367A-94EE-15DF-F851-620E1C1E7E5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2" r="82824"/>
          <a:stretch/>
        </p:blipFill>
        <p:spPr bwMode="auto">
          <a:xfrm rot="16200000">
            <a:off x="1547653" y="4503507"/>
            <a:ext cx="806839" cy="3902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Image result for red stained glass window catholic">
            <a:extLst>
              <a:ext uri="{FF2B5EF4-FFF2-40B4-BE49-F238E27FC236}">
                <a16:creationId xmlns:a16="http://schemas.microsoft.com/office/drawing/2014/main" id="{B39454CD-631B-9DB7-31A1-D7FE24B060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2" r="82824"/>
          <a:stretch/>
        </p:blipFill>
        <p:spPr bwMode="auto">
          <a:xfrm rot="16200000">
            <a:off x="5449804" y="4503507"/>
            <a:ext cx="806839" cy="3902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Image result for red stained glass window catholic">
            <a:extLst>
              <a:ext uri="{FF2B5EF4-FFF2-40B4-BE49-F238E27FC236}">
                <a16:creationId xmlns:a16="http://schemas.microsoft.com/office/drawing/2014/main" id="{3DD0DC1D-7B94-E718-1916-6F6FAB6C684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2" r="82824"/>
          <a:stretch/>
        </p:blipFill>
        <p:spPr bwMode="auto">
          <a:xfrm rot="16200000">
            <a:off x="9590567" y="4253246"/>
            <a:ext cx="806839" cy="4396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Image result for gold gem border">
            <a:extLst>
              <a:ext uri="{FF2B5EF4-FFF2-40B4-BE49-F238E27FC236}">
                <a16:creationId xmlns:a16="http://schemas.microsoft.com/office/drawing/2014/main" id="{CA0A980F-1374-CDE6-3BBA-0B076E65064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3" t="9553" r="7701" b="60217"/>
          <a:stretch/>
        </p:blipFill>
        <p:spPr bwMode="auto">
          <a:xfrm rot="16200000" flipV="1">
            <a:off x="-2264903" y="3071741"/>
            <a:ext cx="5241002" cy="711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Image result for gold gem border">
            <a:extLst>
              <a:ext uri="{FF2B5EF4-FFF2-40B4-BE49-F238E27FC236}">
                <a16:creationId xmlns:a16="http://schemas.microsoft.com/office/drawing/2014/main" id="{653CD1EE-21FC-D923-6457-0DC9413A2D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3" t="9553" r="7701" b="60217"/>
          <a:stretch/>
        </p:blipFill>
        <p:spPr bwMode="auto">
          <a:xfrm rot="16200000" flipV="1">
            <a:off x="9215902" y="3068419"/>
            <a:ext cx="5241002" cy="711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75717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CFF0EF-C0AF-9778-8B04-013C5D1305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Why should we learn about the roots of our Catholic Faith?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84B44F-AD9D-A7A5-4D43-82B4649652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Going forward </a:t>
            </a:r>
            <a:r>
              <a:rPr lang="en-US" dirty="0">
                <a:sym typeface="Wingdings" panose="05000000000000000000" pitchFamily="2" charset="2"/>
              </a:rPr>
              <a:t> going back</a:t>
            </a:r>
          </a:p>
          <a:p>
            <a:r>
              <a:rPr lang="en-US" dirty="0">
                <a:sym typeface="Wingdings" panose="05000000000000000000" pitchFamily="2" charset="2"/>
              </a:rPr>
              <a:t>Historical reflection: informed decision-making</a:t>
            </a:r>
          </a:p>
          <a:p>
            <a:r>
              <a:rPr lang="en-US" dirty="0">
                <a:sym typeface="Wingdings" panose="05000000000000000000" pitchFamily="2" charset="2"/>
              </a:rPr>
              <a:t>Spiritual development: conscience formation</a:t>
            </a:r>
          </a:p>
          <a:p>
            <a:r>
              <a:rPr lang="en-US" dirty="0"/>
              <a:t>Communion with states of the Church</a:t>
            </a:r>
          </a:p>
          <a:p>
            <a:r>
              <a:rPr lang="en-US" dirty="0"/>
              <a:t>Discernment of God’s will</a:t>
            </a:r>
          </a:p>
          <a:p>
            <a:r>
              <a:rPr lang="en-US" dirty="0"/>
              <a:t>Celebration of our Faith</a:t>
            </a:r>
          </a:p>
          <a:p>
            <a:pPr lvl="1"/>
            <a:r>
              <a:rPr lang="en-US" dirty="0"/>
              <a:t>Understanding of God; who we are in Him</a:t>
            </a:r>
          </a:p>
        </p:txBody>
      </p:sp>
      <p:pic>
        <p:nvPicPr>
          <p:cNvPr id="4" name="Picture 6" descr="Image result for gold chalice border">
            <a:extLst>
              <a:ext uri="{FF2B5EF4-FFF2-40B4-BE49-F238E27FC236}">
                <a16:creationId xmlns:a16="http://schemas.microsoft.com/office/drawing/2014/main" id="{F7435CEC-2D50-95E9-5649-AC6A3A84951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596"/>
          <a:stretch/>
        </p:blipFill>
        <p:spPr bwMode="auto">
          <a:xfrm>
            <a:off x="0" y="0"/>
            <a:ext cx="4608328" cy="614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Image result for gold chalice border">
            <a:extLst>
              <a:ext uri="{FF2B5EF4-FFF2-40B4-BE49-F238E27FC236}">
                <a16:creationId xmlns:a16="http://schemas.microsoft.com/office/drawing/2014/main" id="{3CD17E7F-8A1A-A293-4F63-73ABFDF329D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596"/>
          <a:stretch/>
        </p:blipFill>
        <p:spPr bwMode="auto">
          <a:xfrm>
            <a:off x="4608328" y="-1"/>
            <a:ext cx="4608328" cy="614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Image result for gold chalice border">
            <a:extLst>
              <a:ext uri="{FF2B5EF4-FFF2-40B4-BE49-F238E27FC236}">
                <a16:creationId xmlns:a16="http://schemas.microsoft.com/office/drawing/2014/main" id="{152CEC5F-D060-2CAF-89E9-17885778D4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436" b="53596"/>
          <a:stretch/>
        </p:blipFill>
        <p:spPr bwMode="auto">
          <a:xfrm>
            <a:off x="9216656" y="1"/>
            <a:ext cx="2975344" cy="614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Ruby Red Lace Border Clipart | Custom-Designed Illustrations ~ Creative ...">
            <a:extLst>
              <a:ext uri="{FF2B5EF4-FFF2-40B4-BE49-F238E27FC236}">
                <a16:creationId xmlns:a16="http://schemas.microsoft.com/office/drawing/2014/main" id="{43E3C5BE-313C-260B-11CB-8CE2175A0E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31" r="31057"/>
          <a:stretch/>
        </p:blipFill>
        <p:spPr bwMode="auto">
          <a:xfrm rot="10800000">
            <a:off x="0" y="614103"/>
            <a:ext cx="499730" cy="2848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Ruby Red Lace Border Clipart | Custom-Designed Illustrations ~ Creative ...">
            <a:extLst>
              <a:ext uri="{FF2B5EF4-FFF2-40B4-BE49-F238E27FC236}">
                <a16:creationId xmlns:a16="http://schemas.microsoft.com/office/drawing/2014/main" id="{8950EB89-C388-A187-F7F2-DE85E7FE17B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31" r="31057"/>
          <a:stretch/>
        </p:blipFill>
        <p:spPr bwMode="auto">
          <a:xfrm rot="10800000">
            <a:off x="-1" y="3476362"/>
            <a:ext cx="499730" cy="2848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Image result for gold chalice border">
            <a:extLst>
              <a:ext uri="{FF2B5EF4-FFF2-40B4-BE49-F238E27FC236}">
                <a16:creationId xmlns:a16="http://schemas.microsoft.com/office/drawing/2014/main" id="{C32188E7-F34C-04EC-5ECA-4FF38140586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596"/>
          <a:stretch/>
        </p:blipFill>
        <p:spPr bwMode="auto">
          <a:xfrm>
            <a:off x="-2" y="6243897"/>
            <a:ext cx="4608328" cy="614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Image result for gold chalice border">
            <a:extLst>
              <a:ext uri="{FF2B5EF4-FFF2-40B4-BE49-F238E27FC236}">
                <a16:creationId xmlns:a16="http://schemas.microsoft.com/office/drawing/2014/main" id="{B1990944-31A5-D2C0-4914-14FEC4F7306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596"/>
          <a:stretch/>
        </p:blipFill>
        <p:spPr bwMode="auto">
          <a:xfrm>
            <a:off x="4608328" y="6243896"/>
            <a:ext cx="4608328" cy="614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Image result for gold chalice border">
            <a:extLst>
              <a:ext uri="{FF2B5EF4-FFF2-40B4-BE49-F238E27FC236}">
                <a16:creationId xmlns:a16="http://schemas.microsoft.com/office/drawing/2014/main" id="{5589AD11-E550-D57C-F15F-C7D900EB98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436" b="53596"/>
          <a:stretch/>
        </p:blipFill>
        <p:spPr bwMode="auto">
          <a:xfrm>
            <a:off x="9216656" y="6243896"/>
            <a:ext cx="2975344" cy="614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Ruby Red Lace Border Clipart | Custom-Designed Illustrations ~ Creative ...">
            <a:extLst>
              <a:ext uri="{FF2B5EF4-FFF2-40B4-BE49-F238E27FC236}">
                <a16:creationId xmlns:a16="http://schemas.microsoft.com/office/drawing/2014/main" id="{7969ACBE-327E-F359-AE73-447D8B0686E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31" r="31057"/>
          <a:stretch/>
        </p:blipFill>
        <p:spPr bwMode="auto">
          <a:xfrm rot="10800000">
            <a:off x="11692270" y="627861"/>
            <a:ext cx="499730" cy="2848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Ruby Red Lace Border Clipart | Custom-Designed Illustrations ~ Creative ...">
            <a:extLst>
              <a:ext uri="{FF2B5EF4-FFF2-40B4-BE49-F238E27FC236}">
                <a16:creationId xmlns:a16="http://schemas.microsoft.com/office/drawing/2014/main" id="{EFE4EDC9-5D04-A266-230A-4E852B217A1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31" r="31057"/>
          <a:stretch/>
        </p:blipFill>
        <p:spPr bwMode="auto">
          <a:xfrm rot="10800000">
            <a:off x="11692270" y="3490118"/>
            <a:ext cx="499730" cy="2848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Image result for v+j st francis de sales">
            <a:extLst>
              <a:ext uri="{FF2B5EF4-FFF2-40B4-BE49-F238E27FC236}">
                <a16:creationId xmlns:a16="http://schemas.microsoft.com/office/drawing/2014/main" id="{465B45BF-7286-8406-D0E7-0763B36F404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568"/>
          <a:stretch/>
        </p:blipFill>
        <p:spPr bwMode="auto">
          <a:xfrm>
            <a:off x="8298709" y="2091516"/>
            <a:ext cx="3249214" cy="4043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98229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63402F-5618-C8BE-6903-81E256FA3A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Why do we study the old and new rites of the Roman Mass?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E4067C-5C5D-5048-32AD-E0DF4FD8CB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2"/>
            <a:ext cx="5945371" cy="3078324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Comparable to biblical typology</a:t>
            </a:r>
          </a:p>
          <a:p>
            <a:r>
              <a:rPr lang="en-US" dirty="0"/>
              <a:t>Understand the old to understand the new; vice versa</a:t>
            </a:r>
          </a:p>
          <a:p>
            <a:r>
              <a:rPr lang="en-US" dirty="0"/>
              <a:t>Appreciate nuances, rich layers of meaning of Faith; depth and breadth of God’s love</a:t>
            </a:r>
          </a:p>
          <a:p>
            <a:r>
              <a:rPr lang="en-US" dirty="0"/>
              <a:t>Know more about God </a:t>
            </a:r>
            <a:r>
              <a:rPr lang="en-US" dirty="0">
                <a:sym typeface="Wingdings" panose="05000000000000000000" pitchFamily="2" charset="2"/>
              </a:rPr>
              <a:t> Love God more</a:t>
            </a:r>
          </a:p>
          <a:p>
            <a:r>
              <a:rPr lang="en-US" dirty="0">
                <a:sym typeface="Wingdings" panose="05000000000000000000" pitchFamily="2" charset="2"/>
              </a:rPr>
              <a:t>Know past to understand present, more reverently honor God in future</a:t>
            </a:r>
            <a:endParaRPr lang="en-US" dirty="0"/>
          </a:p>
        </p:txBody>
      </p:sp>
      <p:pic>
        <p:nvPicPr>
          <p:cNvPr id="4" name="Picture 2" descr="Ruby Red Lace Border Clipart | Custom-Designed Illustrations ~ Creative ...">
            <a:extLst>
              <a:ext uri="{FF2B5EF4-FFF2-40B4-BE49-F238E27FC236}">
                <a16:creationId xmlns:a16="http://schemas.microsoft.com/office/drawing/2014/main" id="{5724A5AD-F9E7-6397-3D37-EFDA546255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383" r="40350"/>
          <a:stretch/>
        </p:blipFill>
        <p:spPr bwMode="auto">
          <a:xfrm rot="10800000">
            <a:off x="-1" y="818708"/>
            <a:ext cx="1063257" cy="5781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Image result for diamond patterned stained glass">
            <a:extLst>
              <a:ext uri="{FF2B5EF4-FFF2-40B4-BE49-F238E27FC236}">
                <a16:creationId xmlns:a16="http://schemas.microsoft.com/office/drawing/2014/main" id="{05704738-ABC8-A863-6049-E3F1345AF4C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6" r="73294"/>
          <a:stretch/>
        </p:blipFill>
        <p:spPr bwMode="auto">
          <a:xfrm rot="16200000">
            <a:off x="1062259" y="-1062258"/>
            <a:ext cx="818708" cy="2943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Image result for diamond patterned stained glass">
            <a:extLst>
              <a:ext uri="{FF2B5EF4-FFF2-40B4-BE49-F238E27FC236}">
                <a16:creationId xmlns:a16="http://schemas.microsoft.com/office/drawing/2014/main" id="{A9954BCA-7F10-0E4A-CDDD-89097A80B0F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6" r="73294"/>
          <a:stretch/>
        </p:blipFill>
        <p:spPr bwMode="auto">
          <a:xfrm rot="16200000">
            <a:off x="4005486" y="-1062257"/>
            <a:ext cx="818708" cy="2943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Image result for diamond patterned stained glass">
            <a:extLst>
              <a:ext uri="{FF2B5EF4-FFF2-40B4-BE49-F238E27FC236}">
                <a16:creationId xmlns:a16="http://schemas.microsoft.com/office/drawing/2014/main" id="{60B39EE1-C70E-0412-B229-C3AB5CBE297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6" r="73294"/>
          <a:stretch/>
        </p:blipFill>
        <p:spPr bwMode="auto">
          <a:xfrm rot="16200000">
            <a:off x="6948711" y="-1062259"/>
            <a:ext cx="818708" cy="2943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Image result for diamond patterned stained glass">
            <a:extLst>
              <a:ext uri="{FF2B5EF4-FFF2-40B4-BE49-F238E27FC236}">
                <a16:creationId xmlns:a16="http://schemas.microsoft.com/office/drawing/2014/main" id="{43BD7071-9DF7-2FE8-FEB2-ABF1363272F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6" r="73294"/>
          <a:stretch/>
        </p:blipFill>
        <p:spPr bwMode="auto">
          <a:xfrm rot="16200000">
            <a:off x="10105974" y="-1276295"/>
            <a:ext cx="818708" cy="3371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Image result for diamond patterned stained glass">
            <a:extLst>
              <a:ext uri="{FF2B5EF4-FFF2-40B4-BE49-F238E27FC236}">
                <a16:creationId xmlns:a16="http://schemas.microsoft.com/office/drawing/2014/main" id="{FDEB6695-65A8-BE1A-B89F-91A4F8F0A7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6" r="73294"/>
          <a:stretch/>
        </p:blipFill>
        <p:spPr bwMode="auto">
          <a:xfrm rot="16200000">
            <a:off x="1062259" y="4977034"/>
            <a:ext cx="818708" cy="2943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Image result for diamond patterned stained glass">
            <a:extLst>
              <a:ext uri="{FF2B5EF4-FFF2-40B4-BE49-F238E27FC236}">
                <a16:creationId xmlns:a16="http://schemas.microsoft.com/office/drawing/2014/main" id="{39E9EE4C-0D38-8209-7431-0CD9B931ABA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6" r="73294"/>
          <a:stretch/>
        </p:blipFill>
        <p:spPr bwMode="auto">
          <a:xfrm rot="16200000">
            <a:off x="4005485" y="4977033"/>
            <a:ext cx="818708" cy="2943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Image result for diamond patterned stained glass">
            <a:extLst>
              <a:ext uri="{FF2B5EF4-FFF2-40B4-BE49-F238E27FC236}">
                <a16:creationId xmlns:a16="http://schemas.microsoft.com/office/drawing/2014/main" id="{EDDF6496-8A5A-4AAA-4188-C53DB591D90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6" r="73294"/>
          <a:stretch/>
        </p:blipFill>
        <p:spPr bwMode="auto">
          <a:xfrm rot="16200000">
            <a:off x="6948711" y="4983570"/>
            <a:ext cx="818708" cy="2943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Image result for diamond patterned stained glass">
            <a:extLst>
              <a:ext uri="{FF2B5EF4-FFF2-40B4-BE49-F238E27FC236}">
                <a16:creationId xmlns:a16="http://schemas.microsoft.com/office/drawing/2014/main" id="{3F1AFEF8-7465-5B85-23EA-0AB665B4F1F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6" r="73294"/>
          <a:stretch/>
        </p:blipFill>
        <p:spPr bwMode="auto">
          <a:xfrm rot="16200000">
            <a:off x="10101486" y="4767485"/>
            <a:ext cx="818708" cy="3362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Ruby Red Lace Border Clipart | Custom-Designed Illustrations ~ Creative ...">
            <a:extLst>
              <a:ext uri="{FF2B5EF4-FFF2-40B4-BE49-F238E27FC236}">
                <a16:creationId xmlns:a16="http://schemas.microsoft.com/office/drawing/2014/main" id="{70448946-03FE-2898-679C-477E90838C0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383" r="40350"/>
          <a:stretch/>
        </p:blipFill>
        <p:spPr bwMode="auto">
          <a:xfrm rot="10800000">
            <a:off x="11137717" y="818706"/>
            <a:ext cx="1063257" cy="5227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Image result for sacred heart symbol visitation">
            <a:extLst>
              <a:ext uri="{FF2B5EF4-FFF2-40B4-BE49-F238E27FC236}">
                <a16:creationId xmlns:a16="http://schemas.microsoft.com/office/drawing/2014/main" id="{31F85B4D-20CE-30BB-746E-9894AF3B137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800" t="12034" r="23838" b="7389"/>
          <a:stretch/>
        </p:blipFill>
        <p:spPr bwMode="auto">
          <a:xfrm>
            <a:off x="-52059" y="0"/>
            <a:ext cx="1347458" cy="1303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Image result for sacred heart symbol visitation">
            <a:extLst>
              <a:ext uri="{FF2B5EF4-FFF2-40B4-BE49-F238E27FC236}">
                <a16:creationId xmlns:a16="http://schemas.microsoft.com/office/drawing/2014/main" id="{51FF566F-E398-0431-B621-551C80836DE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800" t="12034" r="23838" b="7389"/>
          <a:stretch/>
        </p:blipFill>
        <p:spPr bwMode="auto">
          <a:xfrm>
            <a:off x="-52059" y="5629152"/>
            <a:ext cx="1347458" cy="1303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Image result for sacred heart symbol visitation">
            <a:extLst>
              <a:ext uri="{FF2B5EF4-FFF2-40B4-BE49-F238E27FC236}">
                <a16:creationId xmlns:a16="http://schemas.microsoft.com/office/drawing/2014/main" id="{EB88ECB9-64E4-FC48-28FB-D61C44B61C5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800" t="12034" r="23838" b="7389"/>
          <a:stretch/>
        </p:blipFill>
        <p:spPr bwMode="auto">
          <a:xfrm>
            <a:off x="10874666" y="-1"/>
            <a:ext cx="1347458" cy="1303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Image result for root of jesse jesus">
            <a:extLst>
              <a:ext uri="{FF2B5EF4-FFF2-40B4-BE49-F238E27FC236}">
                <a16:creationId xmlns:a16="http://schemas.microsoft.com/office/drawing/2014/main" id="{7473B9FE-914F-722D-FF96-3CDA15C0CF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0772" y="2449421"/>
            <a:ext cx="4175494" cy="3589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Image result for sacred heart symbol visitation">
            <a:extLst>
              <a:ext uri="{FF2B5EF4-FFF2-40B4-BE49-F238E27FC236}">
                <a16:creationId xmlns:a16="http://schemas.microsoft.com/office/drawing/2014/main" id="{0E368255-F763-ECB1-561B-D6DC6BE352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800" t="12034" r="23838" b="7389"/>
          <a:stretch/>
        </p:blipFill>
        <p:spPr bwMode="auto">
          <a:xfrm>
            <a:off x="10844542" y="5601898"/>
            <a:ext cx="1347458" cy="1303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45007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D8CAD-A575-DE99-02C3-6EA370D8CB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the Roman Missal?</a:t>
            </a:r>
          </a:p>
        </p:txBody>
      </p:sp>
      <p:pic>
        <p:nvPicPr>
          <p:cNvPr id="12" name="Picture 2" descr="Borders for Altar Cloths art Drawing by Augustus Pugin English">
            <a:extLst>
              <a:ext uri="{FF2B5EF4-FFF2-40B4-BE49-F238E27FC236}">
                <a16:creationId xmlns:a16="http://schemas.microsoft.com/office/drawing/2014/main" id="{87B1037D-B547-4D96-C2D7-D084D9B20DD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4" t="62945" r="50000" b="11008"/>
          <a:stretch/>
        </p:blipFill>
        <p:spPr bwMode="auto">
          <a:xfrm>
            <a:off x="10291834" y="6144769"/>
            <a:ext cx="1593790" cy="723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Borders for Altar Cloths art Drawing by Augustus Pugin English">
            <a:extLst>
              <a:ext uri="{FF2B5EF4-FFF2-40B4-BE49-F238E27FC236}">
                <a16:creationId xmlns:a16="http://schemas.microsoft.com/office/drawing/2014/main" id="{977B2CF4-2257-8B70-463E-279CC2E0847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4" t="62945" r="50000" b="11008"/>
          <a:stretch/>
        </p:blipFill>
        <p:spPr bwMode="auto">
          <a:xfrm>
            <a:off x="10296726" y="7681"/>
            <a:ext cx="1593790" cy="723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E07594-0A96-29A5-82D4-563F2C22C7C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Multiple versions according to rites: 1962 (Extraordinary Form), 1970 (Ordinary Form)</a:t>
            </a:r>
          </a:p>
          <a:p>
            <a:r>
              <a:rPr lang="en-US" dirty="0"/>
              <a:t>Book of:</a:t>
            </a:r>
          </a:p>
          <a:p>
            <a:pPr lvl="1"/>
            <a:r>
              <a:rPr lang="en-US" dirty="0"/>
              <a:t>Prayers and special devotions</a:t>
            </a:r>
          </a:p>
          <a:p>
            <a:pPr lvl="1"/>
            <a:r>
              <a:rPr lang="en-US" dirty="0"/>
              <a:t>Teachings of Church; guide to Mass</a:t>
            </a:r>
          </a:p>
          <a:p>
            <a:pPr lvl="1"/>
            <a:r>
              <a:rPr lang="en-US" dirty="0"/>
              <a:t>Mass readings</a:t>
            </a:r>
          </a:p>
        </p:txBody>
      </p:sp>
      <p:pic>
        <p:nvPicPr>
          <p:cNvPr id="10242" name="Picture 2" descr="Image result for catholic mass stained glass">
            <a:extLst>
              <a:ext uri="{FF2B5EF4-FFF2-40B4-BE49-F238E27FC236}">
                <a16:creationId xmlns:a16="http://schemas.microsoft.com/office/drawing/2014/main" id="{DE5A6584-150B-09A2-821C-8263C4EDFE0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78" r="72810"/>
          <a:stretch/>
        </p:blipFill>
        <p:spPr bwMode="auto">
          <a:xfrm>
            <a:off x="-1" y="0"/>
            <a:ext cx="74651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Image result for catholic mass stained glass">
            <a:extLst>
              <a:ext uri="{FF2B5EF4-FFF2-40B4-BE49-F238E27FC236}">
                <a16:creationId xmlns:a16="http://schemas.microsoft.com/office/drawing/2014/main" id="{7F49517D-C39A-280D-2ADA-FBA40F7EEBF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78" r="72810"/>
          <a:stretch/>
        </p:blipFill>
        <p:spPr bwMode="auto">
          <a:xfrm flipH="1">
            <a:off x="11445485" y="0"/>
            <a:ext cx="74651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Image result for roman missal catholic 1945 st andrew">
            <a:extLst>
              <a:ext uri="{FF2B5EF4-FFF2-40B4-BE49-F238E27FC236}">
                <a16:creationId xmlns:a16="http://schemas.microsoft.com/office/drawing/2014/main" id="{43CBE10C-B543-09FA-0A34-E28F57FB9B7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52" r="16570"/>
          <a:stretch/>
        </p:blipFill>
        <p:spPr bwMode="auto">
          <a:xfrm>
            <a:off x="6224725" y="2834641"/>
            <a:ext cx="1616149" cy="2571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Image result for roman missal catholic 1945 st andrew">
            <a:extLst>
              <a:ext uri="{FF2B5EF4-FFF2-40B4-BE49-F238E27FC236}">
                <a16:creationId xmlns:a16="http://schemas.microsoft.com/office/drawing/2014/main" id="{4FC3279E-4B17-4149-AB64-4FB7AAB3985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1" t="13732" r="3458" b="19938"/>
          <a:stretch/>
        </p:blipFill>
        <p:spPr bwMode="auto">
          <a:xfrm>
            <a:off x="8048847" y="2834641"/>
            <a:ext cx="3274828" cy="2666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Borders for Altar Cloths art Drawing by Augustus Pugin English">
            <a:extLst>
              <a:ext uri="{FF2B5EF4-FFF2-40B4-BE49-F238E27FC236}">
                <a16:creationId xmlns:a16="http://schemas.microsoft.com/office/drawing/2014/main" id="{53023BB3-1B1C-D823-DA4C-225B81FCF70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4" t="62945" r="50000" b="11008"/>
          <a:stretch/>
        </p:blipFill>
        <p:spPr bwMode="auto">
          <a:xfrm>
            <a:off x="746514" y="6144769"/>
            <a:ext cx="1593790" cy="723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Borders for Altar Cloths art Drawing by Augustus Pugin English">
            <a:extLst>
              <a:ext uri="{FF2B5EF4-FFF2-40B4-BE49-F238E27FC236}">
                <a16:creationId xmlns:a16="http://schemas.microsoft.com/office/drawing/2014/main" id="{17F2D026-3467-5FF8-8A4B-2A0111CE700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4" t="62945" r="50000" b="11008"/>
          <a:stretch/>
        </p:blipFill>
        <p:spPr bwMode="auto">
          <a:xfrm>
            <a:off x="2340304" y="6144769"/>
            <a:ext cx="1593790" cy="723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Borders for Altar Cloths art Drawing by Augustus Pugin English">
            <a:extLst>
              <a:ext uri="{FF2B5EF4-FFF2-40B4-BE49-F238E27FC236}">
                <a16:creationId xmlns:a16="http://schemas.microsoft.com/office/drawing/2014/main" id="{8578CA85-F67A-04BD-2B23-9171AF6ABE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4" t="62945" r="50000" b="11008"/>
          <a:stretch/>
        </p:blipFill>
        <p:spPr bwMode="auto">
          <a:xfrm>
            <a:off x="3934094" y="6144769"/>
            <a:ext cx="1593790" cy="723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Borders for Altar Cloths art Drawing by Augustus Pugin English">
            <a:extLst>
              <a:ext uri="{FF2B5EF4-FFF2-40B4-BE49-F238E27FC236}">
                <a16:creationId xmlns:a16="http://schemas.microsoft.com/office/drawing/2014/main" id="{CDA861C3-FA35-7103-809A-BB84D0C189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4" t="62945" r="50000" b="11008"/>
          <a:stretch/>
        </p:blipFill>
        <p:spPr bwMode="auto">
          <a:xfrm>
            <a:off x="5527884" y="6144769"/>
            <a:ext cx="1593790" cy="723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Borders for Altar Cloths art Drawing by Augustus Pugin English">
            <a:extLst>
              <a:ext uri="{FF2B5EF4-FFF2-40B4-BE49-F238E27FC236}">
                <a16:creationId xmlns:a16="http://schemas.microsoft.com/office/drawing/2014/main" id="{772D739C-71B9-E026-BE27-B4050E6BB1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4" t="62945" r="50000" b="11008"/>
          <a:stretch/>
        </p:blipFill>
        <p:spPr bwMode="auto">
          <a:xfrm>
            <a:off x="7117319" y="6144769"/>
            <a:ext cx="1593790" cy="723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Borders for Altar Cloths art Drawing by Augustus Pugin English">
            <a:extLst>
              <a:ext uri="{FF2B5EF4-FFF2-40B4-BE49-F238E27FC236}">
                <a16:creationId xmlns:a16="http://schemas.microsoft.com/office/drawing/2014/main" id="{A2AF6B1F-E318-A0EE-690E-237AEDFCB38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4" t="62945" r="50000" b="11008"/>
          <a:stretch/>
        </p:blipFill>
        <p:spPr bwMode="auto">
          <a:xfrm>
            <a:off x="8706754" y="6144769"/>
            <a:ext cx="1593790" cy="723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Borders for Altar Cloths art Drawing by Augustus Pugin English">
            <a:extLst>
              <a:ext uri="{FF2B5EF4-FFF2-40B4-BE49-F238E27FC236}">
                <a16:creationId xmlns:a16="http://schemas.microsoft.com/office/drawing/2014/main" id="{74D5E281-4E75-CC83-3787-2BA4F09DADC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4" t="62945" r="50000" b="11008"/>
          <a:stretch/>
        </p:blipFill>
        <p:spPr bwMode="auto">
          <a:xfrm>
            <a:off x="741902" y="-15204"/>
            <a:ext cx="1593790" cy="723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Borders for Altar Cloths art Drawing by Augustus Pugin English">
            <a:extLst>
              <a:ext uri="{FF2B5EF4-FFF2-40B4-BE49-F238E27FC236}">
                <a16:creationId xmlns:a16="http://schemas.microsoft.com/office/drawing/2014/main" id="{74C569D9-283F-5DF5-E75F-F2D0E4FAB9D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4" t="62945" r="50000" b="11008"/>
          <a:stretch/>
        </p:blipFill>
        <p:spPr bwMode="auto">
          <a:xfrm>
            <a:off x="2338126" y="0"/>
            <a:ext cx="1593790" cy="723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Borders for Altar Cloths art Drawing by Augustus Pugin English">
            <a:extLst>
              <a:ext uri="{FF2B5EF4-FFF2-40B4-BE49-F238E27FC236}">
                <a16:creationId xmlns:a16="http://schemas.microsoft.com/office/drawing/2014/main" id="{4F27FBC4-6A02-F446-2714-2DD0ACF090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4" t="62945" r="50000" b="11008"/>
          <a:stretch/>
        </p:blipFill>
        <p:spPr bwMode="auto">
          <a:xfrm>
            <a:off x="3934094" y="0"/>
            <a:ext cx="1593790" cy="723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Borders for Altar Cloths art Drawing by Augustus Pugin English">
            <a:extLst>
              <a:ext uri="{FF2B5EF4-FFF2-40B4-BE49-F238E27FC236}">
                <a16:creationId xmlns:a16="http://schemas.microsoft.com/office/drawing/2014/main" id="{8A03A6BC-31A7-C946-5155-09AFC59250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4" t="62945" r="50000" b="11008"/>
          <a:stretch/>
        </p:blipFill>
        <p:spPr bwMode="auto">
          <a:xfrm>
            <a:off x="5530062" y="7681"/>
            <a:ext cx="1593790" cy="723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Borders for Altar Cloths art Drawing by Augustus Pugin English">
            <a:extLst>
              <a:ext uri="{FF2B5EF4-FFF2-40B4-BE49-F238E27FC236}">
                <a16:creationId xmlns:a16="http://schemas.microsoft.com/office/drawing/2014/main" id="{30733ED8-3E64-2386-17C6-F332F00E099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4" t="62945" r="50000" b="11008"/>
          <a:stretch/>
        </p:blipFill>
        <p:spPr bwMode="auto">
          <a:xfrm>
            <a:off x="7112964" y="7681"/>
            <a:ext cx="1593790" cy="723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Borders for Altar Cloths art Drawing by Augustus Pugin English">
            <a:extLst>
              <a:ext uri="{FF2B5EF4-FFF2-40B4-BE49-F238E27FC236}">
                <a16:creationId xmlns:a16="http://schemas.microsoft.com/office/drawing/2014/main" id="{8E95CCD0-F3B4-82D1-1439-942CE50246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4" t="62945" r="50000" b="11008"/>
          <a:stretch/>
        </p:blipFill>
        <p:spPr bwMode="auto">
          <a:xfrm>
            <a:off x="8706754" y="7681"/>
            <a:ext cx="1593790" cy="723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76454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D0D19D-C385-BFF7-3070-66E356B6CD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do we use the Roman missal at Mass?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9ADCBF-5698-C905-BBB1-ED878E89EE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2"/>
            <a:ext cx="3393557" cy="3318936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Formal/pre-written prayers</a:t>
            </a:r>
          </a:p>
          <a:p>
            <a:r>
              <a:rPr lang="en-US" dirty="0"/>
              <a:t>Interior participation and exterior participation</a:t>
            </a:r>
          </a:p>
          <a:p>
            <a:r>
              <a:rPr lang="en-US" dirty="0"/>
              <a:t>Union with God</a:t>
            </a:r>
          </a:p>
          <a:p>
            <a:r>
              <a:rPr lang="en-US" dirty="0"/>
              <a:t>Contemplative prayer/focus; promote centrality of God</a:t>
            </a:r>
          </a:p>
          <a:p>
            <a:r>
              <a:rPr lang="en-US" dirty="0"/>
              <a:t>Spiritual growth: Gifts of knowledge, wisdom, and understanding</a:t>
            </a:r>
          </a:p>
        </p:txBody>
      </p:sp>
      <p:pic>
        <p:nvPicPr>
          <p:cNvPr id="6146" name="Picture 2" descr="Image result for roman missal catholic 1945 st andrew">
            <a:extLst>
              <a:ext uri="{FF2B5EF4-FFF2-40B4-BE49-F238E27FC236}">
                <a16:creationId xmlns:a16="http://schemas.microsoft.com/office/drawing/2014/main" id="{4671BB83-09DE-0CDC-165C-2A76D18B328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54"/>
          <a:stretch/>
        </p:blipFill>
        <p:spPr bwMode="auto">
          <a:xfrm>
            <a:off x="5194557" y="2556932"/>
            <a:ext cx="2308484" cy="3646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Image result for propers of the mass catholic">
            <a:extLst>
              <a:ext uri="{FF2B5EF4-FFF2-40B4-BE49-F238E27FC236}">
                <a16:creationId xmlns:a16="http://schemas.microsoft.com/office/drawing/2014/main" id="{341B92CD-87F2-BB21-0483-966F245802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0584" y="2474758"/>
            <a:ext cx="3743325" cy="3646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2" descr="Image result for altar border">
            <a:extLst>
              <a:ext uri="{FF2B5EF4-FFF2-40B4-BE49-F238E27FC236}">
                <a16:creationId xmlns:a16="http://schemas.microsoft.com/office/drawing/2014/main" id="{2B79E502-E2E9-8328-DAE1-20E09A020B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73" r="46769" b="51629"/>
          <a:stretch/>
        </p:blipFill>
        <p:spPr bwMode="auto">
          <a:xfrm rot="5400000">
            <a:off x="-441860" y="4964052"/>
            <a:ext cx="1693456" cy="819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Image result for altar border">
            <a:extLst>
              <a:ext uri="{FF2B5EF4-FFF2-40B4-BE49-F238E27FC236}">
                <a16:creationId xmlns:a16="http://schemas.microsoft.com/office/drawing/2014/main" id="{57C6A6E7-9BC5-413A-A8F7-266F67A191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907"/>
          <a:stretch/>
        </p:blipFill>
        <p:spPr bwMode="auto">
          <a:xfrm>
            <a:off x="0" y="0"/>
            <a:ext cx="5901706" cy="1303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 descr="Image result for altar border">
            <a:extLst>
              <a:ext uri="{FF2B5EF4-FFF2-40B4-BE49-F238E27FC236}">
                <a16:creationId xmlns:a16="http://schemas.microsoft.com/office/drawing/2014/main" id="{C95F67D1-2052-F874-BB50-8447CE32310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907"/>
          <a:stretch/>
        </p:blipFill>
        <p:spPr bwMode="auto">
          <a:xfrm>
            <a:off x="5901706" y="0"/>
            <a:ext cx="6290294" cy="1303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Image result for altar border">
            <a:extLst>
              <a:ext uri="{FF2B5EF4-FFF2-40B4-BE49-F238E27FC236}">
                <a16:creationId xmlns:a16="http://schemas.microsoft.com/office/drawing/2014/main" id="{6B1F7114-2B4B-52DC-EEC6-18268720BDE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407" b="39114"/>
          <a:stretch/>
        </p:blipFill>
        <p:spPr bwMode="auto">
          <a:xfrm>
            <a:off x="0" y="6039292"/>
            <a:ext cx="2686050" cy="818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Image result for altar border">
            <a:extLst>
              <a:ext uri="{FF2B5EF4-FFF2-40B4-BE49-F238E27FC236}">
                <a16:creationId xmlns:a16="http://schemas.microsoft.com/office/drawing/2014/main" id="{7C5D6D61-5F6B-940C-1809-8AC1FA3FAC2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407" b="39114"/>
          <a:stretch/>
        </p:blipFill>
        <p:spPr bwMode="auto">
          <a:xfrm>
            <a:off x="2686050" y="6039292"/>
            <a:ext cx="2686050" cy="818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 descr="Image result for altar border">
            <a:extLst>
              <a:ext uri="{FF2B5EF4-FFF2-40B4-BE49-F238E27FC236}">
                <a16:creationId xmlns:a16="http://schemas.microsoft.com/office/drawing/2014/main" id="{F21F9D9C-D3D4-2381-DAF1-43E6596B84D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407" b="39114"/>
          <a:stretch/>
        </p:blipFill>
        <p:spPr bwMode="auto">
          <a:xfrm>
            <a:off x="5372100" y="6039292"/>
            <a:ext cx="2686050" cy="818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2" descr="Image result for altar border">
            <a:extLst>
              <a:ext uri="{FF2B5EF4-FFF2-40B4-BE49-F238E27FC236}">
                <a16:creationId xmlns:a16="http://schemas.microsoft.com/office/drawing/2014/main" id="{54B3E611-6354-E8A6-A052-F8A8146FCC7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73" r="46769" b="51629"/>
          <a:stretch/>
        </p:blipFill>
        <p:spPr bwMode="auto">
          <a:xfrm rot="16200000" flipH="1">
            <a:off x="10935281" y="5142987"/>
            <a:ext cx="1693456" cy="819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Image result for altar border">
            <a:extLst>
              <a:ext uri="{FF2B5EF4-FFF2-40B4-BE49-F238E27FC236}">
                <a16:creationId xmlns:a16="http://schemas.microsoft.com/office/drawing/2014/main" id="{9A81CB89-DE6F-BF63-FEB4-6403364FB9E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407" b="39114"/>
          <a:stretch/>
        </p:blipFill>
        <p:spPr bwMode="auto">
          <a:xfrm>
            <a:off x="8058150" y="6039292"/>
            <a:ext cx="2686050" cy="818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Image result for altar border">
            <a:extLst>
              <a:ext uri="{FF2B5EF4-FFF2-40B4-BE49-F238E27FC236}">
                <a16:creationId xmlns:a16="http://schemas.microsoft.com/office/drawing/2014/main" id="{B8F53DA8-BF73-9A84-9D25-84A7EFD4497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407" r="46099" b="39114"/>
          <a:stretch/>
        </p:blipFill>
        <p:spPr bwMode="auto">
          <a:xfrm>
            <a:off x="10744200" y="6039292"/>
            <a:ext cx="1447800" cy="818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2" descr="Image result for altar border">
            <a:extLst>
              <a:ext uri="{FF2B5EF4-FFF2-40B4-BE49-F238E27FC236}">
                <a16:creationId xmlns:a16="http://schemas.microsoft.com/office/drawing/2014/main" id="{866A54B6-5564-EF25-3888-67328A34A7A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73" r="46769" b="51629"/>
          <a:stretch/>
        </p:blipFill>
        <p:spPr bwMode="auto">
          <a:xfrm rot="5400000">
            <a:off x="-436737" y="1577140"/>
            <a:ext cx="1693456" cy="819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2" descr="Image result for altar border">
            <a:extLst>
              <a:ext uri="{FF2B5EF4-FFF2-40B4-BE49-F238E27FC236}">
                <a16:creationId xmlns:a16="http://schemas.microsoft.com/office/drawing/2014/main" id="{C7C7C724-BD26-FBA0-EC88-3DDEBA5226B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73" r="46769" b="51629"/>
          <a:stretch/>
        </p:blipFill>
        <p:spPr bwMode="auto">
          <a:xfrm rot="5400000">
            <a:off x="-460080" y="3270596"/>
            <a:ext cx="1693456" cy="819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2" descr="Image result for altar border">
            <a:extLst>
              <a:ext uri="{FF2B5EF4-FFF2-40B4-BE49-F238E27FC236}">
                <a16:creationId xmlns:a16="http://schemas.microsoft.com/office/drawing/2014/main" id="{DCA9333B-48C5-4C09-3216-66F933FB5C1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73" r="46769" b="51629"/>
          <a:stretch/>
        </p:blipFill>
        <p:spPr bwMode="auto">
          <a:xfrm rot="16200000" flipH="1">
            <a:off x="10956684" y="1740603"/>
            <a:ext cx="1693456" cy="819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2" descr="Image result for altar border">
            <a:extLst>
              <a:ext uri="{FF2B5EF4-FFF2-40B4-BE49-F238E27FC236}">
                <a16:creationId xmlns:a16="http://schemas.microsoft.com/office/drawing/2014/main" id="{1B57DC4B-9129-1C1C-5A9A-45BE65F48B4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73" r="46769" b="51629"/>
          <a:stretch/>
        </p:blipFill>
        <p:spPr bwMode="auto">
          <a:xfrm rot="16200000" flipH="1">
            <a:off x="10956684" y="3450688"/>
            <a:ext cx="1693456" cy="819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99141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2612BA-DD20-98DD-EAC3-AF72C7DDC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How is the Missal organized? Which parts of the Mass may we find within it?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759253-1BAA-D39D-0604-2976EB6BF2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9982" y="2560320"/>
            <a:ext cx="5580817" cy="3649094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Ordinary of the Mass</a:t>
            </a:r>
          </a:p>
          <a:p>
            <a:pPr lvl="1"/>
            <a:r>
              <a:rPr lang="en-US" dirty="0"/>
              <a:t>Ordinary Form </a:t>
            </a:r>
          </a:p>
          <a:p>
            <a:pPr lvl="2"/>
            <a:r>
              <a:rPr lang="en-US" dirty="0"/>
              <a:t>Liturgy of the Word and Liturgy of the Eucharist</a:t>
            </a:r>
          </a:p>
          <a:p>
            <a:pPr lvl="1"/>
            <a:r>
              <a:rPr lang="en-US" dirty="0"/>
              <a:t>Extraordinary Form</a:t>
            </a:r>
          </a:p>
          <a:p>
            <a:pPr lvl="2"/>
            <a:r>
              <a:rPr lang="en-US" dirty="0"/>
              <a:t>Six subdivisions</a:t>
            </a:r>
          </a:p>
          <a:p>
            <a:pPr lvl="3"/>
            <a:r>
              <a:rPr lang="en-US" dirty="0"/>
              <a:t>Mass of the Catechumens (2)</a:t>
            </a:r>
          </a:p>
          <a:p>
            <a:pPr lvl="3"/>
            <a:r>
              <a:rPr lang="en-US" dirty="0"/>
              <a:t>Mass of the Faithful (4)</a:t>
            </a:r>
          </a:p>
          <a:p>
            <a:r>
              <a:rPr lang="en-US" dirty="0"/>
              <a:t>Proper of the Mass</a:t>
            </a:r>
          </a:p>
          <a:p>
            <a:pPr lvl="1"/>
            <a:r>
              <a:rPr lang="en-US" dirty="0"/>
              <a:t>Temporal calendar: Proper of the Seasons</a:t>
            </a:r>
          </a:p>
          <a:p>
            <a:pPr lvl="1"/>
            <a:r>
              <a:rPr lang="en-US" dirty="0" err="1"/>
              <a:t>Sanctoral</a:t>
            </a:r>
            <a:r>
              <a:rPr lang="en-US" dirty="0"/>
              <a:t> calendar: Proper of the Saints</a:t>
            </a:r>
          </a:p>
          <a:p>
            <a:pPr lvl="3"/>
            <a:endParaRPr lang="en-US" dirty="0"/>
          </a:p>
        </p:txBody>
      </p:sp>
      <p:pic>
        <p:nvPicPr>
          <p:cNvPr id="7170" name="Picture 2" descr="Image result for sanctoral and temporal calendars">
            <a:extLst>
              <a:ext uri="{FF2B5EF4-FFF2-40B4-BE49-F238E27FC236}">
                <a16:creationId xmlns:a16="http://schemas.microsoft.com/office/drawing/2014/main" id="{C8BDF3A2-5D0C-B784-D03F-7615C926C9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8388" y="2560320"/>
            <a:ext cx="4658380" cy="3345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Image result for altar border">
            <a:extLst>
              <a:ext uri="{FF2B5EF4-FFF2-40B4-BE49-F238E27FC236}">
                <a16:creationId xmlns:a16="http://schemas.microsoft.com/office/drawing/2014/main" id="{3EE2CE55-3B07-E008-DB61-272101ACA1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107" b="22666"/>
          <a:stretch/>
        </p:blipFill>
        <p:spPr bwMode="auto">
          <a:xfrm>
            <a:off x="0" y="-63795"/>
            <a:ext cx="2339163" cy="119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Image result for altar border">
            <a:extLst>
              <a:ext uri="{FF2B5EF4-FFF2-40B4-BE49-F238E27FC236}">
                <a16:creationId xmlns:a16="http://schemas.microsoft.com/office/drawing/2014/main" id="{F67E4048-3F97-C7DC-B182-3110EB29F12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107" b="22666"/>
          <a:stretch/>
        </p:blipFill>
        <p:spPr bwMode="auto">
          <a:xfrm>
            <a:off x="2329523" y="-63795"/>
            <a:ext cx="2339163" cy="119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" descr="Image result for altar border">
            <a:extLst>
              <a:ext uri="{FF2B5EF4-FFF2-40B4-BE49-F238E27FC236}">
                <a16:creationId xmlns:a16="http://schemas.microsoft.com/office/drawing/2014/main" id="{6BFE45A9-3E8F-F801-2AC3-7D568FB1FC7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107" b="22666"/>
          <a:stretch/>
        </p:blipFill>
        <p:spPr bwMode="auto">
          <a:xfrm>
            <a:off x="4668686" y="-63795"/>
            <a:ext cx="2339163" cy="119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" descr="Image result for altar border">
            <a:extLst>
              <a:ext uri="{FF2B5EF4-FFF2-40B4-BE49-F238E27FC236}">
                <a16:creationId xmlns:a16="http://schemas.microsoft.com/office/drawing/2014/main" id="{6EE258FF-6559-C0C1-0541-60FA8C8B49E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107" b="22666"/>
          <a:stretch/>
        </p:blipFill>
        <p:spPr bwMode="auto">
          <a:xfrm>
            <a:off x="7007849" y="-63795"/>
            <a:ext cx="2339163" cy="119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8" descr="Image result for altar border">
            <a:extLst>
              <a:ext uri="{FF2B5EF4-FFF2-40B4-BE49-F238E27FC236}">
                <a16:creationId xmlns:a16="http://schemas.microsoft.com/office/drawing/2014/main" id="{AE3C67A8-99E3-D239-B306-50050C90B70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107" b="22666"/>
          <a:stretch/>
        </p:blipFill>
        <p:spPr bwMode="auto">
          <a:xfrm>
            <a:off x="9347012" y="-63795"/>
            <a:ext cx="2339163" cy="119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8" descr="Image result for altar border">
            <a:extLst>
              <a:ext uri="{FF2B5EF4-FFF2-40B4-BE49-F238E27FC236}">
                <a16:creationId xmlns:a16="http://schemas.microsoft.com/office/drawing/2014/main" id="{C543730E-0048-F23D-82A9-EA8E34647FC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107" r="79176" b="22666"/>
          <a:stretch/>
        </p:blipFill>
        <p:spPr bwMode="auto">
          <a:xfrm>
            <a:off x="11704889" y="-63795"/>
            <a:ext cx="487112" cy="119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 descr="Image result for altar border">
            <a:extLst>
              <a:ext uri="{FF2B5EF4-FFF2-40B4-BE49-F238E27FC236}">
                <a16:creationId xmlns:a16="http://schemas.microsoft.com/office/drawing/2014/main" id="{039EA4BD-57CE-7A5C-252F-66959E1976A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429" b="32606"/>
          <a:stretch/>
        </p:blipFill>
        <p:spPr bwMode="auto">
          <a:xfrm>
            <a:off x="0" y="6209414"/>
            <a:ext cx="2781300" cy="648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0" descr="Image result for altar border">
            <a:extLst>
              <a:ext uri="{FF2B5EF4-FFF2-40B4-BE49-F238E27FC236}">
                <a16:creationId xmlns:a16="http://schemas.microsoft.com/office/drawing/2014/main" id="{8C8B1FA2-442A-ACA5-15CF-434822B5158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429" b="32606"/>
          <a:stretch/>
        </p:blipFill>
        <p:spPr bwMode="auto">
          <a:xfrm>
            <a:off x="2781300" y="6206066"/>
            <a:ext cx="2781300" cy="648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0" descr="Image result for altar border">
            <a:extLst>
              <a:ext uri="{FF2B5EF4-FFF2-40B4-BE49-F238E27FC236}">
                <a16:creationId xmlns:a16="http://schemas.microsoft.com/office/drawing/2014/main" id="{5CDAC734-6CA3-B185-027A-C4D9E6CE0E1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429" b="32606"/>
          <a:stretch/>
        </p:blipFill>
        <p:spPr bwMode="auto">
          <a:xfrm flipH="1">
            <a:off x="5562600" y="6179754"/>
            <a:ext cx="2781300" cy="648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0" descr="Image result for altar border">
            <a:extLst>
              <a:ext uri="{FF2B5EF4-FFF2-40B4-BE49-F238E27FC236}">
                <a16:creationId xmlns:a16="http://schemas.microsoft.com/office/drawing/2014/main" id="{A4723877-964C-3494-6573-7686D050132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429" b="32606"/>
          <a:stretch/>
        </p:blipFill>
        <p:spPr bwMode="auto">
          <a:xfrm>
            <a:off x="8261055" y="6179754"/>
            <a:ext cx="2781300" cy="648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0" name="Picture 12" descr="Image result for altar border">
            <a:extLst>
              <a:ext uri="{FF2B5EF4-FFF2-40B4-BE49-F238E27FC236}">
                <a16:creationId xmlns:a16="http://schemas.microsoft.com/office/drawing/2014/main" id="{76DFD3B6-F526-3338-6CEC-2720F29E7F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73" r="46769" b="51629"/>
          <a:stretch/>
        </p:blipFill>
        <p:spPr bwMode="auto">
          <a:xfrm rot="5400000">
            <a:off x="-436737" y="1577140"/>
            <a:ext cx="1693456" cy="819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2" descr="Image result for altar border">
            <a:extLst>
              <a:ext uri="{FF2B5EF4-FFF2-40B4-BE49-F238E27FC236}">
                <a16:creationId xmlns:a16="http://schemas.microsoft.com/office/drawing/2014/main" id="{78E763E6-D407-8379-3F5B-7006254191E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73" r="46769" b="51629"/>
          <a:stretch/>
        </p:blipFill>
        <p:spPr bwMode="auto">
          <a:xfrm rot="16200000" flipV="1">
            <a:off x="-436737" y="3264917"/>
            <a:ext cx="1693456" cy="819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2" descr="Image result for altar border">
            <a:extLst>
              <a:ext uri="{FF2B5EF4-FFF2-40B4-BE49-F238E27FC236}">
                <a16:creationId xmlns:a16="http://schemas.microsoft.com/office/drawing/2014/main" id="{D090C5F4-0B77-042E-2A84-EA9140A653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73" r="46769" b="51629"/>
          <a:stretch/>
        </p:blipFill>
        <p:spPr bwMode="auto">
          <a:xfrm rot="5400000">
            <a:off x="-449893" y="4936191"/>
            <a:ext cx="1719768" cy="819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2" descr="Image result for altar border">
            <a:extLst>
              <a:ext uri="{FF2B5EF4-FFF2-40B4-BE49-F238E27FC236}">
                <a16:creationId xmlns:a16="http://schemas.microsoft.com/office/drawing/2014/main" id="{5842B811-162D-7563-A51B-CAFE09BDFF8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73" r="46769" b="51629"/>
          <a:stretch/>
        </p:blipFill>
        <p:spPr bwMode="auto">
          <a:xfrm rot="16200000" flipH="1">
            <a:off x="10939429" y="1577140"/>
            <a:ext cx="1693456" cy="819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2" descr="Image result for altar border">
            <a:extLst>
              <a:ext uri="{FF2B5EF4-FFF2-40B4-BE49-F238E27FC236}">
                <a16:creationId xmlns:a16="http://schemas.microsoft.com/office/drawing/2014/main" id="{0AFEFAAB-13A6-5FA1-C5F9-DF416575B8B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73" r="46769" b="51629"/>
          <a:stretch/>
        </p:blipFill>
        <p:spPr bwMode="auto">
          <a:xfrm rot="16200000" flipH="1">
            <a:off x="10939429" y="3276522"/>
            <a:ext cx="1693456" cy="819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2" descr="Image result for altar border">
            <a:extLst>
              <a:ext uri="{FF2B5EF4-FFF2-40B4-BE49-F238E27FC236}">
                <a16:creationId xmlns:a16="http://schemas.microsoft.com/office/drawing/2014/main" id="{2FE9239E-8DBD-7259-2C26-AD0FA6D395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73" r="46769" b="51629"/>
          <a:stretch/>
        </p:blipFill>
        <p:spPr bwMode="auto">
          <a:xfrm rot="16200000" flipH="1">
            <a:off x="10939429" y="4969978"/>
            <a:ext cx="1693456" cy="819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0" descr="Image result for altar border">
            <a:extLst>
              <a:ext uri="{FF2B5EF4-FFF2-40B4-BE49-F238E27FC236}">
                <a16:creationId xmlns:a16="http://schemas.microsoft.com/office/drawing/2014/main" id="{B9A35D39-5CC5-3227-BF76-C61A62D0758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259" r="58665" b="32606"/>
          <a:stretch/>
        </p:blipFill>
        <p:spPr bwMode="auto">
          <a:xfrm flipH="1">
            <a:off x="11042355" y="6179754"/>
            <a:ext cx="1149645" cy="652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674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E63401-CDA9-1C89-27BD-7E011D1B0E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are some key differences between the Ordinary and Extraordinary Forms of the Holy Mass? (1)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2D01F7-2A74-36A1-C2FB-E847E173B2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/>
              <a:t>Ad orientem (Extraordinary)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EB9741-FD3E-BA9A-9644-CE268C069DD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774A82-3032-0599-654A-847DC2C0D55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US" dirty="0"/>
              <a:t>Versus populum (Ordinary)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0F81C7F-FCF7-8516-23EC-D54BF97B4B37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122" name="Picture 2" descr="Image result for catholic mass ad orientem">
            <a:extLst>
              <a:ext uri="{FF2B5EF4-FFF2-40B4-BE49-F238E27FC236}">
                <a16:creationId xmlns:a16="http://schemas.microsoft.com/office/drawing/2014/main" id="{602AFA7A-63CF-E215-9AF3-481CDB7385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3025" y="3234795"/>
            <a:ext cx="4718304" cy="2712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Image result for catholic mass facing the people">
            <a:extLst>
              <a:ext uri="{FF2B5EF4-FFF2-40B4-BE49-F238E27FC236}">
                <a16:creationId xmlns:a16="http://schemas.microsoft.com/office/drawing/2014/main" id="{2AF3F279-DD82-2F9C-243B-F01BB419E5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8294" y="3260761"/>
            <a:ext cx="4718303" cy="268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Image result for altar border">
            <a:extLst>
              <a:ext uri="{FF2B5EF4-FFF2-40B4-BE49-F238E27FC236}">
                <a16:creationId xmlns:a16="http://schemas.microsoft.com/office/drawing/2014/main" id="{2861EDF2-C9CE-340D-3B9B-078C6BA90F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554133"/>
            <a:ext cx="1294620" cy="1303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Image result for altar border">
            <a:extLst>
              <a:ext uri="{FF2B5EF4-FFF2-40B4-BE49-F238E27FC236}">
                <a16:creationId xmlns:a16="http://schemas.microsoft.com/office/drawing/2014/main" id="{2DCEA1C2-0927-CAC7-EC92-8D9070FBC7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95" y="7370"/>
            <a:ext cx="1294620" cy="1303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Image result for altar border">
            <a:extLst>
              <a:ext uri="{FF2B5EF4-FFF2-40B4-BE49-F238E27FC236}">
                <a16:creationId xmlns:a16="http://schemas.microsoft.com/office/drawing/2014/main" id="{7EF739DC-B177-9961-2A27-D37910292A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7380" y="5554133"/>
            <a:ext cx="1294620" cy="1303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Image result for altar border">
            <a:extLst>
              <a:ext uri="{FF2B5EF4-FFF2-40B4-BE49-F238E27FC236}">
                <a16:creationId xmlns:a16="http://schemas.microsoft.com/office/drawing/2014/main" id="{C7E249DA-9EC6-3F72-5535-9753471B2F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6597" y="-42336"/>
            <a:ext cx="1294620" cy="1303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45024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1BA873-9A30-273F-ECC8-C7A6D9821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What are some key differences between the Ordinary and Extraordinary Forms of the Holy Mass? (2)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E08CD8-67F8-B1AC-E344-32E888FB54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sz="1800" dirty="0"/>
              <a:t>Reception of Communion kneeling and on the tongue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078C58-F0B0-80FE-DAAC-7ACD9882009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87D3021-9D29-A754-E1B2-CC9DCD8BC40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US" sz="1800" dirty="0"/>
              <a:t>Reception of Communion by hand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8713E1B-3471-84CA-4422-5663819D1D71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1822C7F-D273-AB54-69D7-14A0ECE4440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50" t="7396" r="50" b="25030"/>
          <a:stretch/>
        </p:blipFill>
        <p:spPr>
          <a:xfrm>
            <a:off x="6178298" y="3234795"/>
            <a:ext cx="4718300" cy="2632604"/>
          </a:xfrm>
          <a:prstGeom prst="rect">
            <a:avLst/>
          </a:prstGeom>
        </p:spPr>
      </p:pic>
      <p:pic>
        <p:nvPicPr>
          <p:cNvPr id="6146" name="Picture 2" descr="Image result for reception of communion kneeling and on tongue catholic mass">
            <a:extLst>
              <a:ext uri="{FF2B5EF4-FFF2-40B4-BE49-F238E27FC236}">
                <a16:creationId xmlns:a16="http://schemas.microsoft.com/office/drawing/2014/main" id="{99264D02-CF0F-DF1D-FC27-54624395224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94" b="20194"/>
          <a:stretch/>
        </p:blipFill>
        <p:spPr bwMode="auto">
          <a:xfrm>
            <a:off x="1293023" y="3234795"/>
            <a:ext cx="4718299" cy="2641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8" name="Picture 2" descr="Image result for altar border">
            <a:extLst>
              <a:ext uri="{FF2B5EF4-FFF2-40B4-BE49-F238E27FC236}">
                <a16:creationId xmlns:a16="http://schemas.microsoft.com/office/drawing/2014/main" id="{4AF3AA7D-A562-6ED9-E902-A85F8A0C736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98" b="21137"/>
          <a:stretch/>
        </p:blipFill>
        <p:spPr bwMode="auto">
          <a:xfrm>
            <a:off x="1" y="-19895"/>
            <a:ext cx="1353476" cy="993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Image result for altar border">
            <a:extLst>
              <a:ext uri="{FF2B5EF4-FFF2-40B4-BE49-F238E27FC236}">
                <a16:creationId xmlns:a16="http://schemas.microsoft.com/office/drawing/2014/main" id="{191F717A-37BA-7AB8-78DB-3F90A26B0B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98" b="21137"/>
          <a:stretch/>
        </p:blipFill>
        <p:spPr bwMode="auto">
          <a:xfrm>
            <a:off x="1353477" y="-12877"/>
            <a:ext cx="1353476" cy="993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Image result for altar border">
            <a:extLst>
              <a:ext uri="{FF2B5EF4-FFF2-40B4-BE49-F238E27FC236}">
                <a16:creationId xmlns:a16="http://schemas.microsoft.com/office/drawing/2014/main" id="{5182C9A2-65F5-A1D8-EE65-F33BC19B699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98" b="21137"/>
          <a:stretch/>
        </p:blipFill>
        <p:spPr bwMode="auto">
          <a:xfrm>
            <a:off x="2706953" y="-7439"/>
            <a:ext cx="1353476" cy="993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Image result for altar border">
            <a:extLst>
              <a:ext uri="{FF2B5EF4-FFF2-40B4-BE49-F238E27FC236}">
                <a16:creationId xmlns:a16="http://schemas.microsoft.com/office/drawing/2014/main" id="{BC05E57E-2D89-D378-5BB0-EC78BDC6FD4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98" b="21137"/>
          <a:stretch/>
        </p:blipFill>
        <p:spPr bwMode="auto">
          <a:xfrm>
            <a:off x="4060429" y="1028"/>
            <a:ext cx="1353476" cy="993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Image result for altar border">
            <a:extLst>
              <a:ext uri="{FF2B5EF4-FFF2-40B4-BE49-F238E27FC236}">
                <a16:creationId xmlns:a16="http://schemas.microsoft.com/office/drawing/2014/main" id="{9D5FA45B-0BA6-B6FF-EAE8-BF5084191D9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98" b="21137"/>
          <a:stretch/>
        </p:blipFill>
        <p:spPr bwMode="auto">
          <a:xfrm>
            <a:off x="5413905" y="-12877"/>
            <a:ext cx="1353476" cy="993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Image result for altar border">
            <a:extLst>
              <a:ext uri="{FF2B5EF4-FFF2-40B4-BE49-F238E27FC236}">
                <a16:creationId xmlns:a16="http://schemas.microsoft.com/office/drawing/2014/main" id="{7C3C2CEA-9262-E8F1-7A23-7FA9D2842C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98" b="21137"/>
          <a:stretch/>
        </p:blipFill>
        <p:spPr bwMode="auto">
          <a:xfrm>
            <a:off x="6767381" y="-7439"/>
            <a:ext cx="1353476" cy="993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Image result for altar border">
            <a:extLst>
              <a:ext uri="{FF2B5EF4-FFF2-40B4-BE49-F238E27FC236}">
                <a16:creationId xmlns:a16="http://schemas.microsoft.com/office/drawing/2014/main" id="{3BF9E296-800A-EC3A-4291-10489AB034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98" b="21137"/>
          <a:stretch/>
        </p:blipFill>
        <p:spPr bwMode="auto">
          <a:xfrm>
            <a:off x="8120857" y="-12877"/>
            <a:ext cx="1353476" cy="993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Image result for altar border">
            <a:extLst>
              <a:ext uri="{FF2B5EF4-FFF2-40B4-BE49-F238E27FC236}">
                <a16:creationId xmlns:a16="http://schemas.microsoft.com/office/drawing/2014/main" id="{2FDA5C40-E993-1F68-CA0A-B3B1B272EBC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98" b="21137"/>
          <a:stretch/>
        </p:blipFill>
        <p:spPr bwMode="auto">
          <a:xfrm>
            <a:off x="9474333" y="-7439"/>
            <a:ext cx="1353476" cy="993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Image result for altar border">
            <a:extLst>
              <a:ext uri="{FF2B5EF4-FFF2-40B4-BE49-F238E27FC236}">
                <a16:creationId xmlns:a16="http://schemas.microsoft.com/office/drawing/2014/main" id="{8968FB42-ABEA-0421-D07E-E5BE71BB13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98" b="21137"/>
          <a:stretch/>
        </p:blipFill>
        <p:spPr bwMode="auto">
          <a:xfrm>
            <a:off x="10827809" y="1028"/>
            <a:ext cx="1353476" cy="993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2" name="Picture 6" descr="Borders for Altar Cloths art Drawing by Augustus Pugin English">
            <a:extLst>
              <a:ext uri="{FF2B5EF4-FFF2-40B4-BE49-F238E27FC236}">
                <a16:creationId xmlns:a16="http://schemas.microsoft.com/office/drawing/2014/main" id="{9F841DEF-9CE2-59E2-B253-804FB13538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87" t="73023" r="1491" b="11008"/>
          <a:stretch/>
        </p:blipFill>
        <p:spPr bwMode="auto">
          <a:xfrm>
            <a:off x="0" y="5862682"/>
            <a:ext cx="3498111" cy="995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Borders for Altar Cloths art Drawing by Augustus Pugin English">
            <a:extLst>
              <a:ext uri="{FF2B5EF4-FFF2-40B4-BE49-F238E27FC236}">
                <a16:creationId xmlns:a16="http://schemas.microsoft.com/office/drawing/2014/main" id="{CF601798-18AA-1ED2-BC40-9F34F3AECE3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87" t="73023" r="1491" b="11008"/>
          <a:stretch/>
        </p:blipFill>
        <p:spPr bwMode="auto">
          <a:xfrm>
            <a:off x="3498111" y="5854215"/>
            <a:ext cx="3498111" cy="995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 descr="Borders for Altar Cloths art Drawing by Augustus Pugin English">
            <a:extLst>
              <a:ext uri="{FF2B5EF4-FFF2-40B4-BE49-F238E27FC236}">
                <a16:creationId xmlns:a16="http://schemas.microsoft.com/office/drawing/2014/main" id="{F7227292-B508-A662-14EE-9301CFA69E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87" t="73023" r="1491" b="11008"/>
          <a:stretch/>
        </p:blipFill>
        <p:spPr bwMode="auto">
          <a:xfrm>
            <a:off x="6944835" y="5854215"/>
            <a:ext cx="3498111" cy="995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6" descr="Borders for Altar Cloths art Drawing by Augustus Pugin English">
            <a:extLst>
              <a:ext uri="{FF2B5EF4-FFF2-40B4-BE49-F238E27FC236}">
                <a16:creationId xmlns:a16="http://schemas.microsoft.com/office/drawing/2014/main" id="{7976BAFC-827A-0E71-FA5B-2A25070E0E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87" t="73023" r="24554" b="11008"/>
          <a:stretch/>
        </p:blipFill>
        <p:spPr bwMode="auto">
          <a:xfrm flipH="1">
            <a:off x="10380844" y="5867399"/>
            <a:ext cx="1800441" cy="995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Image result for pearl gem border">
            <a:extLst>
              <a:ext uri="{FF2B5EF4-FFF2-40B4-BE49-F238E27FC236}">
                <a16:creationId xmlns:a16="http://schemas.microsoft.com/office/drawing/2014/main" id="{4BB3C57F-8891-967D-0695-4B6BAF074BD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93" r="16744" b="59258"/>
          <a:stretch/>
        </p:blipFill>
        <p:spPr bwMode="auto">
          <a:xfrm rot="16200000">
            <a:off x="-2192878" y="3195801"/>
            <a:ext cx="4859627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Image result for pearl gem border">
            <a:extLst>
              <a:ext uri="{FF2B5EF4-FFF2-40B4-BE49-F238E27FC236}">
                <a16:creationId xmlns:a16="http://schemas.microsoft.com/office/drawing/2014/main" id="{17079CC7-FBF2-032F-2F6D-8CE9A742F8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93" r="16744" b="59258"/>
          <a:stretch/>
        </p:blipFill>
        <p:spPr bwMode="auto">
          <a:xfrm rot="16200000">
            <a:off x="9537820" y="3200035"/>
            <a:ext cx="485116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26111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827EB6-8B99-7D78-A6B8-BFB24551A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do we see these differences reflected in their respective Roman missals?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E49B65-8BFD-52BB-1217-AA3BABF3F5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2"/>
            <a:ext cx="5743352" cy="3318936"/>
          </a:xfrm>
        </p:spPr>
        <p:txBody>
          <a:bodyPr>
            <a:normAutofit/>
          </a:bodyPr>
          <a:lstStyle/>
          <a:p>
            <a:r>
              <a:rPr lang="en-US" dirty="0"/>
              <a:t>1962 Roman Catholic Daily Missal and 1970 Daily Roman Missal</a:t>
            </a:r>
          </a:p>
          <a:p>
            <a:r>
              <a:rPr lang="en-US" dirty="0"/>
              <a:t>Organization</a:t>
            </a:r>
          </a:p>
          <a:p>
            <a:r>
              <a:rPr lang="en-US" dirty="0"/>
              <a:t>Texts of prayers</a:t>
            </a:r>
          </a:p>
          <a:p>
            <a:r>
              <a:rPr lang="en-US" dirty="0"/>
              <a:t>Variety of content</a:t>
            </a:r>
          </a:p>
        </p:txBody>
      </p:sp>
      <p:pic>
        <p:nvPicPr>
          <p:cNvPr id="2052" name="Picture 4" descr="Image result for daily roman missal">
            <a:extLst>
              <a:ext uri="{FF2B5EF4-FFF2-40B4-BE49-F238E27FC236}">
                <a16:creationId xmlns:a16="http://schemas.microsoft.com/office/drawing/2014/main" id="{66A856E4-1C61-385C-7AA2-84881DCE98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4160" y="2617281"/>
            <a:ext cx="1859089" cy="2689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Image result for 1962 roman catholic daily missal">
            <a:extLst>
              <a:ext uri="{FF2B5EF4-FFF2-40B4-BE49-F238E27FC236}">
                <a16:creationId xmlns:a16="http://schemas.microsoft.com/office/drawing/2014/main" id="{6E897610-8E42-5C9E-FEF2-C10EB87C5B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6495" y="2550924"/>
            <a:ext cx="1859088" cy="2821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D878235-5F14-B1D2-EC0B-EA853C995AF4}"/>
              </a:ext>
            </a:extLst>
          </p:cNvPr>
          <p:cNvSpPr txBox="1"/>
          <p:nvPr/>
        </p:nvSpPr>
        <p:spPr>
          <a:xfrm>
            <a:off x="7390557" y="5560920"/>
            <a:ext cx="17756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1962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05EBDE9-7A14-21EE-1B24-6C4B57217E8F}"/>
              </a:ext>
            </a:extLst>
          </p:cNvPr>
          <p:cNvSpPr txBox="1"/>
          <p:nvPr/>
        </p:nvSpPr>
        <p:spPr>
          <a:xfrm>
            <a:off x="9525885" y="5566395"/>
            <a:ext cx="17756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1970</a:t>
            </a:r>
          </a:p>
        </p:txBody>
      </p:sp>
      <p:pic>
        <p:nvPicPr>
          <p:cNvPr id="13314" name="Picture 2" descr="Image result for altar border">
            <a:extLst>
              <a:ext uri="{FF2B5EF4-FFF2-40B4-BE49-F238E27FC236}">
                <a16:creationId xmlns:a16="http://schemas.microsoft.com/office/drawing/2014/main" id="{7351BFAB-EA32-FE84-BA4B-61417ED958A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177" b="20729"/>
          <a:stretch/>
        </p:blipFill>
        <p:spPr bwMode="auto">
          <a:xfrm>
            <a:off x="0" y="0"/>
            <a:ext cx="1775637" cy="1049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Image result for altar border">
            <a:extLst>
              <a:ext uri="{FF2B5EF4-FFF2-40B4-BE49-F238E27FC236}">
                <a16:creationId xmlns:a16="http://schemas.microsoft.com/office/drawing/2014/main" id="{7521CF59-05D9-595B-D384-D976940A1A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177" b="20729"/>
          <a:stretch/>
        </p:blipFill>
        <p:spPr bwMode="auto">
          <a:xfrm>
            <a:off x="1775637" y="0"/>
            <a:ext cx="1775637" cy="1049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Image result for altar border">
            <a:extLst>
              <a:ext uri="{FF2B5EF4-FFF2-40B4-BE49-F238E27FC236}">
                <a16:creationId xmlns:a16="http://schemas.microsoft.com/office/drawing/2014/main" id="{F502BC07-9BDC-6128-8A19-7782641C93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177" b="20729"/>
          <a:stretch/>
        </p:blipFill>
        <p:spPr bwMode="auto">
          <a:xfrm>
            <a:off x="3551274" y="0"/>
            <a:ext cx="1775637" cy="1049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Image result for altar border">
            <a:extLst>
              <a:ext uri="{FF2B5EF4-FFF2-40B4-BE49-F238E27FC236}">
                <a16:creationId xmlns:a16="http://schemas.microsoft.com/office/drawing/2014/main" id="{9435508F-2FCD-6E53-C82B-EB81AAEF0A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177" b="20729"/>
          <a:stretch/>
        </p:blipFill>
        <p:spPr bwMode="auto">
          <a:xfrm>
            <a:off x="5326911" y="0"/>
            <a:ext cx="1775637" cy="1049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Image result for altar border">
            <a:extLst>
              <a:ext uri="{FF2B5EF4-FFF2-40B4-BE49-F238E27FC236}">
                <a16:creationId xmlns:a16="http://schemas.microsoft.com/office/drawing/2014/main" id="{A423EDA8-6FA0-FA6F-6733-790DEA18BB3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177" b="20729"/>
          <a:stretch/>
        </p:blipFill>
        <p:spPr bwMode="auto">
          <a:xfrm>
            <a:off x="7102548" y="889"/>
            <a:ext cx="1775637" cy="1049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Image result for altar border">
            <a:extLst>
              <a:ext uri="{FF2B5EF4-FFF2-40B4-BE49-F238E27FC236}">
                <a16:creationId xmlns:a16="http://schemas.microsoft.com/office/drawing/2014/main" id="{8A7009E1-CF49-7958-435A-672103846DC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177" b="20729"/>
          <a:stretch/>
        </p:blipFill>
        <p:spPr bwMode="auto">
          <a:xfrm>
            <a:off x="8878185" y="0"/>
            <a:ext cx="1775637" cy="1049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Image result for altar border">
            <a:extLst>
              <a:ext uri="{FF2B5EF4-FFF2-40B4-BE49-F238E27FC236}">
                <a16:creationId xmlns:a16="http://schemas.microsoft.com/office/drawing/2014/main" id="{73FAD78C-8107-4066-BB25-70D139BDAB8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177" r="13373" b="20729"/>
          <a:stretch/>
        </p:blipFill>
        <p:spPr bwMode="auto">
          <a:xfrm>
            <a:off x="10653823" y="-889"/>
            <a:ext cx="1538178" cy="1049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Borders for Altar Cloths art Drawing by Augustus Pugin English">
            <a:extLst>
              <a:ext uri="{FF2B5EF4-FFF2-40B4-BE49-F238E27FC236}">
                <a16:creationId xmlns:a16="http://schemas.microsoft.com/office/drawing/2014/main" id="{2FB8AC8A-C863-22BF-329C-BAD18E525F1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7" t="3101" r="48600" b="60038"/>
          <a:stretch/>
        </p:blipFill>
        <p:spPr bwMode="auto">
          <a:xfrm>
            <a:off x="0" y="6060558"/>
            <a:ext cx="1775637" cy="797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Borders for Altar Cloths art Drawing by Augustus Pugin English">
            <a:extLst>
              <a:ext uri="{FF2B5EF4-FFF2-40B4-BE49-F238E27FC236}">
                <a16:creationId xmlns:a16="http://schemas.microsoft.com/office/drawing/2014/main" id="{077CAEDC-88E4-54E9-9CE6-00C3B420565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7" t="3101" r="48600" b="60038"/>
          <a:stretch/>
        </p:blipFill>
        <p:spPr bwMode="auto">
          <a:xfrm>
            <a:off x="1775636" y="6060558"/>
            <a:ext cx="1775637" cy="797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Borders for Altar Cloths art Drawing by Augustus Pugin English">
            <a:extLst>
              <a:ext uri="{FF2B5EF4-FFF2-40B4-BE49-F238E27FC236}">
                <a16:creationId xmlns:a16="http://schemas.microsoft.com/office/drawing/2014/main" id="{74364EB6-9820-A1F0-7F8B-AACA65B3152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7" t="3101" r="48600" b="60038"/>
          <a:stretch/>
        </p:blipFill>
        <p:spPr bwMode="auto">
          <a:xfrm>
            <a:off x="3551273" y="6060558"/>
            <a:ext cx="1775637" cy="797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Borders for Altar Cloths art Drawing by Augustus Pugin English">
            <a:extLst>
              <a:ext uri="{FF2B5EF4-FFF2-40B4-BE49-F238E27FC236}">
                <a16:creationId xmlns:a16="http://schemas.microsoft.com/office/drawing/2014/main" id="{6190475E-6282-6A9B-171A-62BE69D7901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7" t="3101" r="48600" b="60038"/>
          <a:stretch/>
        </p:blipFill>
        <p:spPr bwMode="auto">
          <a:xfrm>
            <a:off x="5326910" y="6060558"/>
            <a:ext cx="1775637" cy="797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Borders for Altar Cloths art Drawing by Augustus Pugin English">
            <a:extLst>
              <a:ext uri="{FF2B5EF4-FFF2-40B4-BE49-F238E27FC236}">
                <a16:creationId xmlns:a16="http://schemas.microsoft.com/office/drawing/2014/main" id="{CCA540C0-899D-50D6-7130-5E0C84BB74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7" t="3101" r="48600" b="60038"/>
          <a:stretch/>
        </p:blipFill>
        <p:spPr bwMode="auto">
          <a:xfrm>
            <a:off x="7105982" y="6059669"/>
            <a:ext cx="1775637" cy="797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Borders for Altar Cloths art Drawing by Augustus Pugin English">
            <a:extLst>
              <a:ext uri="{FF2B5EF4-FFF2-40B4-BE49-F238E27FC236}">
                <a16:creationId xmlns:a16="http://schemas.microsoft.com/office/drawing/2014/main" id="{533B98BA-1F0F-799A-4B5F-443C0787A64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7" t="3101" r="48600" b="60038"/>
          <a:stretch/>
        </p:blipFill>
        <p:spPr bwMode="auto">
          <a:xfrm>
            <a:off x="8885054" y="6077767"/>
            <a:ext cx="1775637" cy="797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Borders for Altar Cloths art Drawing by Augustus Pugin English">
            <a:extLst>
              <a:ext uri="{FF2B5EF4-FFF2-40B4-BE49-F238E27FC236}">
                <a16:creationId xmlns:a16="http://schemas.microsoft.com/office/drawing/2014/main" id="{68F973F8-71EC-DB2A-AD82-290FE6211E7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6" t="3101" r="55128" b="60038"/>
          <a:stretch/>
        </p:blipFill>
        <p:spPr bwMode="auto">
          <a:xfrm>
            <a:off x="10664126" y="6077767"/>
            <a:ext cx="1538179" cy="797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06702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D81E70-ABBD-C2D9-BA9F-806D96CD2F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1197" cy="1303867"/>
          </a:xfrm>
        </p:spPr>
        <p:txBody>
          <a:bodyPr/>
          <a:lstStyle/>
          <a:p>
            <a:r>
              <a:rPr lang="en-US" dirty="0"/>
              <a:t>What is the Ordinary of the Mass?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F9B1AB-9F34-AFC7-B2D0-D3C4F6DA6F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2"/>
            <a:ext cx="5764618" cy="3429200"/>
          </a:xfrm>
        </p:spPr>
        <p:txBody>
          <a:bodyPr/>
          <a:lstStyle/>
          <a:p>
            <a:r>
              <a:rPr lang="en-US" dirty="0"/>
              <a:t>Unchanging prayers of the Mass</a:t>
            </a:r>
          </a:p>
          <a:p>
            <a:r>
              <a:rPr lang="en-US" dirty="0"/>
              <a:t>Psalm 42, Confiteor, Creed, prayers of consecration, Last Gospel (Extraordinary Form)</a:t>
            </a:r>
          </a:p>
          <a:p>
            <a:pPr lvl="1"/>
            <a:r>
              <a:rPr lang="en-US" dirty="0"/>
              <a:t>Some slight seasonal changes</a:t>
            </a:r>
          </a:p>
          <a:p>
            <a:pPr lvl="1"/>
            <a:r>
              <a:rPr lang="en-US" dirty="0"/>
              <a:t>More flexibility, margin for change afforded in Ordinary Form</a:t>
            </a:r>
          </a:p>
        </p:txBody>
      </p:sp>
      <p:pic>
        <p:nvPicPr>
          <p:cNvPr id="12290" name="Picture 2" descr="Image result for extraordinary and ordinary form side by side">
            <a:extLst>
              <a:ext uri="{FF2B5EF4-FFF2-40B4-BE49-F238E27FC236}">
                <a16:creationId xmlns:a16="http://schemas.microsoft.com/office/drawing/2014/main" id="{57EB9392-DEC4-0EED-8AFC-AA61AFD736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9" b="35369"/>
          <a:stretch/>
        </p:blipFill>
        <p:spPr bwMode="auto">
          <a:xfrm>
            <a:off x="8638056" y="2591708"/>
            <a:ext cx="2777147" cy="2275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2" descr="Image result for table of contents 1962 catholic missal">
            <a:extLst>
              <a:ext uri="{FF2B5EF4-FFF2-40B4-BE49-F238E27FC236}">
                <a16:creationId xmlns:a16="http://schemas.microsoft.com/office/drawing/2014/main" id="{EBDD7BB4-182D-4105-9510-24CB97A3628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4FF7006-7C16-E752-4C0C-9636FC81FD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2428" y="3304118"/>
            <a:ext cx="1638300" cy="2571750"/>
          </a:xfrm>
          <a:prstGeom prst="rect">
            <a:avLst/>
          </a:prstGeom>
        </p:spPr>
      </p:pic>
      <p:pic>
        <p:nvPicPr>
          <p:cNvPr id="11268" name="Picture 4" descr="Image result for altar border">
            <a:extLst>
              <a:ext uri="{FF2B5EF4-FFF2-40B4-BE49-F238E27FC236}">
                <a16:creationId xmlns:a16="http://schemas.microsoft.com/office/drawing/2014/main" id="{FD09A18B-AFCF-49E4-E594-66DBD808F14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39447" r="2485" b="39447"/>
          <a:stretch/>
        </p:blipFill>
        <p:spPr bwMode="auto">
          <a:xfrm>
            <a:off x="0" y="0"/>
            <a:ext cx="5764618" cy="1303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Image result for altar border">
            <a:extLst>
              <a:ext uri="{FF2B5EF4-FFF2-40B4-BE49-F238E27FC236}">
                <a16:creationId xmlns:a16="http://schemas.microsoft.com/office/drawing/2014/main" id="{682F6BD0-ADB7-7977-20D1-584536AB9D4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39447" r="2485" b="39447"/>
          <a:stretch/>
        </p:blipFill>
        <p:spPr bwMode="auto">
          <a:xfrm>
            <a:off x="5764617" y="-4233"/>
            <a:ext cx="6427381" cy="1303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Borders for Altar Cloths art Drawing by Augustus Pugin English">
            <a:extLst>
              <a:ext uri="{FF2B5EF4-FFF2-40B4-BE49-F238E27FC236}">
                <a16:creationId xmlns:a16="http://schemas.microsoft.com/office/drawing/2014/main" id="{D3DA5346-3A93-CD4F-E63E-A8EC4C13C81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881" t="2636" r="1603" b="53487"/>
          <a:stretch/>
        </p:blipFill>
        <p:spPr bwMode="auto">
          <a:xfrm>
            <a:off x="0" y="5986132"/>
            <a:ext cx="1733107" cy="871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Borders for Altar Cloths art Drawing by Augustus Pugin English">
            <a:extLst>
              <a:ext uri="{FF2B5EF4-FFF2-40B4-BE49-F238E27FC236}">
                <a16:creationId xmlns:a16="http://schemas.microsoft.com/office/drawing/2014/main" id="{25250CD8-3AFA-D141-43DC-474FD6C17D8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881" t="2636" r="1603" b="53487"/>
          <a:stretch/>
        </p:blipFill>
        <p:spPr bwMode="auto">
          <a:xfrm>
            <a:off x="1733107" y="5986132"/>
            <a:ext cx="1733107" cy="871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Borders for Altar Cloths art Drawing by Augustus Pugin English">
            <a:extLst>
              <a:ext uri="{FF2B5EF4-FFF2-40B4-BE49-F238E27FC236}">
                <a16:creationId xmlns:a16="http://schemas.microsoft.com/office/drawing/2014/main" id="{A62BFD4A-B854-ED16-FE66-4BEEC03EF7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881" t="2636" r="1603" b="53487"/>
          <a:stretch/>
        </p:blipFill>
        <p:spPr bwMode="auto">
          <a:xfrm>
            <a:off x="3466214" y="5986132"/>
            <a:ext cx="1733107" cy="871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Borders for Altar Cloths art Drawing by Augustus Pugin English">
            <a:extLst>
              <a:ext uri="{FF2B5EF4-FFF2-40B4-BE49-F238E27FC236}">
                <a16:creationId xmlns:a16="http://schemas.microsoft.com/office/drawing/2014/main" id="{8F19E836-28F0-64B9-2351-C5F0F2E3953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881" t="2636" r="1603" b="53487"/>
          <a:stretch/>
        </p:blipFill>
        <p:spPr bwMode="auto">
          <a:xfrm>
            <a:off x="5199321" y="5986132"/>
            <a:ext cx="1733107" cy="871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Borders for Altar Cloths art Drawing by Augustus Pugin English">
            <a:extLst>
              <a:ext uri="{FF2B5EF4-FFF2-40B4-BE49-F238E27FC236}">
                <a16:creationId xmlns:a16="http://schemas.microsoft.com/office/drawing/2014/main" id="{5493EF4B-166F-B71B-8AF9-C6DC6AEBB39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881" t="2636" r="1603" b="53487"/>
          <a:stretch/>
        </p:blipFill>
        <p:spPr bwMode="auto">
          <a:xfrm>
            <a:off x="6904949" y="5986132"/>
            <a:ext cx="1733107" cy="871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Borders for Altar Cloths art Drawing by Augustus Pugin English">
            <a:extLst>
              <a:ext uri="{FF2B5EF4-FFF2-40B4-BE49-F238E27FC236}">
                <a16:creationId xmlns:a16="http://schemas.microsoft.com/office/drawing/2014/main" id="{8DCB2CA3-54B2-36E9-FC3F-295B1B012B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881" t="2636" r="1603" b="53487"/>
          <a:stretch/>
        </p:blipFill>
        <p:spPr bwMode="auto">
          <a:xfrm>
            <a:off x="8638056" y="5986132"/>
            <a:ext cx="1733107" cy="871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Borders for Altar Cloths art Drawing by Augustus Pugin English">
            <a:extLst>
              <a:ext uri="{FF2B5EF4-FFF2-40B4-BE49-F238E27FC236}">
                <a16:creationId xmlns:a16="http://schemas.microsoft.com/office/drawing/2014/main" id="{E55D25EF-B6D7-CEDA-1005-61241012A35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881" t="2636" r="1603" b="53487"/>
          <a:stretch/>
        </p:blipFill>
        <p:spPr bwMode="auto">
          <a:xfrm>
            <a:off x="10371163" y="5986132"/>
            <a:ext cx="1820837" cy="871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30823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07591A-8910-E7D1-6D5D-72FE97DEA7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the </a:t>
            </a:r>
            <a:r>
              <a:rPr lang="en-US" dirty="0" err="1"/>
              <a:t>Propers</a:t>
            </a:r>
            <a:r>
              <a:rPr lang="en-US" dirty="0"/>
              <a:t> of the Mass?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A9DEC0-868D-3F94-31E6-CA0D1778F6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1"/>
            <a:ext cx="4509976" cy="3439831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Changing Mass readings</a:t>
            </a:r>
          </a:p>
          <a:p>
            <a:pPr lvl="1"/>
            <a:r>
              <a:rPr lang="en-US" dirty="0"/>
              <a:t>Accord with the spirit of each liturgical season</a:t>
            </a:r>
          </a:p>
          <a:p>
            <a:pPr lvl="1"/>
            <a:r>
              <a:rPr lang="en-US" dirty="0"/>
              <a:t>Stages in salvation history</a:t>
            </a:r>
          </a:p>
          <a:p>
            <a:r>
              <a:rPr lang="en-US" dirty="0"/>
              <a:t>Introit, Collect, Epistle, Gradual, Alleluia/Tract, Gospel, Offertory, Preface, </a:t>
            </a:r>
            <a:r>
              <a:rPr lang="en-US" dirty="0" err="1"/>
              <a:t>Communicantes</a:t>
            </a:r>
            <a:r>
              <a:rPr lang="en-US" dirty="0"/>
              <a:t>, Communion, </a:t>
            </a:r>
            <a:r>
              <a:rPr lang="en-US" dirty="0" err="1"/>
              <a:t>Postcommunion</a:t>
            </a:r>
            <a:endParaRPr lang="en-US" dirty="0"/>
          </a:p>
          <a:p>
            <a:pPr lvl="1"/>
            <a:r>
              <a:rPr lang="en-US" dirty="0"/>
              <a:t>Commemorations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03A3496-3837-F884-5758-579CD109EFC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930" t="24341" r="10625" b="8372"/>
          <a:stretch/>
        </p:blipFill>
        <p:spPr>
          <a:xfrm>
            <a:off x="6955062" y="2152579"/>
            <a:ext cx="3867108" cy="3807166"/>
          </a:xfrm>
          <a:prstGeom prst="rect">
            <a:avLst/>
          </a:prstGeom>
        </p:spPr>
      </p:pic>
      <p:pic>
        <p:nvPicPr>
          <p:cNvPr id="6" name="Picture 6" descr="Image result for altar border">
            <a:extLst>
              <a:ext uri="{FF2B5EF4-FFF2-40B4-BE49-F238E27FC236}">
                <a16:creationId xmlns:a16="http://schemas.microsoft.com/office/drawing/2014/main" id="{9F63279C-1A90-2FDC-69CE-C34A067C26C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907"/>
          <a:stretch/>
        </p:blipFill>
        <p:spPr bwMode="auto">
          <a:xfrm>
            <a:off x="0" y="0"/>
            <a:ext cx="5901706" cy="1303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Image result for altar border">
            <a:extLst>
              <a:ext uri="{FF2B5EF4-FFF2-40B4-BE49-F238E27FC236}">
                <a16:creationId xmlns:a16="http://schemas.microsoft.com/office/drawing/2014/main" id="{A5105363-38B2-10FC-0620-A42EF8F94CD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907"/>
          <a:stretch/>
        </p:blipFill>
        <p:spPr bwMode="auto">
          <a:xfrm>
            <a:off x="5901706" y="0"/>
            <a:ext cx="6290294" cy="1303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Image result for altar border">
            <a:extLst>
              <a:ext uri="{FF2B5EF4-FFF2-40B4-BE49-F238E27FC236}">
                <a16:creationId xmlns:a16="http://schemas.microsoft.com/office/drawing/2014/main" id="{F989ED56-0E96-DA36-64F1-499208C6A04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2" t="6097" b="7507"/>
          <a:stretch/>
        </p:blipFill>
        <p:spPr bwMode="auto">
          <a:xfrm>
            <a:off x="0" y="5996762"/>
            <a:ext cx="4011797" cy="861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Image result for altar border">
            <a:extLst>
              <a:ext uri="{FF2B5EF4-FFF2-40B4-BE49-F238E27FC236}">
                <a16:creationId xmlns:a16="http://schemas.microsoft.com/office/drawing/2014/main" id="{D467A515-138F-F3CF-DE44-C9DD41A54D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2" t="6097" b="7507"/>
          <a:stretch/>
        </p:blipFill>
        <p:spPr bwMode="auto">
          <a:xfrm>
            <a:off x="4011797" y="5996762"/>
            <a:ext cx="4011797" cy="861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Image result for altar border">
            <a:extLst>
              <a:ext uri="{FF2B5EF4-FFF2-40B4-BE49-F238E27FC236}">
                <a16:creationId xmlns:a16="http://schemas.microsoft.com/office/drawing/2014/main" id="{FEFC9FAC-B97C-642D-5BED-A7018B5DB9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2" t="6097" b="7507"/>
          <a:stretch/>
        </p:blipFill>
        <p:spPr bwMode="auto">
          <a:xfrm>
            <a:off x="8023594" y="5996762"/>
            <a:ext cx="4168406" cy="861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Image result for pearl gem border">
            <a:extLst>
              <a:ext uri="{FF2B5EF4-FFF2-40B4-BE49-F238E27FC236}">
                <a16:creationId xmlns:a16="http://schemas.microsoft.com/office/drawing/2014/main" id="{22F45BBF-1B7F-AB3F-DF03-59359A49821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93" r="16744" b="59258"/>
          <a:stretch/>
        </p:blipFill>
        <p:spPr bwMode="auto">
          <a:xfrm rot="16200000">
            <a:off x="-2125380" y="3421714"/>
            <a:ext cx="4692896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Image result for pearl gem border">
            <a:extLst>
              <a:ext uri="{FF2B5EF4-FFF2-40B4-BE49-F238E27FC236}">
                <a16:creationId xmlns:a16="http://schemas.microsoft.com/office/drawing/2014/main" id="{2EBD8263-E631-A849-BE19-671F5D442B6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93" r="16744" b="59258"/>
          <a:stretch/>
        </p:blipFill>
        <p:spPr bwMode="auto">
          <a:xfrm rot="16200000">
            <a:off x="9616952" y="3421714"/>
            <a:ext cx="4692896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93508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A77CBE-5D86-F62F-E934-91C997FA1E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the temporal calendar?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DF3716-1FE6-5ACD-05AE-A44B26E148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Proper of the Seasons</a:t>
            </a:r>
          </a:p>
          <a:p>
            <a:pPr lvl="1"/>
            <a:r>
              <a:rPr lang="en-US" dirty="0"/>
              <a:t>Feast days related to Jesus and Mary</a:t>
            </a:r>
          </a:p>
          <a:p>
            <a:pPr lvl="2"/>
            <a:r>
              <a:rPr lang="en-US" dirty="0"/>
              <a:t>Mainly first- and second-class feast days</a:t>
            </a:r>
          </a:p>
          <a:p>
            <a:pPr lvl="2"/>
            <a:r>
              <a:rPr lang="en-US" dirty="0"/>
              <a:t>“Temp” = “time”</a:t>
            </a:r>
          </a:p>
          <a:p>
            <a:pPr lvl="1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87E70D2-C1DD-F5AB-7210-BCA997A7AA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0680" y="1860697"/>
            <a:ext cx="4763386" cy="3903014"/>
          </a:xfrm>
          <a:prstGeom prst="rect">
            <a:avLst/>
          </a:prstGeom>
        </p:spPr>
      </p:pic>
      <p:pic>
        <p:nvPicPr>
          <p:cNvPr id="8" name="Picture 4" descr="Image result for altar border">
            <a:extLst>
              <a:ext uri="{FF2B5EF4-FFF2-40B4-BE49-F238E27FC236}">
                <a16:creationId xmlns:a16="http://schemas.microsoft.com/office/drawing/2014/main" id="{A0CE23E9-FCA6-6570-1E0A-1BC62C06365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39447" r="2485" b="39447"/>
          <a:stretch/>
        </p:blipFill>
        <p:spPr bwMode="auto">
          <a:xfrm>
            <a:off x="0" y="0"/>
            <a:ext cx="5764618" cy="1303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Image result for altar border">
            <a:extLst>
              <a:ext uri="{FF2B5EF4-FFF2-40B4-BE49-F238E27FC236}">
                <a16:creationId xmlns:a16="http://schemas.microsoft.com/office/drawing/2014/main" id="{F1A34909-F7A6-E5EC-C6FB-561D9785E9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39447" r="2485" b="39447"/>
          <a:stretch/>
        </p:blipFill>
        <p:spPr bwMode="auto">
          <a:xfrm>
            <a:off x="5761962" y="0"/>
            <a:ext cx="6430038" cy="1303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Image result for altar border">
            <a:extLst>
              <a:ext uri="{FF2B5EF4-FFF2-40B4-BE49-F238E27FC236}">
                <a16:creationId xmlns:a16="http://schemas.microsoft.com/office/drawing/2014/main" id="{360890ED-C2A7-97EC-B4E6-1063060C64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2" t="6097" b="7507"/>
          <a:stretch/>
        </p:blipFill>
        <p:spPr bwMode="auto">
          <a:xfrm>
            <a:off x="0" y="5640080"/>
            <a:ext cx="4011797" cy="1217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Image result for altar border">
            <a:extLst>
              <a:ext uri="{FF2B5EF4-FFF2-40B4-BE49-F238E27FC236}">
                <a16:creationId xmlns:a16="http://schemas.microsoft.com/office/drawing/2014/main" id="{A7DB2FB5-135C-9368-8AC2-2729846FD06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2" t="6097" b="7507"/>
          <a:stretch/>
        </p:blipFill>
        <p:spPr bwMode="auto">
          <a:xfrm>
            <a:off x="4011797" y="5640080"/>
            <a:ext cx="4011797" cy="1217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Image result for altar border">
            <a:extLst>
              <a:ext uri="{FF2B5EF4-FFF2-40B4-BE49-F238E27FC236}">
                <a16:creationId xmlns:a16="http://schemas.microsoft.com/office/drawing/2014/main" id="{73FFD0D4-EA89-069A-3571-B4E25AA703F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2" t="6097" b="7507"/>
          <a:stretch/>
        </p:blipFill>
        <p:spPr bwMode="auto">
          <a:xfrm>
            <a:off x="8023594" y="5640080"/>
            <a:ext cx="4168404" cy="1205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Image result for gold gem border">
            <a:extLst>
              <a:ext uri="{FF2B5EF4-FFF2-40B4-BE49-F238E27FC236}">
                <a16:creationId xmlns:a16="http://schemas.microsoft.com/office/drawing/2014/main" id="{A05C4A69-D457-74FF-D283-032656072C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0575"/>
          <a:stretch/>
        </p:blipFill>
        <p:spPr bwMode="auto">
          <a:xfrm rot="16200000">
            <a:off x="-1854445" y="3158311"/>
            <a:ext cx="4336214" cy="627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Image result for gold gem border">
            <a:extLst>
              <a:ext uri="{FF2B5EF4-FFF2-40B4-BE49-F238E27FC236}">
                <a16:creationId xmlns:a16="http://schemas.microsoft.com/office/drawing/2014/main" id="{49C32C2B-BC4A-1EB2-91C6-8EEE060B369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0575"/>
          <a:stretch/>
        </p:blipFill>
        <p:spPr bwMode="auto">
          <a:xfrm rot="5400000" flipH="1">
            <a:off x="9710228" y="3158311"/>
            <a:ext cx="4336214" cy="627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68628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503D6E-95B1-F274-0906-AE59E1B75D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1" y="1073017"/>
            <a:ext cx="9601196" cy="1303867"/>
          </a:xfrm>
        </p:spPr>
        <p:txBody>
          <a:bodyPr/>
          <a:lstStyle/>
          <a:p>
            <a:r>
              <a:rPr lang="en-US" dirty="0"/>
              <a:t>What is the </a:t>
            </a:r>
            <a:r>
              <a:rPr lang="en-US" dirty="0" err="1"/>
              <a:t>sanctoral</a:t>
            </a:r>
            <a:r>
              <a:rPr lang="en-US" dirty="0"/>
              <a:t> calendar?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B8A9EF-12B6-A9A9-D4C7-F1F431E0E2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2"/>
            <a:ext cx="3606208" cy="3318936"/>
          </a:xfrm>
        </p:spPr>
        <p:txBody>
          <a:bodyPr>
            <a:normAutofit/>
          </a:bodyPr>
          <a:lstStyle/>
          <a:p>
            <a:r>
              <a:rPr lang="en-US" sz="2800" dirty="0"/>
              <a:t>Proper of the Saints</a:t>
            </a:r>
          </a:p>
          <a:p>
            <a:pPr lvl="1"/>
            <a:r>
              <a:rPr lang="en-US" sz="2800" dirty="0"/>
              <a:t>Saint feast days</a:t>
            </a:r>
          </a:p>
          <a:p>
            <a:pPr lvl="2"/>
            <a:r>
              <a:rPr lang="en-US" sz="2800" dirty="0"/>
              <a:t>Mainly second- and third-class</a:t>
            </a:r>
          </a:p>
          <a:p>
            <a:pPr lvl="1"/>
            <a:r>
              <a:rPr lang="en-US" sz="2800" dirty="0"/>
              <a:t>“</a:t>
            </a:r>
            <a:r>
              <a:rPr lang="en-US" sz="2800" dirty="0" err="1"/>
              <a:t>Sanct</a:t>
            </a:r>
            <a:r>
              <a:rPr lang="en-US" sz="2800" dirty="0"/>
              <a:t>” = “holy”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ADF3DA7-1744-5598-B64F-CBD35F3BC07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33383"/>
          <a:stretch/>
        </p:blipFill>
        <p:spPr>
          <a:xfrm>
            <a:off x="5459928" y="2436900"/>
            <a:ext cx="5755039" cy="3438968"/>
          </a:xfrm>
          <a:prstGeom prst="rect">
            <a:avLst/>
          </a:prstGeom>
        </p:spPr>
      </p:pic>
      <p:pic>
        <p:nvPicPr>
          <p:cNvPr id="5" name="Picture 4" descr="Image result for altar border">
            <a:extLst>
              <a:ext uri="{FF2B5EF4-FFF2-40B4-BE49-F238E27FC236}">
                <a16:creationId xmlns:a16="http://schemas.microsoft.com/office/drawing/2014/main" id="{5FD47D38-D97E-695D-E1A3-9D750BCF19D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386" b="19361"/>
          <a:stretch/>
        </p:blipFill>
        <p:spPr bwMode="auto">
          <a:xfrm>
            <a:off x="0" y="-47847"/>
            <a:ext cx="2809875" cy="1477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Image result for altar border">
            <a:extLst>
              <a:ext uri="{FF2B5EF4-FFF2-40B4-BE49-F238E27FC236}">
                <a16:creationId xmlns:a16="http://schemas.microsoft.com/office/drawing/2014/main" id="{56517189-C275-5157-37A8-79F8DC9DB68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386" b="19361"/>
          <a:stretch/>
        </p:blipFill>
        <p:spPr bwMode="auto">
          <a:xfrm flipH="1">
            <a:off x="2809875" y="-47847"/>
            <a:ext cx="2809875" cy="1477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Image result for altar border">
            <a:extLst>
              <a:ext uri="{FF2B5EF4-FFF2-40B4-BE49-F238E27FC236}">
                <a16:creationId xmlns:a16="http://schemas.microsoft.com/office/drawing/2014/main" id="{EFB97DC5-020A-0C63-CBC2-DAD780DF1C9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386" b="19361"/>
          <a:stretch/>
        </p:blipFill>
        <p:spPr bwMode="auto">
          <a:xfrm>
            <a:off x="5619750" y="-47848"/>
            <a:ext cx="2809875" cy="1477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Image result for altar border">
            <a:extLst>
              <a:ext uri="{FF2B5EF4-FFF2-40B4-BE49-F238E27FC236}">
                <a16:creationId xmlns:a16="http://schemas.microsoft.com/office/drawing/2014/main" id="{ECEB090D-61C3-8BA9-5231-8676D530B1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386" b="19361"/>
          <a:stretch/>
        </p:blipFill>
        <p:spPr bwMode="auto">
          <a:xfrm flipH="1">
            <a:off x="8429625" y="-47849"/>
            <a:ext cx="2809875" cy="1477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Image result for altar border">
            <a:extLst>
              <a:ext uri="{FF2B5EF4-FFF2-40B4-BE49-F238E27FC236}">
                <a16:creationId xmlns:a16="http://schemas.microsoft.com/office/drawing/2014/main" id="{5F31AE20-73FA-C8E7-9417-84404DACB5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386" r="66102" b="19361"/>
          <a:stretch/>
        </p:blipFill>
        <p:spPr bwMode="auto">
          <a:xfrm>
            <a:off x="11239501" y="-71006"/>
            <a:ext cx="952500" cy="1477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2" name="Picture 2" descr="Borders for Altar Cloths art Drawing by Augustus Pugin English">
            <a:extLst>
              <a:ext uri="{FF2B5EF4-FFF2-40B4-BE49-F238E27FC236}">
                <a16:creationId xmlns:a16="http://schemas.microsoft.com/office/drawing/2014/main" id="{80DA4EF8-5B3F-3216-6AFE-039A4661579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4" t="62945" r="50000" b="11008"/>
          <a:stretch/>
        </p:blipFill>
        <p:spPr bwMode="auto">
          <a:xfrm>
            <a:off x="0" y="6134985"/>
            <a:ext cx="1593790" cy="723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Borders for Altar Cloths art Drawing by Augustus Pugin English">
            <a:extLst>
              <a:ext uri="{FF2B5EF4-FFF2-40B4-BE49-F238E27FC236}">
                <a16:creationId xmlns:a16="http://schemas.microsoft.com/office/drawing/2014/main" id="{56947977-256A-2B8C-23ED-D754499D17C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4" t="62945" r="50000" b="11008"/>
          <a:stretch/>
        </p:blipFill>
        <p:spPr bwMode="auto">
          <a:xfrm>
            <a:off x="1593790" y="6134984"/>
            <a:ext cx="1593790" cy="723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Borders for Altar Cloths art Drawing by Augustus Pugin English">
            <a:extLst>
              <a:ext uri="{FF2B5EF4-FFF2-40B4-BE49-F238E27FC236}">
                <a16:creationId xmlns:a16="http://schemas.microsoft.com/office/drawing/2014/main" id="{26AB7BC0-DACC-5531-3570-F525D23830D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4" t="62945" r="50000" b="11008"/>
          <a:stretch/>
        </p:blipFill>
        <p:spPr bwMode="auto">
          <a:xfrm>
            <a:off x="3187580" y="6134985"/>
            <a:ext cx="1593790" cy="723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Borders for Altar Cloths art Drawing by Augustus Pugin English">
            <a:extLst>
              <a:ext uri="{FF2B5EF4-FFF2-40B4-BE49-F238E27FC236}">
                <a16:creationId xmlns:a16="http://schemas.microsoft.com/office/drawing/2014/main" id="{170B67A1-2B55-2050-0CBC-79387A23E9D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4" t="62945" r="50000" b="11008"/>
          <a:stretch/>
        </p:blipFill>
        <p:spPr bwMode="auto">
          <a:xfrm>
            <a:off x="4781370" y="6138408"/>
            <a:ext cx="1593790" cy="723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Borders for Altar Cloths art Drawing by Augustus Pugin English">
            <a:extLst>
              <a:ext uri="{FF2B5EF4-FFF2-40B4-BE49-F238E27FC236}">
                <a16:creationId xmlns:a16="http://schemas.microsoft.com/office/drawing/2014/main" id="{DD48DB25-B3C4-4AEE-B643-BAE9751912F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4" t="62945" r="50000" b="11008"/>
          <a:stretch/>
        </p:blipFill>
        <p:spPr bwMode="auto">
          <a:xfrm>
            <a:off x="6375160" y="6141831"/>
            <a:ext cx="1593790" cy="723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Borders for Altar Cloths art Drawing by Augustus Pugin English">
            <a:extLst>
              <a:ext uri="{FF2B5EF4-FFF2-40B4-BE49-F238E27FC236}">
                <a16:creationId xmlns:a16="http://schemas.microsoft.com/office/drawing/2014/main" id="{D7FDB5B1-91CA-7F4F-FFB4-23AE246E748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4" t="62945" r="50000" b="11008"/>
          <a:stretch/>
        </p:blipFill>
        <p:spPr bwMode="auto">
          <a:xfrm>
            <a:off x="7968950" y="6159675"/>
            <a:ext cx="1593790" cy="723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Borders for Altar Cloths art Drawing by Augustus Pugin English">
            <a:extLst>
              <a:ext uri="{FF2B5EF4-FFF2-40B4-BE49-F238E27FC236}">
                <a16:creationId xmlns:a16="http://schemas.microsoft.com/office/drawing/2014/main" id="{1A65079A-D3F8-2A07-CAD6-B643A6571F6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4" t="62945" r="50000" b="11008"/>
          <a:stretch/>
        </p:blipFill>
        <p:spPr bwMode="auto">
          <a:xfrm>
            <a:off x="9562740" y="6159675"/>
            <a:ext cx="1593790" cy="723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Borders for Altar Cloths art Drawing by Augustus Pugin English">
            <a:extLst>
              <a:ext uri="{FF2B5EF4-FFF2-40B4-BE49-F238E27FC236}">
                <a16:creationId xmlns:a16="http://schemas.microsoft.com/office/drawing/2014/main" id="{9DC920F8-83E6-8039-4786-7D97D0E786F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4" t="62945" r="67030" b="11008"/>
          <a:stretch/>
        </p:blipFill>
        <p:spPr bwMode="auto">
          <a:xfrm>
            <a:off x="11156530" y="6159675"/>
            <a:ext cx="1035470" cy="723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 descr="Image result for gold gem border">
            <a:extLst>
              <a:ext uri="{FF2B5EF4-FFF2-40B4-BE49-F238E27FC236}">
                <a16:creationId xmlns:a16="http://schemas.microsoft.com/office/drawing/2014/main" id="{EFAF7072-AE79-CD0F-5117-9C7C7023B16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0575"/>
          <a:stretch/>
        </p:blipFill>
        <p:spPr bwMode="auto">
          <a:xfrm rot="16200000">
            <a:off x="-2101760" y="3514227"/>
            <a:ext cx="4747208" cy="543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6" descr="Image result for gold gem border">
            <a:extLst>
              <a:ext uri="{FF2B5EF4-FFF2-40B4-BE49-F238E27FC236}">
                <a16:creationId xmlns:a16="http://schemas.microsoft.com/office/drawing/2014/main" id="{3D9AE69D-55CF-F9BB-A181-F59B12E3CB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0575"/>
          <a:stretch/>
        </p:blipFill>
        <p:spPr bwMode="auto">
          <a:xfrm rot="16200000">
            <a:off x="9546552" y="3489536"/>
            <a:ext cx="4747208" cy="543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169962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8C29E-7C8A-0D8F-91BD-4155BA0E1B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is the “Latin Novus Ordo” Mass?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91D1BA-2D5F-C48C-D093-1B5C052C08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8835" y="2493136"/>
            <a:ext cx="3967714" cy="3382732"/>
          </a:xfrm>
        </p:spPr>
        <p:txBody>
          <a:bodyPr>
            <a:noAutofit/>
          </a:bodyPr>
          <a:lstStyle/>
          <a:p>
            <a:r>
              <a:rPr lang="en-US" dirty="0"/>
              <a:t>Ordinary of the Ordinary Form</a:t>
            </a:r>
          </a:p>
          <a:p>
            <a:pPr lvl="1"/>
            <a:r>
              <a:rPr lang="en-US" sz="2400" dirty="0"/>
              <a:t>Ordinary Form Mass rubric, liturgical calendar, and 3-year lectionary cycle (the same)</a:t>
            </a:r>
          </a:p>
          <a:p>
            <a:pPr lvl="2"/>
            <a:r>
              <a:rPr lang="en-US" sz="2400" dirty="0"/>
              <a:t>Said in Latin</a:t>
            </a:r>
          </a:p>
        </p:txBody>
      </p:sp>
      <p:pic>
        <p:nvPicPr>
          <p:cNvPr id="13" name="Picture 4" descr="Image result for altar border">
            <a:extLst>
              <a:ext uri="{FF2B5EF4-FFF2-40B4-BE49-F238E27FC236}">
                <a16:creationId xmlns:a16="http://schemas.microsoft.com/office/drawing/2014/main" id="{28DB6423-A22A-97D0-4E56-E854154297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01" r="15336" b="12319"/>
          <a:stretch/>
        </p:blipFill>
        <p:spPr bwMode="auto">
          <a:xfrm>
            <a:off x="10685555" y="5722071"/>
            <a:ext cx="1506445" cy="1148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6" descr="Image result for gold gem border">
            <a:extLst>
              <a:ext uri="{FF2B5EF4-FFF2-40B4-BE49-F238E27FC236}">
                <a16:creationId xmlns:a16="http://schemas.microsoft.com/office/drawing/2014/main" id="{BA754D74-B532-D876-61F6-2CFB99ECD28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0575"/>
          <a:stretch/>
        </p:blipFill>
        <p:spPr bwMode="auto">
          <a:xfrm rot="5400000" flipH="1">
            <a:off x="9614483" y="3115338"/>
            <a:ext cx="4548981" cy="627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Image result for altar border">
            <a:extLst>
              <a:ext uri="{FF2B5EF4-FFF2-40B4-BE49-F238E27FC236}">
                <a16:creationId xmlns:a16="http://schemas.microsoft.com/office/drawing/2014/main" id="{FB7EA25E-BD42-5CE3-7DA3-6D7E7FDD6F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01" b="12319"/>
          <a:stretch/>
        </p:blipFill>
        <p:spPr bwMode="auto">
          <a:xfrm>
            <a:off x="8886645" y="5722071"/>
            <a:ext cx="1779310" cy="1148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2" name="Picture 2" descr="Image result for latin novus order mass">
            <a:extLst>
              <a:ext uri="{FF2B5EF4-FFF2-40B4-BE49-F238E27FC236}">
                <a16:creationId xmlns:a16="http://schemas.microsoft.com/office/drawing/2014/main" id="{AB9DC068-9729-83A8-736E-DDCE324EBC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313"/>
          <a:stretch/>
        </p:blipFill>
        <p:spPr bwMode="auto">
          <a:xfrm>
            <a:off x="5030198" y="2594343"/>
            <a:ext cx="3807342" cy="2486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Image result for latin novus order mass">
            <a:extLst>
              <a:ext uri="{FF2B5EF4-FFF2-40B4-BE49-F238E27FC236}">
                <a16:creationId xmlns:a16="http://schemas.microsoft.com/office/drawing/2014/main" id="{51E42D0A-88FC-2738-9F47-01BD3FE9D41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097"/>
          <a:stretch/>
        </p:blipFill>
        <p:spPr bwMode="auto">
          <a:xfrm>
            <a:off x="8837540" y="4419577"/>
            <a:ext cx="3187884" cy="2155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6" name="Picture 2" descr="Image result for altar border">
            <a:extLst>
              <a:ext uri="{FF2B5EF4-FFF2-40B4-BE49-F238E27FC236}">
                <a16:creationId xmlns:a16="http://schemas.microsoft.com/office/drawing/2014/main" id="{1969C253-C8EE-BC56-59AA-7020ED28DBA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744" b="29575"/>
          <a:stretch/>
        </p:blipFill>
        <p:spPr bwMode="auto">
          <a:xfrm>
            <a:off x="-23811" y="0"/>
            <a:ext cx="2638425" cy="1148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Image result for altar border">
            <a:extLst>
              <a:ext uri="{FF2B5EF4-FFF2-40B4-BE49-F238E27FC236}">
                <a16:creationId xmlns:a16="http://schemas.microsoft.com/office/drawing/2014/main" id="{F684D1B6-0D20-3AC2-6E0C-BF27BAEE84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744" b="29575"/>
          <a:stretch/>
        </p:blipFill>
        <p:spPr bwMode="auto">
          <a:xfrm>
            <a:off x="2614614" y="0"/>
            <a:ext cx="2638425" cy="1148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Image result for altar border">
            <a:extLst>
              <a:ext uri="{FF2B5EF4-FFF2-40B4-BE49-F238E27FC236}">
                <a16:creationId xmlns:a16="http://schemas.microsoft.com/office/drawing/2014/main" id="{956894F1-716E-A2ED-12CD-38ADA80DE28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744" b="29575"/>
          <a:stretch/>
        </p:blipFill>
        <p:spPr bwMode="auto">
          <a:xfrm>
            <a:off x="5253039" y="0"/>
            <a:ext cx="2638425" cy="1148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Image result for altar border">
            <a:extLst>
              <a:ext uri="{FF2B5EF4-FFF2-40B4-BE49-F238E27FC236}">
                <a16:creationId xmlns:a16="http://schemas.microsoft.com/office/drawing/2014/main" id="{EEC0FF1C-175E-D766-AAFA-BD3D4C82EE9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744" b="29575"/>
          <a:stretch/>
        </p:blipFill>
        <p:spPr bwMode="auto">
          <a:xfrm>
            <a:off x="7891464" y="0"/>
            <a:ext cx="2638425" cy="1148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Image result for altar border">
            <a:extLst>
              <a:ext uri="{FF2B5EF4-FFF2-40B4-BE49-F238E27FC236}">
                <a16:creationId xmlns:a16="http://schemas.microsoft.com/office/drawing/2014/main" id="{5FBCBC90-3EF9-10C4-E2C5-8B2E48ED9F1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744" r="36101" b="29575"/>
          <a:stretch/>
        </p:blipFill>
        <p:spPr bwMode="auto">
          <a:xfrm>
            <a:off x="10529889" y="0"/>
            <a:ext cx="1685921" cy="1148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8" name="Picture 4" descr="Image result for altar border">
            <a:extLst>
              <a:ext uri="{FF2B5EF4-FFF2-40B4-BE49-F238E27FC236}">
                <a16:creationId xmlns:a16="http://schemas.microsoft.com/office/drawing/2014/main" id="{7CED3ABB-90C4-26C5-3144-D9F7BD3D09A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01" b="12319"/>
          <a:stretch/>
        </p:blipFill>
        <p:spPr bwMode="auto">
          <a:xfrm>
            <a:off x="0" y="5722071"/>
            <a:ext cx="1779310" cy="1148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Image result for altar border">
            <a:extLst>
              <a:ext uri="{FF2B5EF4-FFF2-40B4-BE49-F238E27FC236}">
                <a16:creationId xmlns:a16="http://schemas.microsoft.com/office/drawing/2014/main" id="{9E696D42-DCAD-32C7-8B1F-7ED4C21744D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01" b="12319"/>
          <a:stretch/>
        </p:blipFill>
        <p:spPr bwMode="auto">
          <a:xfrm>
            <a:off x="1779310" y="5709684"/>
            <a:ext cx="1779310" cy="1148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Image result for altar border">
            <a:extLst>
              <a:ext uri="{FF2B5EF4-FFF2-40B4-BE49-F238E27FC236}">
                <a16:creationId xmlns:a16="http://schemas.microsoft.com/office/drawing/2014/main" id="{A88C2FED-FD53-82BA-B8DA-38D77EF348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01" b="12319"/>
          <a:stretch/>
        </p:blipFill>
        <p:spPr bwMode="auto">
          <a:xfrm>
            <a:off x="3558620" y="5709684"/>
            <a:ext cx="1779310" cy="1148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Image result for altar border">
            <a:extLst>
              <a:ext uri="{FF2B5EF4-FFF2-40B4-BE49-F238E27FC236}">
                <a16:creationId xmlns:a16="http://schemas.microsoft.com/office/drawing/2014/main" id="{00E527A5-32CB-5D0D-A113-66B12EC7E2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01" b="12319"/>
          <a:stretch/>
        </p:blipFill>
        <p:spPr bwMode="auto">
          <a:xfrm>
            <a:off x="5308425" y="5722071"/>
            <a:ext cx="1779310" cy="1148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Image result for altar border">
            <a:extLst>
              <a:ext uri="{FF2B5EF4-FFF2-40B4-BE49-F238E27FC236}">
                <a16:creationId xmlns:a16="http://schemas.microsoft.com/office/drawing/2014/main" id="{D227EF33-A4E7-200C-6067-EFFBAC66D2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01" b="12319"/>
          <a:stretch/>
        </p:blipFill>
        <p:spPr bwMode="auto">
          <a:xfrm>
            <a:off x="7097535" y="5709684"/>
            <a:ext cx="1779310" cy="1148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Image result for gold gem border">
            <a:extLst>
              <a:ext uri="{FF2B5EF4-FFF2-40B4-BE49-F238E27FC236}">
                <a16:creationId xmlns:a16="http://schemas.microsoft.com/office/drawing/2014/main" id="{A52F18C1-E302-15B7-B731-398AAF5BAC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0575"/>
          <a:stretch/>
        </p:blipFill>
        <p:spPr bwMode="auto">
          <a:xfrm rot="16200000">
            <a:off x="-1960829" y="3121532"/>
            <a:ext cx="4548981" cy="627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203189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B818D1-2AFE-9E6A-BF76-0A8BB7DAB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dirty="0"/>
              <a:t>How do the two rites converge in this liturgy?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CE9B95-908B-F6D9-AAB3-87A401FF47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n-US" dirty="0"/>
              <a:t>Shared language</a:t>
            </a:r>
          </a:p>
          <a:p>
            <a:pPr algn="ctr"/>
            <a:r>
              <a:rPr lang="en-US" dirty="0"/>
              <a:t>Different rubrics</a:t>
            </a:r>
          </a:p>
          <a:p>
            <a:pPr algn="ctr"/>
            <a:r>
              <a:rPr lang="en-US" dirty="0"/>
              <a:t>Not an equal balance/</a:t>
            </a:r>
          </a:p>
          <a:p>
            <a:pPr marL="0" indent="0" algn="ctr">
              <a:buNone/>
            </a:pPr>
            <a:r>
              <a:rPr lang="en-US" dirty="0"/>
              <a:t>convergence of rites</a:t>
            </a:r>
          </a:p>
        </p:txBody>
      </p:sp>
      <p:pic>
        <p:nvPicPr>
          <p:cNvPr id="4" name="Picture 2" descr="Image result for institution of the eucharist stained glass">
            <a:extLst>
              <a:ext uri="{FF2B5EF4-FFF2-40B4-BE49-F238E27FC236}">
                <a16:creationId xmlns:a16="http://schemas.microsoft.com/office/drawing/2014/main" id="{72B641A8-1D37-2677-4B28-1389DFCF4F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089" y="5284381"/>
            <a:ext cx="1002454" cy="1573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Image result for institution of the eucharist stained glass">
            <a:extLst>
              <a:ext uri="{FF2B5EF4-FFF2-40B4-BE49-F238E27FC236}">
                <a16:creationId xmlns:a16="http://schemas.microsoft.com/office/drawing/2014/main" id="{99B57C1E-2DFA-2BA9-6BD3-C475E39AED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2454" cy="1573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Image result for institution of the eucharist stained glass">
            <a:extLst>
              <a:ext uri="{FF2B5EF4-FFF2-40B4-BE49-F238E27FC236}">
                <a16:creationId xmlns:a16="http://schemas.microsoft.com/office/drawing/2014/main" id="{96120BEE-721F-4A01-2F61-B2270C6E88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89546" y="5284381"/>
            <a:ext cx="1002454" cy="1573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Image result for institution of the eucharist stained glass">
            <a:extLst>
              <a:ext uri="{FF2B5EF4-FFF2-40B4-BE49-F238E27FC236}">
                <a16:creationId xmlns:a16="http://schemas.microsoft.com/office/drawing/2014/main" id="{7981471F-4B31-5592-2603-A75AD58034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89546" y="0"/>
            <a:ext cx="1002454" cy="1573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Image result for catholic mass stained glass">
            <a:extLst>
              <a:ext uri="{FF2B5EF4-FFF2-40B4-BE49-F238E27FC236}">
                <a16:creationId xmlns:a16="http://schemas.microsoft.com/office/drawing/2014/main" id="{0656F342-42BF-D880-15E7-4CD826844A6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870" b="34843"/>
          <a:stretch/>
        </p:blipFill>
        <p:spPr bwMode="auto">
          <a:xfrm>
            <a:off x="4762499" y="0"/>
            <a:ext cx="2667000" cy="1460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Image result for catholic mass stained glass">
            <a:extLst>
              <a:ext uri="{FF2B5EF4-FFF2-40B4-BE49-F238E27FC236}">
                <a16:creationId xmlns:a16="http://schemas.microsoft.com/office/drawing/2014/main" id="{ED2ABCF4-2D4A-52ED-BBDF-B172E0A1ED2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870" b="34843"/>
          <a:stretch/>
        </p:blipFill>
        <p:spPr bwMode="auto">
          <a:xfrm>
            <a:off x="4762499" y="5416414"/>
            <a:ext cx="2667000" cy="1460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Borders for Altar Cloths art Drawing by Augustus Pugin English">
            <a:extLst>
              <a:ext uri="{FF2B5EF4-FFF2-40B4-BE49-F238E27FC236}">
                <a16:creationId xmlns:a16="http://schemas.microsoft.com/office/drawing/2014/main" id="{109E59DB-67AB-111F-E4F4-CFA7A22E7C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881" t="2636" r="1603" b="53487"/>
          <a:stretch/>
        </p:blipFill>
        <p:spPr bwMode="auto">
          <a:xfrm>
            <a:off x="995365" y="6005320"/>
            <a:ext cx="1896691" cy="871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Borders for Altar Cloths art Drawing by Augustus Pugin English">
            <a:extLst>
              <a:ext uri="{FF2B5EF4-FFF2-40B4-BE49-F238E27FC236}">
                <a16:creationId xmlns:a16="http://schemas.microsoft.com/office/drawing/2014/main" id="{A5F0F6AD-54C8-AAA5-8DCD-182C6E6ECDE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881" t="2636" r="1603" b="53487"/>
          <a:stretch/>
        </p:blipFill>
        <p:spPr bwMode="auto">
          <a:xfrm>
            <a:off x="2858721" y="6005320"/>
            <a:ext cx="1896691" cy="871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Borders for Altar Cloths art Drawing by Augustus Pugin English">
            <a:extLst>
              <a:ext uri="{FF2B5EF4-FFF2-40B4-BE49-F238E27FC236}">
                <a16:creationId xmlns:a16="http://schemas.microsoft.com/office/drawing/2014/main" id="{1456CBE7-EC3D-F3A8-25E1-EE24E3E925F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881" t="2636" r="1603" b="53487"/>
          <a:stretch/>
        </p:blipFill>
        <p:spPr bwMode="auto">
          <a:xfrm>
            <a:off x="7435759" y="6005320"/>
            <a:ext cx="1896691" cy="871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Borders for Altar Cloths art Drawing by Augustus Pugin English">
            <a:extLst>
              <a:ext uri="{FF2B5EF4-FFF2-40B4-BE49-F238E27FC236}">
                <a16:creationId xmlns:a16="http://schemas.microsoft.com/office/drawing/2014/main" id="{30F64A77-DDF8-3E7C-153C-C6CA1365F89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881" t="2636" r="1603" b="53487"/>
          <a:stretch/>
        </p:blipFill>
        <p:spPr bwMode="auto">
          <a:xfrm>
            <a:off x="9332450" y="5996761"/>
            <a:ext cx="1896691" cy="871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Borders for Altar Cloths art Drawing by Augustus Pugin English">
            <a:extLst>
              <a:ext uri="{FF2B5EF4-FFF2-40B4-BE49-F238E27FC236}">
                <a16:creationId xmlns:a16="http://schemas.microsoft.com/office/drawing/2014/main" id="{ACCDD681-EE47-DCC1-E71C-2F71013F479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881" t="2636" r="1603" b="53487"/>
          <a:stretch/>
        </p:blipFill>
        <p:spPr bwMode="auto">
          <a:xfrm>
            <a:off x="1002452" y="0"/>
            <a:ext cx="1896691" cy="871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6" descr="Borders for Altar Cloths art Drawing by Augustus Pugin English">
            <a:extLst>
              <a:ext uri="{FF2B5EF4-FFF2-40B4-BE49-F238E27FC236}">
                <a16:creationId xmlns:a16="http://schemas.microsoft.com/office/drawing/2014/main" id="{1231F61C-294F-A466-9223-C1E27B5D921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881" t="2636" r="1603" b="53487"/>
          <a:stretch/>
        </p:blipFill>
        <p:spPr bwMode="auto">
          <a:xfrm>
            <a:off x="2865808" y="0"/>
            <a:ext cx="1896691" cy="871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Borders for Altar Cloths art Drawing by Augustus Pugin English">
            <a:extLst>
              <a:ext uri="{FF2B5EF4-FFF2-40B4-BE49-F238E27FC236}">
                <a16:creationId xmlns:a16="http://schemas.microsoft.com/office/drawing/2014/main" id="{C4941B98-9722-99FA-1FE6-CA74BCB7DCB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881" t="2636" r="1603" b="53487"/>
          <a:stretch/>
        </p:blipFill>
        <p:spPr bwMode="auto">
          <a:xfrm>
            <a:off x="7429499" y="0"/>
            <a:ext cx="1896691" cy="871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 descr="Borders for Altar Cloths art Drawing by Augustus Pugin English">
            <a:extLst>
              <a:ext uri="{FF2B5EF4-FFF2-40B4-BE49-F238E27FC236}">
                <a16:creationId xmlns:a16="http://schemas.microsoft.com/office/drawing/2014/main" id="{A359EC2C-106A-660D-D782-B9D682D1459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881" t="2636" r="1603" b="53487"/>
          <a:stretch/>
        </p:blipFill>
        <p:spPr bwMode="auto">
          <a:xfrm>
            <a:off x="9326190" y="0"/>
            <a:ext cx="1896691" cy="871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Borders for Altar Cloths art Drawing by Augustus Pugin English">
            <a:extLst>
              <a:ext uri="{FF2B5EF4-FFF2-40B4-BE49-F238E27FC236}">
                <a16:creationId xmlns:a16="http://schemas.microsoft.com/office/drawing/2014/main" id="{F8952D98-BB77-B3D9-2CD7-647758F2838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125" b="36125"/>
          <a:stretch/>
        </p:blipFill>
        <p:spPr bwMode="auto">
          <a:xfrm rot="5400000">
            <a:off x="-1475543" y="2993068"/>
            <a:ext cx="3710763" cy="871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Image result for latin novus order mass">
            <a:extLst>
              <a:ext uri="{FF2B5EF4-FFF2-40B4-BE49-F238E27FC236}">
                <a16:creationId xmlns:a16="http://schemas.microsoft.com/office/drawing/2014/main" id="{2108CF1D-A7BE-EC39-1F82-D58EA98F028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93" r="12500" b="10178"/>
          <a:stretch/>
        </p:blipFill>
        <p:spPr bwMode="auto">
          <a:xfrm>
            <a:off x="1295401" y="2680532"/>
            <a:ext cx="2849526" cy="2463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6" descr="Borders for Altar Cloths art Drawing by Augustus Pugin English">
            <a:extLst>
              <a:ext uri="{FF2B5EF4-FFF2-40B4-BE49-F238E27FC236}">
                <a16:creationId xmlns:a16="http://schemas.microsoft.com/office/drawing/2014/main" id="{84371F10-B3B1-3AAF-7E63-975F73A3D7F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125" b="36125"/>
          <a:stretch/>
        </p:blipFill>
        <p:spPr bwMode="auto">
          <a:xfrm rot="16200000" flipH="1">
            <a:off x="9900685" y="2993067"/>
            <a:ext cx="3710763" cy="871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6" name="Picture 2" descr="Image result for latin novus order mass">
            <a:extLst>
              <a:ext uri="{FF2B5EF4-FFF2-40B4-BE49-F238E27FC236}">
                <a16:creationId xmlns:a16="http://schemas.microsoft.com/office/drawing/2014/main" id="{65FE0C96-5CDC-EBAC-AA67-1C5347B9B4D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27"/>
          <a:stretch/>
        </p:blipFill>
        <p:spPr bwMode="auto">
          <a:xfrm>
            <a:off x="8047075" y="2680531"/>
            <a:ext cx="2849526" cy="2463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612905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E7BCEE-4CCF-77E0-9173-5B6750C0A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constitutes the “sacred liturgy”?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69176D-AFFA-2494-3D59-33A844F0DC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2"/>
            <a:ext cx="4159102" cy="3081655"/>
          </a:xfrm>
        </p:spPr>
        <p:txBody>
          <a:bodyPr>
            <a:normAutofit/>
          </a:bodyPr>
          <a:lstStyle/>
          <a:p>
            <a:r>
              <a:rPr lang="en-US" sz="2000" dirty="0"/>
              <a:t>Sacrifice of the Mass: spirit, Heart of Christ</a:t>
            </a:r>
          </a:p>
          <a:p>
            <a:pPr lvl="1"/>
            <a:r>
              <a:rPr lang="en-US" dirty="0"/>
              <a:t>Holy Communion</a:t>
            </a:r>
          </a:p>
          <a:p>
            <a:pPr lvl="2"/>
            <a:r>
              <a:rPr lang="en-US" sz="2000" dirty="0"/>
              <a:t>Real Presence of Christ</a:t>
            </a:r>
          </a:p>
          <a:p>
            <a:pPr lvl="3"/>
            <a:r>
              <a:rPr lang="en-US" sz="2000" dirty="0"/>
              <a:t>Valid: confection of the Holy Eucharist; form and matter present</a:t>
            </a:r>
          </a:p>
        </p:txBody>
      </p:sp>
      <p:pic>
        <p:nvPicPr>
          <p:cNvPr id="4" name="Picture 2" descr="Image result for institution of the eucharist stained glass">
            <a:extLst>
              <a:ext uri="{FF2B5EF4-FFF2-40B4-BE49-F238E27FC236}">
                <a16:creationId xmlns:a16="http://schemas.microsoft.com/office/drawing/2014/main" id="{C45C39FB-7690-5365-AD36-0A651B55AA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2731" y="0"/>
            <a:ext cx="1806537" cy="1219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Image result for institution of the eucharist stained glass">
            <a:extLst>
              <a:ext uri="{FF2B5EF4-FFF2-40B4-BE49-F238E27FC236}">
                <a16:creationId xmlns:a16="http://schemas.microsoft.com/office/drawing/2014/main" id="{E8A8B0E6-7A94-2339-23E1-36DB59103D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2730" y="5638587"/>
            <a:ext cx="1806537" cy="1219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2" name="Picture 4" descr="Image result for institution of the eucharist stained glass">
            <a:extLst>
              <a:ext uri="{FF2B5EF4-FFF2-40B4-BE49-F238E27FC236}">
                <a16:creationId xmlns:a16="http://schemas.microsoft.com/office/drawing/2014/main" id="{17A77F54-67B2-5254-A4E9-8248C276CB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35" r="21410"/>
          <a:stretch/>
        </p:blipFill>
        <p:spPr bwMode="auto">
          <a:xfrm>
            <a:off x="7591648" y="2481114"/>
            <a:ext cx="3185726" cy="3691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Image result for gold stained glass border">
            <a:extLst>
              <a:ext uri="{FF2B5EF4-FFF2-40B4-BE49-F238E27FC236}">
                <a16:creationId xmlns:a16="http://schemas.microsoft.com/office/drawing/2014/main" id="{35F31B58-6AB0-4B34-A85B-F55A0D0E6EB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56" r="50000"/>
          <a:stretch/>
        </p:blipFill>
        <p:spPr bwMode="auto">
          <a:xfrm rot="16200000">
            <a:off x="2326440" y="3991710"/>
            <a:ext cx="539851" cy="5192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Image result for gold stained glass border">
            <a:extLst>
              <a:ext uri="{FF2B5EF4-FFF2-40B4-BE49-F238E27FC236}">
                <a16:creationId xmlns:a16="http://schemas.microsoft.com/office/drawing/2014/main" id="{528A8957-5E3B-ED25-B48A-1B60CF592A6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56" r="50000"/>
          <a:stretch/>
        </p:blipFill>
        <p:spPr bwMode="auto">
          <a:xfrm rot="16200000">
            <a:off x="9325707" y="3991707"/>
            <a:ext cx="539851" cy="5192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Image result for gold stained glass border">
            <a:extLst>
              <a:ext uri="{FF2B5EF4-FFF2-40B4-BE49-F238E27FC236}">
                <a16:creationId xmlns:a16="http://schemas.microsoft.com/office/drawing/2014/main" id="{4F7A2873-9EA4-82F3-3FEC-53DF62523FD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56" r="50000"/>
          <a:stretch/>
        </p:blipFill>
        <p:spPr bwMode="auto">
          <a:xfrm rot="16200000">
            <a:off x="2326441" y="-2325432"/>
            <a:ext cx="539851" cy="5192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Image result for gold stained glass border">
            <a:extLst>
              <a:ext uri="{FF2B5EF4-FFF2-40B4-BE49-F238E27FC236}">
                <a16:creationId xmlns:a16="http://schemas.microsoft.com/office/drawing/2014/main" id="{9DED2D25-E0C6-4A1D-5D8D-EAE9A384B54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56" r="50000"/>
          <a:stretch/>
        </p:blipFill>
        <p:spPr bwMode="auto">
          <a:xfrm rot="16200000">
            <a:off x="9325704" y="-2305697"/>
            <a:ext cx="539851" cy="5192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Image result for gold stained glass border">
            <a:extLst>
              <a:ext uri="{FF2B5EF4-FFF2-40B4-BE49-F238E27FC236}">
                <a16:creationId xmlns:a16="http://schemas.microsoft.com/office/drawing/2014/main" id="{9FBCF0B6-31C0-36CD-8928-DC3A0FCFA1C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56" r="50000"/>
          <a:stretch/>
        </p:blipFill>
        <p:spPr bwMode="auto">
          <a:xfrm rot="16200000">
            <a:off x="2326441" y="-1800239"/>
            <a:ext cx="539851" cy="5192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Image result for gold stained glass border">
            <a:extLst>
              <a:ext uri="{FF2B5EF4-FFF2-40B4-BE49-F238E27FC236}">
                <a16:creationId xmlns:a16="http://schemas.microsoft.com/office/drawing/2014/main" id="{D43A406D-3F84-3573-431F-1BD0E8979E9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56" r="50000"/>
          <a:stretch/>
        </p:blipFill>
        <p:spPr bwMode="auto">
          <a:xfrm rot="16200000">
            <a:off x="9325703" y="-1772405"/>
            <a:ext cx="539851" cy="5192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Image result for gold stained glass border">
            <a:extLst>
              <a:ext uri="{FF2B5EF4-FFF2-40B4-BE49-F238E27FC236}">
                <a16:creationId xmlns:a16="http://schemas.microsoft.com/office/drawing/2014/main" id="{ECE7D375-B6BA-FB56-A118-82BF34FD6C6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56" r="50000"/>
          <a:stretch/>
        </p:blipFill>
        <p:spPr bwMode="auto">
          <a:xfrm rot="10800000">
            <a:off x="-3" y="1066050"/>
            <a:ext cx="539851" cy="5265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Image result for gold stained glass border">
            <a:extLst>
              <a:ext uri="{FF2B5EF4-FFF2-40B4-BE49-F238E27FC236}">
                <a16:creationId xmlns:a16="http://schemas.microsoft.com/office/drawing/2014/main" id="{2EE14ED8-478F-D265-E32C-9E6D48F610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56" r="50000"/>
          <a:stretch/>
        </p:blipFill>
        <p:spPr bwMode="auto">
          <a:xfrm rot="10800000">
            <a:off x="11652141" y="1052397"/>
            <a:ext cx="539851" cy="5265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222988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Image result for altar border">
            <a:extLst>
              <a:ext uri="{FF2B5EF4-FFF2-40B4-BE49-F238E27FC236}">
                <a16:creationId xmlns:a16="http://schemas.microsoft.com/office/drawing/2014/main" id="{76A46630-C9F3-396C-BB5E-CB718198E3B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006" b="28211"/>
          <a:stretch/>
        </p:blipFill>
        <p:spPr bwMode="auto">
          <a:xfrm>
            <a:off x="9325970" y="5693735"/>
            <a:ext cx="2695575" cy="1180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Image result for altar border">
            <a:extLst>
              <a:ext uri="{FF2B5EF4-FFF2-40B4-BE49-F238E27FC236}">
                <a16:creationId xmlns:a16="http://schemas.microsoft.com/office/drawing/2014/main" id="{8FF76BF8-DBB0-6702-8441-FE6BCBF1D8A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006" b="28211"/>
          <a:stretch/>
        </p:blipFill>
        <p:spPr bwMode="auto">
          <a:xfrm>
            <a:off x="9344689" y="3720"/>
            <a:ext cx="2695575" cy="1180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Image result for institution of the eucharist stained glass">
            <a:extLst>
              <a:ext uri="{FF2B5EF4-FFF2-40B4-BE49-F238E27FC236}">
                <a16:creationId xmlns:a16="http://schemas.microsoft.com/office/drawing/2014/main" id="{EF562E09-041B-5A5C-4B78-D247EB6D582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29" r="44129"/>
          <a:stretch/>
        </p:blipFill>
        <p:spPr bwMode="auto">
          <a:xfrm>
            <a:off x="10862930" y="0"/>
            <a:ext cx="132907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E66BF9D-3C34-B094-CBEF-F1BCCB2ED6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Closing Prayer: Prayer of St. Thomas Aquinas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5CE9C2-5EFD-F08B-82BF-5F31F2A759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4378" y="2556932"/>
            <a:ext cx="5179827" cy="331893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Grant me, O Lord my God,</a:t>
            </a:r>
          </a:p>
          <a:p>
            <a:pPr marL="0" indent="0">
              <a:buNone/>
            </a:pPr>
            <a:r>
              <a:rPr lang="en-US" dirty="0"/>
              <a:t>a mind to know you,</a:t>
            </a:r>
          </a:p>
          <a:p>
            <a:pPr marL="0" indent="0">
              <a:buNone/>
            </a:pPr>
            <a:r>
              <a:rPr lang="en-US" dirty="0"/>
              <a:t>a heart to seek you,</a:t>
            </a:r>
          </a:p>
          <a:p>
            <a:pPr marL="0" indent="0">
              <a:buNone/>
            </a:pPr>
            <a:r>
              <a:rPr lang="en-US" dirty="0"/>
              <a:t>wisdom to find you,</a:t>
            </a:r>
          </a:p>
          <a:p>
            <a:pPr marL="0" indent="0">
              <a:buNone/>
            </a:pPr>
            <a:r>
              <a:rPr lang="en-US" dirty="0"/>
              <a:t>conduct pleasing to you,</a:t>
            </a:r>
          </a:p>
          <a:p>
            <a:pPr marL="0" indent="0">
              <a:buNone/>
            </a:pPr>
            <a:r>
              <a:rPr lang="en-US" dirty="0"/>
              <a:t>faithful perseverance in waiting for you,</a:t>
            </a:r>
          </a:p>
          <a:p>
            <a:pPr marL="0" indent="0">
              <a:buNone/>
            </a:pPr>
            <a:r>
              <a:rPr lang="en-US" dirty="0"/>
              <a:t>and a hope of finally embracing you. Amen.</a:t>
            </a:r>
          </a:p>
          <a:p>
            <a:endParaRPr lang="en-US" dirty="0"/>
          </a:p>
        </p:txBody>
      </p:sp>
      <p:pic>
        <p:nvPicPr>
          <p:cNvPr id="10" name="Picture 2" descr="Image result for altar border">
            <a:extLst>
              <a:ext uri="{FF2B5EF4-FFF2-40B4-BE49-F238E27FC236}">
                <a16:creationId xmlns:a16="http://schemas.microsoft.com/office/drawing/2014/main" id="{0CB8CFFB-783D-11AB-03FB-198EA86183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006" b="28211"/>
          <a:stretch/>
        </p:blipFill>
        <p:spPr bwMode="auto">
          <a:xfrm>
            <a:off x="6649114" y="5713620"/>
            <a:ext cx="2695575" cy="1180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8" name="Picture 4" descr="Image result for institution of the eucharist stained glass">
            <a:extLst>
              <a:ext uri="{FF2B5EF4-FFF2-40B4-BE49-F238E27FC236}">
                <a16:creationId xmlns:a16="http://schemas.microsoft.com/office/drawing/2014/main" id="{D9F03197-0AE9-B55C-21C5-AC02B612014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29" r="44129"/>
          <a:stretch/>
        </p:blipFill>
        <p:spPr bwMode="auto">
          <a:xfrm>
            <a:off x="-33669" y="0"/>
            <a:ext cx="132907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6" name="Picture 2" descr="Image result for institution of the eucharist stained glass">
            <a:extLst>
              <a:ext uri="{FF2B5EF4-FFF2-40B4-BE49-F238E27FC236}">
                <a16:creationId xmlns:a16="http://schemas.microsoft.com/office/drawing/2014/main" id="{B2126EEE-88CF-7FAC-4B67-122E008A1E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4205" y="2556932"/>
            <a:ext cx="3655827" cy="3613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4" name="Picture 2" descr="Image result for altar border">
            <a:extLst>
              <a:ext uri="{FF2B5EF4-FFF2-40B4-BE49-F238E27FC236}">
                <a16:creationId xmlns:a16="http://schemas.microsoft.com/office/drawing/2014/main" id="{A178D90E-14DC-0CC1-3BC9-A1BF7192AC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006" b="28211"/>
          <a:stretch/>
        </p:blipFill>
        <p:spPr bwMode="auto">
          <a:xfrm>
            <a:off x="1295401" y="0"/>
            <a:ext cx="2695575" cy="1180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Image result for altar border">
            <a:extLst>
              <a:ext uri="{FF2B5EF4-FFF2-40B4-BE49-F238E27FC236}">
                <a16:creationId xmlns:a16="http://schemas.microsoft.com/office/drawing/2014/main" id="{6C42EEE4-7C9D-F3AA-0889-4B03F4F293F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006" b="28211"/>
          <a:stretch/>
        </p:blipFill>
        <p:spPr bwMode="auto">
          <a:xfrm>
            <a:off x="3972258" y="0"/>
            <a:ext cx="2695575" cy="1180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Image result for altar border">
            <a:extLst>
              <a:ext uri="{FF2B5EF4-FFF2-40B4-BE49-F238E27FC236}">
                <a16:creationId xmlns:a16="http://schemas.microsoft.com/office/drawing/2014/main" id="{47F54F3D-762D-C1C4-FE97-41DA40392F9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006" b="28211"/>
          <a:stretch/>
        </p:blipFill>
        <p:spPr bwMode="auto">
          <a:xfrm>
            <a:off x="6649114" y="0"/>
            <a:ext cx="2695575" cy="1180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Image result for altar border">
            <a:extLst>
              <a:ext uri="{FF2B5EF4-FFF2-40B4-BE49-F238E27FC236}">
                <a16:creationId xmlns:a16="http://schemas.microsoft.com/office/drawing/2014/main" id="{BB3526DA-AAC5-266F-1C96-9964FF4001C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006" b="28211"/>
          <a:stretch/>
        </p:blipFill>
        <p:spPr bwMode="auto">
          <a:xfrm>
            <a:off x="1276683" y="5713620"/>
            <a:ext cx="2695575" cy="1180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Image result for altar border">
            <a:extLst>
              <a:ext uri="{FF2B5EF4-FFF2-40B4-BE49-F238E27FC236}">
                <a16:creationId xmlns:a16="http://schemas.microsoft.com/office/drawing/2014/main" id="{80D53EAE-9985-F03E-2B25-2CA215E2650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006" b="28211"/>
          <a:stretch/>
        </p:blipFill>
        <p:spPr bwMode="auto">
          <a:xfrm>
            <a:off x="3972257" y="5713620"/>
            <a:ext cx="2695575" cy="1180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593832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A2AA9F-1841-F056-910B-7FC666EB3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 &amp; A /In-Class Reflection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D33D67-2C44-7A65-070F-18E9A4ECD1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Course 1 reflection prompts</a:t>
            </a:r>
          </a:p>
          <a:p>
            <a:pPr lvl="1"/>
            <a:r>
              <a:rPr lang="en-US" dirty="0"/>
              <a:t>Pages 54-7 of workbook</a:t>
            </a:r>
          </a:p>
          <a:p>
            <a:r>
              <a:rPr lang="en-US" dirty="0"/>
              <a:t>Q &amp; A:</a:t>
            </a:r>
          </a:p>
          <a:p>
            <a:pPr lvl="1"/>
            <a:r>
              <a:rPr lang="en-US" dirty="0"/>
              <a:t>Group-wide or individual</a:t>
            </a:r>
          </a:p>
          <a:p>
            <a:r>
              <a:rPr lang="en-US" dirty="0"/>
              <a:t>Course 2 of learning series:</a:t>
            </a:r>
          </a:p>
          <a:p>
            <a:pPr lvl="1"/>
            <a:r>
              <a:rPr lang="en-US" dirty="0"/>
              <a:t>Friday, September 27, 2024, 6:00 p.m., parish hall</a:t>
            </a:r>
          </a:p>
          <a:p>
            <a:pPr lvl="2"/>
            <a:r>
              <a:rPr lang="en-US" dirty="0"/>
              <a:t>Religious education Mass on Friday, September 20</a:t>
            </a:r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8" name="Picture 2" descr="Image result for altar border">
            <a:extLst>
              <a:ext uri="{FF2B5EF4-FFF2-40B4-BE49-F238E27FC236}">
                <a16:creationId xmlns:a16="http://schemas.microsoft.com/office/drawing/2014/main" id="{42269FF0-91AD-A53F-DE9B-157190E1957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4" t="27319" r="4140" b="28108"/>
          <a:stretch/>
        </p:blipFill>
        <p:spPr bwMode="auto">
          <a:xfrm>
            <a:off x="8666864" y="0"/>
            <a:ext cx="2466753" cy="1201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Image result for altar border">
            <a:extLst>
              <a:ext uri="{FF2B5EF4-FFF2-40B4-BE49-F238E27FC236}">
                <a16:creationId xmlns:a16="http://schemas.microsoft.com/office/drawing/2014/main" id="{BCD16933-99CC-A553-4DDE-09B7E25A3D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4" t="27319" r="4140" b="28108"/>
          <a:stretch/>
        </p:blipFill>
        <p:spPr bwMode="auto">
          <a:xfrm flipV="1">
            <a:off x="8693887" y="6146801"/>
            <a:ext cx="2466753" cy="711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Image result for institution of the eucharist stained glass">
            <a:extLst>
              <a:ext uri="{FF2B5EF4-FFF2-40B4-BE49-F238E27FC236}">
                <a16:creationId xmlns:a16="http://schemas.microsoft.com/office/drawing/2014/main" id="{6FD10C51-71CD-C7E2-E9A6-E5FE6FBD7E8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29" r="44129"/>
          <a:stretch/>
        </p:blipFill>
        <p:spPr bwMode="auto">
          <a:xfrm>
            <a:off x="-33669" y="0"/>
            <a:ext cx="132907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Image result for institution of the eucharist stained glass">
            <a:extLst>
              <a:ext uri="{FF2B5EF4-FFF2-40B4-BE49-F238E27FC236}">
                <a16:creationId xmlns:a16="http://schemas.microsoft.com/office/drawing/2014/main" id="{842CFD58-D3E5-A1C3-D5B4-455A2EBE91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29" r="44129"/>
          <a:stretch/>
        </p:blipFill>
        <p:spPr bwMode="auto">
          <a:xfrm>
            <a:off x="10862930" y="0"/>
            <a:ext cx="132907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Image result for v+j st francis de sales">
            <a:extLst>
              <a:ext uri="{FF2B5EF4-FFF2-40B4-BE49-F238E27FC236}">
                <a16:creationId xmlns:a16="http://schemas.microsoft.com/office/drawing/2014/main" id="{59D15CD2-CABC-DB8B-17A2-27718EE8A8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5171" y="2556932"/>
            <a:ext cx="2470740" cy="3633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58" name="Picture 2" descr="Image result for altar border">
            <a:extLst>
              <a:ext uri="{FF2B5EF4-FFF2-40B4-BE49-F238E27FC236}">
                <a16:creationId xmlns:a16="http://schemas.microsoft.com/office/drawing/2014/main" id="{0BF87804-0721-2C06-F5CB-2CEED43500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4" t="27319" r="4140" b="28108"/>
          <a:stretch/>
        </p:blipFill>
        <p:spPr bwMode="auto">
          <a:xfrm>
            <a:off x="1295401" y="0"/>
            <a:ext cx="2466753" cy="1201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Image result for altar border">
            <a:extLst>
              <a:ext uri="{FF2B5EF4-FFF2-40B4-BE49-F238E27FC236}">
                <a16:creationId xmlns:a16="http://schemas.microsoft.com/office/drawing/2014/main" id="{486064F7-0CAC-AC4F-2B69-C2647DA5990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4" t="27319" r="4140" b="28108"/>
          <a:stretch/>
        </p:blipFill>
        <p:spPr bwMode="auto">
          <a:xfrm>
            <a:off x="3762154" y="0"/>
            <a:ext cx="2466753" cy="1201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Image result for altar border">
            <a:extLst>
              <a:ext uri="{FF2B5EF4-FFF2-40B4-BE49-F238E27FC236}">
                <a16:creationId xmlns:a16="http://schemas.microsoft.com/office/drawing/2014/main" id="{269BFD0C-00D9-C340-D8C6-EC02457D908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4" t="27319" r="4140" b="28108"/>
          <a:stretch/>
        </p:blipFill>
        <p:spPr bwMode="auto">
          <a:xfrm>
            <a:off x="6228906" y="0"/>
            <a:ext cx="2466753" cy="1201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Image result for altar border">
            <a:extLst>
              <a:ext uri="{FF2B5EF4-FFF2-40B4-BE49-F238E27FC236}">
                <a16:creationId xmlns:a16="http://schemas.microsoft.com/office/drawing/2014/main" id="{1C5ECEF4-A690-7C02-8423-490EAC1874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4" t="27319" r="4140" b="28108"/>
          <a:stretch/>
        </p:blipFill>
        <p:spPr bwMode="auto">
          <a:xfrm flipV="1">
            <a:off x="1293630" y="6146800"/>
            <a:ext cx="2466753" cy="711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Image result for altar border">
            <a:extLst>
              <a:ext uri="{FF2B5EF4-FFF2-40B4-BE49-F238E27FC236}">
                <a16:creationId xmlns:a16="http://schemas.microsoft.com/office/drawing/2014/main" id="{1F5F2C36-25C4-9DE3-1601-4FB806AE03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4" t="27319" r="4140" b="28108"/>
          <a:stretch/>
        </p:blipFill>
        <p:spPr bwMode="auto">
          <a:xfrm flipV="1">
            <a:off x="3760383" y="6146799"/>
            <a:ext cx="2466753" cy="711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Image result for altar border">
            <a:extLst>
              <a:ext uri="{FF2B5EF4-FFF2-40B4-BE49-F238E27FC236}">
                <a16:creationId xmlns:a16="http://schemas.microsoft.com/office/drawing/2014/main" id="{DB3D49B6-72E3-A95A-DBA8-1CD6911BFB9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4" t="27319" r="4140" b="28108"/>
          <a:stretch/>
        </p:blipFill>
        <p:spPr bwMode="auto">
          <a:xfrm flipV="1">
            <a:off x="6228905" y="6146801"/>
            <a:ext cx="2466753" cy="711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855687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1109</TotalTime>
  <Words>1661</Words>
  <Application>Microsoft Office PowerPoint</Application>
  <PresentationFormat>Widescreen</PresentationFormat>
  <Paragraphs>253</Paragraphs>
  <Slides>35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1" baseType="lpstr">
      <vt:lpstr>Arial</vt:lpstr>
      <vt:lpstr>Bell MT</vt:lpstr>
      <vt:lpstr>Calibri</vt:lpstr>
      <vt:lpstr>Garamond</vt:lpstr>
      <vt:lpstr>Wingdings</vt:lpstr>
      <vt:lpstr>Organic</vt:lpstr>
      <vt:lpstr>OLV Holy Mass Learning Series: Course 1</vt:lpstr>
      <vt:lpstr>Course 1 Outline</vt:lpstr>
      <vt:lpstr>Opening Prayer</vt:lpstr>
      <vt:lpstr>Learning Series Introduction</vt:lpstr>
      <vt:lpstr>Learning Series Resources</vt:lpstr>
      <vt:lpstr>Who is the patron saint of our learning series?</vt:lpstr>
      <vt:lpstr>Reading &amp; Objectives</vt:lpstr>
      <vt:lpstr>Vocabulary</vt:lpstr>
      <vt:lpstr> What is the general structure of the learning series, and each course in it? How does it mirror the structure of the Mass?</vt:lpstr>
      <vt:lpstr>What is the “liturgy”?</vt:lpstr>
      <vt:lpstr>What is the Holy Mass? What does “Mass” mean?</vt:lpstr>
      <vt:lpstr>How is the Holy Mass a memorial?</vt:lpstr>
      <vt:lpstr>How did the liturgy develop? How are issues related to the Church and the liturgy addressed?</vt:lpstr>
      <vt:lpstr>Why did Vatican Council II convene?  What was happening in the world at the time of Vatican II?</vt:lpstr>
      <vt:lpstr>What were the consequences of Vatican II? How were the schema of Vatican II implemented?</vt:lpstr>
      <vt:lpstr>What changes were made to the Holy Mass, Roman missal, and liturgical calendar? </vt:lpstr>
      <vt:lpstr>What is the Ordinary Form of the Mass? What is the Extraordinary Form?</vt:lpstr>
      <vt:lpstr>Why were changes made to the Mass, missal, and liturgical calendar? What were the implications of these changes?</vt:lpstr>
      <vt:lpstr>Why should we learn about the roots of our Catholic Faith?</vt:lpstr>
      <vt:lpstr>Why do we study the old and new rites of the Roman Mass?</vt:lpstr>
      <vt:lpstr>What is the Roman Missal?</vt:lpstr>
      <vt:lpstr>Why do we use the Roman missal at Mass?</vt:lpstr>
      <vt:lpstr>How is the Missal organized? Which parts of the Mass may we find within it?</vt:lpstr>
      <vt:lpstr>What are some key differences between the Ordinary and Extraordinary Forms of the Holy Mass? (1)</vt:lpstr>
      <vt:lpstr>What are some key differences between the Ordinary and Extraordinary Forms of the Holy Mass? (2)</vt:lpstr>
      <vt:lpstr>How do we see these differences reflected in their respective Roman missals?</vt:lpstr>
      <vt:lpstr>What is the Ordinary of the Mass?</vt:lpstr>
      <vt:lpstr>What are the Propers of the Mass?</vt:lpstr>
      <vt:lpstr>What is the temporal calendar?</vt:lpstr>
      <vt:lpstr>What is the sanctoral calendar?</vt:lpstr>
      <vt:lpstr>What is the “Latin Novus Ordo” Mass?</vt:lpstr>
      <vt:lpstr> How do the two rites converge in this liturgy?</vt:lpstr>
      <vt:lpstr>What constitutes the “sacred liturgy”?</vt:lpstr>
      <vt:lpstr>Closing Prayer: Prayer of St. Thomas Aquinas</vt:lpstr>
      <vt:lpstr>Q &amp; A /In-Class Reflection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Katie Sadakierski</dc:creator>
  <cp:lastModifiedBy>Katie Sadakierski</cp:lastModifiedBy>
  <cp:revision>258</cp:revision>
  <dcterms:created xsi:type="dcterms:W3CDTF">2024-07-25T11:56:49Z</dcterms:created>
  <dcterms:modified xsi:type="dcterms:W3CDTF">2024-09-13T18:27:54Z</dcterms:modified>
</cp:coreProperties>
</file>