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5" r:id="rId7"/>
    <p:sldId id="270" r:id="rId8"/>
    <p:sldId id="262" r:id="rId9"/>
    <p:sldId id="263" r:id="rId10"/>
    <p:sldId id="266" r:id="rId11"/>
    <p:sldId id="267" r:id="rId12"/>
    <p:sldId id="268" r:id="rId13"/>
    <p:sldId id="264" r:id="rId14"/>
    <p:sldId id="269" r:id="rId15"/>
    <p:sldId id="271" r:id="rId16"/>
    <p:sldId id="272" r:id="rId17"/>
    <p:sldId id="25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0056" autoAdjust="0"/>
  </p:normalViewPr>
  <p:slideViewPr>
    <p:cSldViewPr snapToGrid="0">
      <p:cViewPr varScale="1">
        <p:scale>
          <a:sx n="58" d="100"/>
          <a:sy n="58" d="100"/>
        </p:scale>
        <p:origin x="102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731EFE2-31E1-4314-AB63-B05974ADCE0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9742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spTree>
    <p:extLst>
      <p:ext uri="{BB962C8B-B14F-4D97-AF65-F5344CB8AC3E}">
        <p14:creationId xmlns:p14="http://schemas.microsoft.com/office/powerpoint/2010/main" val="1538828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189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DC5E3F-2AE1-42E0-9DE6-9CFA1263D527}"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1EFE2-31E1-4314-AB63-B05974ADCE0D}" type="slidenum">
              <a:rPr lang="en-US" smtClean="0"/>
              <a:t>‹#›</a:t>
            </a:fld>
            <a:endParaRPr lang="en-US"/>
          </a:p>
        </p:txBody>
      </p:sp>
    </p:spTree>
    <p:extLst>
      <p:ext uri="{BB962C8B-B14F-4D97-AF65-F5344CB8AC3E}">
        <p14:creationId xmlns:p14="http://schemas.microsoft.com/office/powerpoint/2010/main" val="513503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DC5E3F-2AE1-42E0-9DE6-9CFA1263D527}" type="datetimeFigureOut">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1EFE2-31E1-4314-AB63-B05974ADCE0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0442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DC5E3F-2AE1-42E0-9DE6-9CFA1263D527}" type="datetimeFigureOut">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1EFE2-31E1-4314-AB63-B05974ADCE0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0405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DC5E3F-2AE1-42E0-9DE6-9CFA1263D527}" type="datetimeFigureOut">
              <a:rPr lang="en-US" smtClean="0"/>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1EFE2-31E1-4314-AB63-B05974ADCE0D}" type="slidenum">
              <a:rPr lang="en-US" smtClean="0"/>
              <a:t>‹#›</a:t>
            </a:fld>
            <a:endParaRPr lang="en-US"/>
          </a:p>
        </p:txBody>
      </p:sp>
    </p:spTree>
    <p:extLst>
      <p:ext uri="{BB962C8B-B14F-4D97-AF65-F5344CB8AC3E}">
        <p14:creationId xmlns:p14="http://schemas.microsoft.com/office/powerpoint/2010/main" val="1927153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DC5E3F-2AE1-42E0-9DE6-9CFA1263D527}"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1EFE2-31E1-4314-AB63-B05974ADCE0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6867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DC5E3F-2AE1-42E0-9DE6-9CFA1263D527}"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1EFE2-31E1-4314-AB63-B05974ADCE0D}" type="slidenum">
              <a:rPr lang="en-US" smtClean="0"/>
              <a:t>‹#›</a:t>
            </a:fld>
            <a:endParaRPr lang="en-US"/>
          </a:p>
        </p:txBody>
      </p:sp>
    </p:spTree>
    <p:extLst>
      <p:ext uri="{BB962C8B-B14F-4D97-AF65-F5344CB8AC3E}">
        <p14:creationId xmlns:p14="http://schemas.microsoft.com/office/powerpoint/2010/main" val="1001602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DC5E3F-2AE1-42E0-9DE6-9CFA1263D527}"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1EFE2-31E1-4314-AB63-B05974ADCE0D}" type="slidenum">
              <a:rPr lang="en-US" smtClean="0"/>
              <a:t>‹#›</a:t>
            </a:fld>
            <a:endParaRPr lang="en-US"/>
          </a:p>
        </p:txBody>
      </p:sp>
    </p:spTree>
    <p:extLst>
      <p:ext uri="{BB962C8B-B14F-4D97-AF65-F5344CB8AC3E}">
        <p14:creationId xmlns:p14="http://schemas.microsoft.com/office/powerpoint/2010/main" val="407850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6486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974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spTree>
    <p:extLst>
      <p:ext uri="{BB962C8B-B14F-4D97-AF65-F5344CB8AC3E}">
        <p14:creationId xmlns:p14="http://schemas.microsoft.com/office/powerpoint/2010/main" val="4189427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3047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0220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1581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DC5E3F-2AE1-42E0-9DE6-9CFA1263D527}"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1EFE2-31E1-4314-AB63-B05974ADCE0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8020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DC5E3F-2AE1-42E0-9DE6-9CFA1263D527}" type="datetimeFigureOut">
              <a:rPr lang="en-US" smtClean="0"/>
              <a:t>10/7/2024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731EFE2-31E1-4314-AB63-B05974ADCE0D}" type="slidenum">
              <a:rPr lang="en-US" smtClean="0"/>
              <a:t>‹#›</a:t>
            </a:fld>
            <a:endParaRPr lang="en-US"/>
          </a:p>
        </p:txBody>
      </p:sp>
    </p:spTree>
    <p:extLst>
      <p:ext uri="{BB962C8B-B14F-4D97-AF65-F5344CB8AC3E}">
        <p14:creationId xmlns:p14="http://schemas.microsoft.com/office/powerpoint/2010/main" val="2265404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fif"/><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fif"/><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0.jp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for angel stained glass catholic">
            <a:extLst>
              <a:ext uri="{FF2B5EF4-FFF2-40B4-BE49-F238E27FC236}">
                <a16:creationId xmlns:a16="http://schemas.microsoft.com/office/drawing/2014/main" id="{1E8D0DE5-DEB7-AE24-8027-299DEA3D431A}"/>
              </a:ext>
            </a:extLst>
          </p:cNvPr>
          <p:cNvPicPr>
            <a:picLocks noChangeAspect="1" noChangeArrowheads="1"/>
          </p:cNvPicPr>
          <p:nvPr/>
        </p:nvPicPr>
        <p:blipFill rotWithShape="1">
          <a:blip r:embed="rId2">
            <a:duotone>
              <a:schemeClr val="accent6">
                <a:shade val="45000"/>
                <a:satMod val="135000"/>
              </a:schemeClr>
              <a:prstClr val="white"/>
            </a:duotone>
            <a:alphaModFix amt="35000"/>
            <a:extLst>
              <a:ext uri="{28A0092B-C50C-407E-A947-70E740481C1C}">
                <a14:useLocalDpi xmlns:a14="http://schemas.microsoft.com/office/drawing/2010/main" val="0"/>
              </a:ext>
            </a:extLst>
          </a:blip>
          <a:srcRect t="1819" b="63391"/>
          <a:stretch/>
        </p:blipFill>
        <p:spPr bwMode="auto">
          <a:xfrm>
            <a:off x="0" y="0"/>
            <a:ext cx="12192000" cy="69525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medieval stained glass">
            <a:extLst>
              <a:ext uri="{FF2B5EF4-FFF2-40B4-BE49-F238E27FC236}">
                <a16:creationId xmlns:a16="http://schemas.microsoft.com/office/drawing/2014/main" id="{F7306663-0067-1EA0-D4BB-B71FB41FE8FA}"/>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b="73071"/>
          <a:stretch/>
        </p:blipFill>
        <p:spPr bwMode="auto">
          <a:xfrm>
            <a:off x="2157469" y="1415667"/>
            <a:ext cx="7877060" cy="41278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25372EF-D082-4397-DBE1-B2E6792019CF}"/>
              </a:ext>
            </a:extLst>
          </p:cNvPr>
          <p:cNvSpPr>
            <a:spLocks noGrp="1"/>
          </p:cNvSpPr>
          <p:nvPr>
            <p:ph type="ctrTitle"/>
          </p:nvPr>
        </p:nvSpPr>
        <p:spPr>
          <a:xfrm>
            <a:off x="2688165" y="18031"/>
            <a:ext cx="6815669" cy="1397636"/>
          </a:xfrm>
        </p:spPr>
        <p:txBody>
          <a:bodyPr/>
          <a:lstStyle/>
          <a:p>
            <a:r>
              <a:rPr lang="en-US" sz="6000" dirty="0"/>
              <a:t>Catechist Workshop 2</a:t>
            </a:r>
          </a:p>
        </p:txBody>
      </p:sp>
      <p:sp>
        <p:nvSpPr>
          <p:cNvPr id="3" name="Subtitle 2">
            <a:extLst>
              <a:ext uri="{FF2B5EF4-FFF2-40B4-BE49-F238E27FC236}">
                <a16:creationId xmlns:a16="http://schemas.microsoft.com/office/drawing/2014/main" id="{6D85D09A-B39C-B6ED-B893-15E2A74E36D6}"/>
              </a:ext>
            </a:extLst>
          </p:cNvPr>
          <p:cNvSpPr>
            <a:spLocks noGrp="1"/>
          </p:cNvSpPr>
          <p:nvPr>
            <p:ph type="subTitle" idx="1"/>
          </p:nvPr>
        </p:nvSpPr>
        <p:spPr>
          <a:xfrm>
            <a:off x="2688165" y="5730835"/>
            <a:ext cx="6815669" cy="857252"/>
          </a:xfrm>
        </p:spPr>
        <p:txBody>
          <a:bodyPr>
            <a:normAutofit fontScale="85000" lnSpcReduction="20000"/>
          </a:bodyPr>
          <a:lstStyle/>
          <a:p>
            <a:r>
              <a:rPr lang="en-US" sz="2600" b="1" dirty="0"/>
              <a:t>Thursday, October 10, 2024</a:t>
            </a:r>
          </a:p>
          <a:p>
            <a:r>
              <a:rPr lang="en-US" sz="2600" b="1" dirty="0"/>
              <a:t>Katie Sadakierski</a:t>
            </a:r>
          </a:p>
          <a:p>
            <a:endParaRPr lang="en-US" dirty="0"/>
          </a:p>
        </p:txBody>
      </p:sp>
      <p:pic>
        <p:nvPicPr>
          <p:cNvPr id="1026" name="Picture 2" descr="Image result for st angela merici stained glass">
            <a:extLst>
              <a:ext uri="{FF2B5EF4-FFF2-40B4-BE49-F238E27FC236}">
                <a16:creationId xmlns:a16="http://schemas.microsoft.com/office/drawing/2014/main" id="{41EE3C72-1937-F666-D121-AE125E532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3874" y="2346885"/>
            <a:ext cx="2258781" cy="2258781"/>
          </a:xfrm>
          <a:prstGeom prst="ellipse">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t ursula stained glass">
            <a:extLst>
              <a:ext uri="{FF2B5EF4-FFF2-40B4-BE49-F238E27FC236}">
                <a16:creationId xmlns:a16="http://schemas.microsoft.com/office/drawing/2014/main" id="{F96DFD4E-045E-EEC7-169F-E40AB5E713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46885"/>
            <a:ext cx="2258781" cy="2305867"/>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580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7DBCE-65D5-2FD1-CACF-B9865D0FA617}"/>
              </a:ext>
            </a:extLst>
          </p:cNvPr>
          <p:cNvSpPr>
            <a:spLocks noGrp="1"/>
          </p:cNvSpPr>
          <p:nvPr>
            <p:ph type="title"/>
          </p:nvPr>
        </p:nvSpPr>
        <p:spPr/>
        <p:txBody>
          <a:bodyPr/>
          <a:lstStyle/>
          <a:p>
            <a:r>
              <a:rPr lang="en-US" dirty="0"/>
              <a:t>Catechist Workshop 2 Outline</a:t>
            </a:r>
          </a:p>
        </p:txBody>
      </p:sp>
      <p:sp>
        <p:nvSpPr>
          <p:cNvPr id="3" name="Content Placeholder 2">
            <a:extLst>
              <a:ext uri="{FF2B5EF4-FFF2-40B4-BE49-F238E27FC236}">
                <a16:creationId xmlns:a16="http://schemas.microsoft.com/office/drawing/2014/main" id="{93BC303E-073B-F4EF-BD59-72B2E1A1A627}"/>
              </a:ext>
            </a:extLst>
          </p:cNvPr>
          <p:cNvSpPr>
            <a:spLocks noGrp="1"/>
          </p:cNvSpPr>
          <p:nvPr>
            <p:ph idx="1"/>
          </p:nvPr>
        </p:nvSpPr>
        <p:spPr>
          <a:xfrm>
            <a:off x="1295401" y="2556932"/>
            <a:ext cx="4800599" cy="3461096"/>
          </a:xfrm>
        </p:spPr>
        <p:txBody>
          <a:bodyPr>
            <a:normAutofit/>
          </a:bodyPr>
          <a:lstStyle/>
          <a:p>
            <a:pPr marL="342900" marR="0" lvl="0" indent="-342900">
              <a:lnSpc>
                <a:spcPct val="150000"/>
              </a:lnSpc>
              <a:spcBef>
                <a:spcPts val="0"/>
              </a:spcBef>
              <a:spcAft>
                <a:spcPts val="0"/>
              </a:spcAft>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Welcome &amp; Opening Prayer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Workshop presentation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mj-lt"/>
              <a:buAutoNum type="romanUcPeriod"/>
            </a:pPr>
            <a:r>
              <a:rPr lang="en-US" sz="2000" kern="100" dirty="0">
                <a:solidFill>
                  <a:schemeClr val="tx1"/>
                </a:solidFill>
                <a:effectLst/>
                <a:latin typeface="Bell MT" panose="02020503060305020303" pitchFamily="18" charset="0"/>
                <a:ea typeface="Calibri" panose="020F0502020204030204" pitchFamily="34" charset="0"/>
                <a:cs typeface="Times New Roman" panose="02020603050405020304" pitchFamily="18" charset="0"/>
              </a:rPr>
              <a:t>St. Ursula and St. Angela Merici: Teachers of Teachers</a:t>
            </a:r>
            <a:endParaRPr lang="en-US" sz="2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mj-lt"/>
              <a:buAutoNum type="romanUcPeriod"/>
            </a:pPr>
            <a:r>
              <a:rPr lang="en-US" sz="2000" kern="100" dirty="0">
                <a:solidFill>
                  <a:schemeClr val="tx1"/>
                </a:solidFill>
                <a:effectLst/>
                <a:latin typeface="Bell MT" panose="02020503060305020303" pitchFamily="18" charset="0"/>
                <a:ea typeface="Calibri" panose="020F0502020204030204" pitchFamily="34" charset="0"/>
                <a:cs typeface="Times New Roman" panose="02020603050405020304" pitchFamily="18" charset="0"/>
              </a:rPr>
              <a:t>Applications: Lessons from the Life of St. Angela Merici</a:t>
            </a:r>
            <a:endParaRPr lang="en-US" sz="2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Closing Prayer</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098" name="Picture 2" descr="Image result for st angela merici">
            <a:extLst>
              <a:ext uri="{FF2B5EF4-FFF2-40B4-BE49-F238E27FC236}">
                <a16:creationId xmlns:a16="http://schemas.microsoft.com/office/drawing/2014/main" id="{9C62DE27-36AF-46F3-4003-6EBB8AF1C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814" y="2556932"/>
            <a:ext cx="4124325" cy="25717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remium AI Image | stained glass window in blue and white">
            <a:extLst>
              <a:ext uri="{FF2B5EF4-FFF2-40B4-BE49-F238E27FC236}">
                <a16:creationId xmlns:a16="http://schemas.microsoft.com/office/drawing/2014/main" id="{FC4AC0B6-C450-5770-66B6-CC4095AA32CD}"/>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l="31111" r="31111"/>
          <a:stretch/>
        </p:blipFill>
        <p:spPr bwMode="auto">
          <a:xfrm>
            <a:off x="0" y="0"/>
            <a:ext cx="1295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remium AI Image | stained glass window in blue and white">
            <a:extLst>
              <a:ext uri="{FF2B5EF4-FFF2-40B4-BE49-F238E27FC236}">
                <a16:creationId xmlns:a16="http://schemas.microsoft.com/office/drawing/2014/main" id="{A5B09812-9C06-F59B-35AF-96C5DB1F9CE9}"/>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l="31111" r="31111"/>
          <a:stretch/>
        </p:blipFill>
        <p:spPr bwMode="auto">
          <a:xfrm>
            <a:off x="10896599" y="0"/>
            <a:ext cx="1295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gregorian chant sheet music">
            <a:extLst>
              <a:ext uri="{FF2B5EF4-FFF2-40B4-BE49-F238E27FC236}">
                <a16:creationId xmlns:a16="http://schemas.microsoft.com/office/drawing/2014/main" id="{D3057A56-2E62-4962-9ACF-54169F55AB6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121" t="5431" b="78476"/>
          <a:stretch/>
        </p:blipFill>
        <p:spPr bwMode="auto">
          <a:xfrm flipH="1">
            <a:off x="1295401" y="0"/>
            <a:ext cx="4800599" cy="11362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gregorian chant sheet music">
            <a:extLst>
              <a:ext uri="{FF2B5EF4-FFF2-40B4-BE49-F238E27FC236}">
                <a16:creationId xmlns:a16="http://schemas.microsoft.com/office/drawing/2014/main" id="{C5A54153-E26C-CEFC-8D47-08DAE1A592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121" t="5431" b="78476"/>
          <a:stretch/>
        </p:blipFill>
        <p:spPr bwMode="auto">
          <a:xfrm>
            <a:off x="6096000" y="6739"/>
            <a:ext cx="4800599" cy="11362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gregorian chant sheet music">
            <a:extLst>
              <a:ext uri="{FF2B5EF4-FFF2-40B4-BE49-F238E27FC236}">
                <a16:creationId xmlns:a16="http://schemas.microsoft.com/office/drawing/2014/main" id="{A7C6B76F-7026-5BAC-A06D-FF684EFE0C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121" t="5431" b="78476"/>
          <a:stretch/>
        </p:blipFill>
        <p:spPr bwMode="auto">
          <a:xfrm flipH="1">
            <a:off x="1295400" y="6018027"/>
            <a:ext cx="4800599" cy="8390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regorian chant sheet music">
            <a:extLst>
              <a:ext uri="{FF2B5EF4-FFF2-40B4-BE49-F238E27FC236}">
                <a16:creationId xmlns:a16="http://schemas.microsoft.com/office/drawing/2014/main" id="{5DA17B0B-3E09-91C0-0E9A-67B6D88CE6A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121" t="5431" b="78476"/>
          <a:stretch/>
        </p:blipFill>
        <p:spPr bwMode="auto">
          <a:xfrm>
            <a:off x="6095999" y="6025676"/>
            <a:ext cx="4800599" cy="839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888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2C4FC-C265-681B-1A9C-B8030DE09777}"/>
              </a:ext>
            </a:extLst>
          </p:cNvPr>
          <p:cNvSpPr>
            <a:spLocks noGrp="1"/>
          </p:cNvSpPr>
          <p:nvPr>
            <p:ph type="title"/>
          </p:nvPr>
        </p:nvSpPr>
        <p:spPr>
          <a:xfrm>
            <a:off x="1295401" y="982132"/>
            <a:ext cx="9601196" cy="1303867"/>
          </a:xfrm>
        </p:spPr>
        <p:txBody>
          <a:bodyPr>
            <a:normAutofit fontScale="90000"/>
          </a:bodyPr>
          <a:lstStyle/>
          <a:p>
            <a:r>
              <a:rPr lang="en-US" dirty="0"/>
              <a:t>Opening Prayer: Prayer to St. Angela Merici for Catholic Teachers</a:t>
            </a:r>
            <a:br>
              <a:rPr lang="en-US" dirty="0"/>
            </a:br>
            <a:r>
              <a:rPr lang="en-US" sz="2000" dirty="0"/>
              <a:t>(from </a:t>
            </a:r>
            <a:r>
              <a:rPr lang="en-US" sz="2000" i="1" dirty="0"/>
              <a:t>Catholic Exchange</a:t>
            </a:r>
            <a:r>
              <a:rPr lang="en-US" sz="2000" dirty="0"/>
              <a:t>)</a:t>
            </a:r>
          </a:p>
        </p:txBody>
      </p:sp>
      <p:sp>
        <p:nvSpPr>
          <p:cNvPr id="3" name="Content Placeholder 2">
            <a:extLst>
              <a:ext uri="{FF2B5EF4-FFF2-40B4-BE49-F238E27FC236}">
                <a16:creationId xmlns:a16="http://schemas.microsoft.com/office/drawing/2014/main" id="{02B0BE47-76FD-9175-224D-2F8F731A2C65}"/>
              </a:ext>
            </a:extLst>
          </p:cNvPr>
          <p:cNvSpPr>
            <a:spLocks noGrp="1"/>
          </p:cNvSpPr>
          <p:nvPr>
            <p:ph idx="1"/>
          </p:nvPr>
        </p:nvSpPr>
        <p:spPr>
          <a:xfrm>
            <a:off x="1295401" y="2556931"/>
            <a:ext cx="5169194" cy="3397301"/>
          </a:xfrm>
        </p:spPr>
        <p:txBody>
          <a:bodyPr/>
          <a:lstStyle/>
          <a:p>
            <a:pPr marL="0" indent="0">
              <a:buNone/>
            </a:pPr>
            <a:r>
              <a:rPr lang="en-US" dirty="0"/>
              <a:t>St. Angela, we pray for many teachers, especially in our Catholic faith. We need good catechesis today in the Church and it is apparent that the Lord is calling many to this mission.  Please pray, Saint Angela, that many will answer and that through education, many will come to better know, love and serve our Lord.  Amen.</a:t>
            </a:r>
          </a:p>
        </p:txBody>
      </p:sp>
      <p:pic>
        <p:nvPicPr>
          <p:cNvPr id="2050" name="Picture 2" descr="Image result for st angela merici">
            <a:extLst>
              <a:ext uri="{FF2B5EF4-FFF2-40B4-BE49-F238E27FC236}">
                <a16:creationId xmlns:a16="http://schemas.microsoft.com/office/drawing/2014/main" id="{FC1887B3-3D86-4104-13C8-471B2ED4AF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8546" y="2471627"/>
            <a:ext cx="2854173" cy="36952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3E7F2E9E-DBE7-DFA2-CFD4-BBE3AD451D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554" t="26771" r="13769" b="4604"/>
          <a:stretch/>
        </p:blipFill>
        <p:spPr bwMode="auto">
          <a:xfrm>
            <a:off x="11171274" y="0"/>
            <a:ext cx="102072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medieval stained glass">
            <a:extLst>
              <a:ext uri="{FF2B5EF4-FFF2-40B4-BE49-F238E27FC236}">
                <a16:creationId xmlns:a16="http://schemas.microsoft.com/office/drawing/2014/main" id="{7CB4CB3B-1333-492C-253D-57CF995C2D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554" t="26771" r="13769" b="4604"/>
          <a:stretch/>
        </p:blipFill>
        <p:spPr bwMode="auto">
          <a:xfrm>
            <a:off x="0" y="0"/>
            <a:ext cx="102072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mage result for gregorian chant sheet music">
            <a:extLst>
              <a:ext uri="{FF2B5EF4-FFF2-40B4-BE49-F238E27FC236}">
                <a16:creationId xmlns:a16="http://schemas.microsoft.com/office/drawing/2014/main" id="{2D5C5D8C-5809-ACFA-5E55-042F52E9D1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405" b="74455"/>
          <a:stretch/>
        </p:blipFill>
        <p:spPr bwMode="auto">
          <a:xfrm>
            <a:off x="1020726" y="0"/>
            <a:ext cx="5075274" cy="6318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gregorian chant sheet music">
            <a:extLst>
              <a:ext uri="{FF2B5EF4-FFF2-40B4-BE49-F238E27FC236}">
                <a16:creationId xmlns:a16="http://schemas.microsoft.com/office/drawing/2014/main" id="{97EA09B9-999E-83EE-2B12-06A95DEB16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405" b="74455"/>
          <a:stretch/>
        </p:blipFill>
        <p:spPr bwMode="auto">
          <a:xfrm>
            <a:off x="6096000" y="-1"/>
            <a:ext cx="5075274" cy="6318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regorian chant sheet music">
            <a:extLst>
              <a:ext uri="{FF2B5EF4-FFF2-40B4-BE49-F238E27FC236}">
                <a16:creationId xmlns:a16="http://schemas.microsoft.com/office/drawing/2014/main" id="{F6C6A4A3-8C45-5816-E831-48FF4B3D2E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405" b="74455"/>
          <a:stretch/>
        </p:blipFill>
        <p:spPr bwMode="auto">
          <a:xfrm>
            <a:off x="1020726" y="6228140"/>
            <a:ext cx="5075274" cy="6318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gregorian chant sheet music">
            <a:extLst>
              <a:ext uri="{FF2B5EF4-FFF2-40B4-BE49-F238E27FC236}">
                <a16:creationId xmlns:a16="http://schemas.microsoft.com/office/drawing/2014/main" id="{B6F604B5-CA21-FA35-4727-E6F7623652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405" b="74455"/>
          <a:stretch/>
        </p:blipFill>
        <p:spPr bwMode="auto">
          <a:xfrm>
            <a:off x="6096000" y="6228139"/>
            <a:ext cx="5075274" cy="631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92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178B-8982-B0A0-9B4C-5C4D11C7FD8F}"/>
              </a:ext>
            </a:extLst>
          </p:cNvPr>
          <p:cNvSpPr>
            <a:spLocks noGrp="1"/>
          </p:cNvSpPr>
          <p:nvPr>
            <p:ph type="title"/>
          </p:nvPr>
        </p:nvSpPr>
        <p:spPr/>
        <p:txBody>
          <a:bodyPr>
            <a:normAutofit fontScale="90000"/>
          </a:bodyPr>
          <a:lstStyle/>
          <a:p>
            <a:r>
              <a:rPr lang="en-US" dirty="0"/>
              <a:t>Workshop 2 Patron Saint:</a:t>
            </a:r>
            <a:br>
              <a:rPr lang="en-US" dirty="0"/>
            </a:br>
            <a:r>
              <a:rPr lang="en-US" dirty="0"/>
              <a:t>St. Ursula</a:t>
            </a:r>
          </a:p>
        </p:txBody>
      </p:sp>
      <p:sp>
        <p:nvSpPr>
          <p:cNvPr id="3" name="Content Placeholder 2">
            <a:extLst>
              <a:ext uri="{FF2B5EF4-FFF2-40B4-BE49-F238E27FC236}">
                <a16:creationId xmlns:a16="http://schemas.microsoft.com/office/drawing/2014/main" id="{0869EA03-F652-DEDE-054D-A8DF7D3A3D95}"/>
              </a:ext>
            </a:extLst>
          </p:cNvPr>
          <p:cNvSpPr>
            <a:spLocks noGrp="1"/>
          </p:cNvSpPr>
          <p:nvPr>
            <p:ph idx="1"/>
          </p:nvPr>
        </p:nvSpPr>
        <p:spPr>
          <a:xfrm>
            <a:off x="2039680" y="2656811"/>
            <a:ext cx="5030971" cy="3429198"/>
          </a:xfrm>
        </p:spPr>
        <p:txBody>
          <a:bodyPr/>
          <a:lstStyle/>
          <a:p>
            <a:r>
              <a:rPr lang="en-US" dirty="0"/>
              <a:t>Years of life: lived in 4</a:t>
            </a:r>
            <a:r>
              <a:rPr lang="en-US" baseline="30000" dirty="0"/>
              <a:t>th</a:t>
            </a:r>
            <a:r>
              <a:rPr lang="en-US" dirty="0"/>
              <a:t> century; exact years unknown</a:t>
            </a:r>
          </a:p>
          <a:p>
            <a:r>
              <a:rPr lang="en-US" dirty="0"/>
              <a:t>Canonization: 12</a:t>
            </a:r>
            <a:r>
              <a:rPr lang="en-US" baseline="30000" dirty="0"/>
              <a:t>th</a:t>
            </a:r>
            <a:r>
              <a:rPr lang="en-US" dirty="0"/>
              <a:t> century</a:t>
            </a:r>
          </a:p>
          <a:p>
            <a:r>
              <a:rPr lang="en-US" dirty="0"/>
              <a:t>Feast day: October 21</a:t>
            </a:r>
          </a:p>
          <a:p>
            <a:r>
              <a:rPr lang="en-US" dirty="0"/>
              <a:t>Patronage: students, Catholic education, </a:t>
            </a:r>
            <a:r>
              <a:rPr lang="en-US"/>
              <a:t>holy death</a:t>
            </a:r>
            <a:endParaRPr lang="en-US" dirty="0"/>
          </a:p>
        </p:txBody>
      </p:sp>
      <p:pic>
        <p:nvPicPr>
          <p:cNvPr id="5122" name="Picture 2" descr="Image result for st ursula">
            <a:extLst>
              <a:ext uri="{FF2B5EF4-FFF2-40B4-BE49-F238E27FC236}">
                <a16:creationId xmlns:a16="http://schemas.microsoft.com/office/drawing/2014/main" id="{5BE5DD98-AFAE-EB6A-D97B-96EB9429D3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17"/>
          <a:stretch/>
        </p:blipFill>
        <p:spPr bwMode="auto">
          <a:xfrm>
            <a:off x="8135694" y="2556932"/>
            <a:ext cx="2335601" cy="3628957"/>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Image result for medieval stained glass">
            <a:extLst>
              <a:ext uri="{FF2B5EF4-FFF2-40B4-BE49-F238E27FC236}">
                <a16:creationId xmlns:a16="http://schemas.microsoft.com/office/drawing/2014/main" id="{BE460A6C-2CB2-F975-7C86-35534B9313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17" r="59691"/>
          <a:stretch/>
        </p:blipFill>
        <p:spPr bwMode="auto">
          <a:xfrm>
            <a:off x="0" y="0"/>
            <a:ext cx="128511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A33FD8EB-41D6-163C-0A52-495F130731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545" r="14911"/>
          <a:stretch/>
        </p:blipFill>
        <p:spPr bwMode="auto">
          <a:xfrm>
            <a:off x="10916821" y="0"/>
            <a:ext cx="128299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Image result for gregorian chant sheet music">
            <a:extLst>
              <a:ext uri="{FF2B5EF4-FFF2-40B4-BE49-F238E27FC236}">
                <a16:creationId xmlns:a16="http://schemas.microsoft.com/office/drawing/2014/main" id="{CC32F54B-23E9-D9BE-E463-E936639DE9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65" b="73781"/>
          <a:stretch/>
        </p:blipFill>
        <p:spPr bwMode="auto">
          <a:xfrm>
            <a:off x="1285114" y="13924"/>
            <a:ext cx="4810886" cy="6840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gregorian chant sheet music">
            <a:extLst>
              <a:ext uri="{FF2B5EF4-FFF2-40B4-BE49-F238E27FC236}">
                <a16:creationId xmlns:a16="http://schemas.microsoft.com/office/drawing/2014/main" id="{F4B255BC-DE04-D995-95F4-EFC1A19F25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65" b="73781"/>
          <a:stretch/>
        </p:blipFill>
        <p:spPr bwMode="auto">
          <a:xfrm>
            <a:off x="6085712" y="27133"/>
            <a:ext cx="4810886" cy="6840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gregorian chant sheet music">
            <a:extLst>
              <a:ext uri="{FF2B5EF4-FFF2-40B4-BE49-F238E27FC236}">
                <a16:creationId xmlns:a16="http://schemas.microsoft.com/office/drawing/2014/main" id="{466E821E-9FA2-EB31-EE7C-E12E54432F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65" b="73781"/>
          <a:stretch/>
        </p:blipFill>
        <p:spPr bwMode="auto">
          <a:xfrm>
            <a:off x="1305337" y="6173934"/>
            <a:ext cx="4810886" cy="6840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regorian chant sheet music">
            <a:extLst>
              <a:ext uri="{FF2B5EF4-FFF2-40B4-BE49-F238E27FC236}">
                <a16:creationId xmlns:a16="http://schemas.microsoft.com/office/drawing/2014/main" id="{3B0CDD03-D77A-9EF0-2136-48F14E673D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65" b="73781"/>
          <a:stretch/>
        </p:blipFill>
        <p:spPr bwMode="auto">
          <a:xfrm>
            <a:off x="6116223" y="6173934"/>
            <a:ext cx="4810886" cy="684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700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2B4B7-DA3D-6FBA-C8E0-B91980855C8C}"/>
              </a:ext>
            </a:extLst>
          </p:cNvPr>
          <p:cNvSpPr>
            <a:spLocks noGrp="1"/>
          </p:cNvSpPr>
          <p:nvPr>
            <p:ph type="title"/>
          </p:nvPr>
        </p:nvSpPr>
        <p:spPr/>
        <p:txBody>
          <a:bodyPr/>
          <a:lstStyle/>
          <a:p>
            <a:r>
              <a:rPr lang="en-US" dirty="0"/>
              <a:t>Who Did St. Ursula Inspire?</a:t>
            </a:r>
          </a:p>
        </p:txBody>
      </p:sp>
      <p:sp>
        <p:nvSpPr>
          <p:cNvPr id="3" name="Content Placeholder 2">
            <a:extLst>
              <a:ext uri="{FF2B5EF4-FFF2-40B4-BE49-F238E27FC236}">
                <a16:creationId xmlns:a16="http://schemas.microsoft.com/office/drawing/2014/main" id="{01528379-680E-2764-90D3-D6BC27824D4D}"/>
              </a:ext>
            </a:extLst>
          </p:cNvPr>
          <p:cNvSpPr>
            <a:spLocks noGrp="1"/>
          </p:cNvSpPr>
          <p:nvPr>
            <p:ph idx="1"/>
          </p:nvPr>
        </p:nvSpPr>
        <p:spPr>
          <a:xfrm>
            <a:off x="4153359" y="2556932"/>
            <a:ext cx="3591499" cy="3318936"/>
          </a:xfrm>
        </p:spPr>
        <p:txBody>
          <a:bodyPr>
            <a:normAutofit lnSpcReduction="10000"/>
          </a:bodyPr>
          <a:lstStyle/>
          <a:p>
            <a:r>
              <a:rPr lang="en-US" dirty="0"/>
              <a:t>St. Angela Merici</a:t>
            </a:r>
          </a:p>
          <a:p>
            <a:pPr lvl="1"/>
            <a:r>
              <a:rPr lang="en-US" dirty="0"/>
              <a:t>Feast day: June 1</a:t>
            </a:r>
          </a:p>
          <a:p>
            <a:pPr lvl="1"/>
            <a:r>
              <a:rPr lang="en-US" dirty="0"/>
              <a:t>Years of life: 1474-1540</a:t>
            </a:r>
          </a:p>
          <a:p>
            <a:pPr lvl="1"/>
            <a:r>
              <a:rPr lang="en-US" dirty="0"/>
              <a:t>Canonization: 1807</a:t>
            </a:r>
          </a:p>
          <a:p>
            <a:pPr lvl="1"/>
            <a:r>
              <a:rPr lang="en-US" dirty="0"/>
              <a:t>Patronage: educators, the sick, people with disabilities, and those grieving the loss of parents</a:t>
            </a:r>
          </a:p>
        </p:txBody>
      </p:sp>
      <p:pic>
        <p:nvPicPr>
          <p:cNvPr id="5" name="Picture 4">
            <a:extLst>
              <a:ext uri="{FF2B5EF4-FFF2-40B4-BE49-F238E27FC236}">
                <a16:creationId xmlns:a16="http://schemas.microsoft.com/office/drawing/2014/main" id="{B7218541-C58C-F434-B474-F96123824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597" y="2556932"/>
            <a:ext cx="2667000" cy="3724275"/>
          </a:xfrm>
          <a:prstGeom prst="rect">
            <a:avLst/>
          </a:prstGeom>
        </p:spPr>
      </p:pic>
      <p:pic>
        <p:nvPicPr>
          <p:cNvPr id="13314" name="Picture 2" descr="Image result for medieval stained glass">
            <a:extLst>
              <a:ext uri="{FF2B5EF4-FFF2-40B4-BE49-F238E27FC236}">
                <a16:creationId xmlns:a16="http://schemas.microsoft.com/office/drawing/2014/main" id="{053F869B-FC5F-ECA5-ECFD-B3726A3ED8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213" r="36702"/>
          <a:stretch/>
        </p:blipFill>
        <p:spPr bwMode="auto">
          <a:xfrm>
            <a:off x="-1" y="0"/>
            <a:ext cx="124538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EDF0A21B-535B-6F52-6EEF-F5009C9C5C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213" r="36702"/>
          <a:stretch/>
        </p:blipFill>
        <p:spPr bwMode="auto">
          <a:xfrm>
            <a:off x="10946616" y="42532"/>
            <a:ext cx="124538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gregorian chant sheet music">
            <a:extLst>
              <a:ext uri="{FF2B5EF4-FFF2-40B4-BE49-F238E27FC236}">
                <a16:creationId xmlns:a16="http://schemas.microsoft.com/office/drawing/2014/main" id="{D43B7D99-CC33-F010-2897-8F2D4067EF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382" y="0"/>
            <a:ext cx="4850618" cy="9033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gregorian chant sheet music">
            <a:extLst>
              <a:ext uri="{FF2B5EF4-FFF2-40B4-BE49-F238E27FC236}">
                <a16:creationId xmlns:a16="http://schemas.microsoft.com/office/drawing/2014/main" id="{BA8181A8-B311-038B-6C9E-3FAB448CDD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8" y="-1"/>
            <a:ext cx="4850618" cy="9033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regorian chant sheet music">
            <a:extLst>
              <a:ext uri="{FF2B5EF4-FFF2-40B4-BE49-F238E27FC236}">
                <a16:creationId xmlns:a16="http://schemas.microsoft.com/office/drawing/2014/main" id="{C0F1289B-B262-4A4A-72DC-EE9251682B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380" y="5938703"/>
            <a:ext cx="4850618" cy="9033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gregorian chant sheet music">
            <a:extLst>
              <a:ext uri="{FF2B5EF4-FFF2-40B4-BE49-F238E27FC236}">
                <a16:creationId xmlns:a16="http://schemas.microsoft.com/office/drawing/2014/main" id="{EE31001C-9113-9D47-B672-4826B1D65A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8" y="5918401"/>
            <a:ext cx="4850618" cy="903383"/>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descr="Habit of Ursuline Nuns. Society of St. Ursula. Monastic clothing.">
            <a:extLst>
              <a:ext uri="{FF2B5EF4-FFF2-40B4-BE49-F238E27FC236}">
                <a16:creationId xmlns:a16="http://schemas.microsoft.com/office/drawing/2014/main" id="{A3A4963C-BE40-6619-E3B3-989E85665EC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320" name="Picture 8" descr="Habit of Ursuline Nuns. Society of St. Ursula. Monastic clothing.">
            <a:extLst>
              <a:ext uri="{FF2B5EF4-FFF2-40B4-BE49-F238E27FC236}">
                <a16:creationId xmlns:a16="http://schemas.microsoft.com/office/drawing/2014/main" id="{E387ED51-098D-9583-C9B1-E2C4E16916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56" t="11727" r="5049" b="13405"/>
          <a:stretch/>
        </p:blipFill>
        <p:spPr bwMode="auto">
          <a:xfrm>
            <a:off x="1388218" y="2674038"/>
            <a:ext cx="2765141" cy="3084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90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E197-7804-4C81-F7B4-E4AFF84B3DCE}"/>
              </a:ext>
            </a:extLst>
          </p:cNvPr>
          <p:cNvSpPr>
            <a:spLocks noGrp="1"/>
          </p:cNvSpPr>
          <p:nvPr>
            <p:ph type="title"/>
          </p:nvPr>
        </p:nvSpPr>
        <p:spPr/>
        <p:txBody>
          <a:bodyPr/>
          <a:lstStyle/>
          <a:p>
            <a:r>
              <a:rPr lang="en-US" dirty="0"/>
              <a:t>How was St. Angela Inspired by St. Ursula?</a:t>
            </a:r>
          </a:p>
        </p:txBody>
      </p:sp>
      <p:pic>
        <p:nvPicPr>
          <p:cNvPr id="5" name="Content Placeholder 4">
            <a:extLst>
              <a:ext uri="{FF2B5EF4-FFF2-40B4-BE49-F238E27FC236}">
                <a16:creationId xmlns:a16="http://schemas.microsoft.com/office/drawing/2014/main" id="{14E7049A-C046-E535-9209-211246F83D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74118" y="2621258"/>
            <a:ext cx="2341211" cy="3536902"/>
          </a:xfrm>
        </p:spPr>
      </p:pic>
      <p:sp>
        <p:nvSpPr>
          <p:cNvPr id="4" name="TextBox 3">
            <a:extLst>
              <a:ext uri="{FF2B5EF4-FFF2-40B4-BE49-F238E27FC236}">
                <a16:creationId xmlns:a16="http://schemas.microsoft.com/office/drawing/2014/main" id="{74370383-D7C9-87D7-643C-6B63C1D94680}"/>
              </a:ext>
            </a:extLst>
          </p:cNvPr>
          <p:cNvSpPr txBox="1"/>
          <p:nvPr/>
        </p:nvSpPr>
        <p:spPr>
          <a:xfrm>
            <a:off x="1295402" y="2438792"/>
            <a:ext cx="7040524"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Fortitude</a:t>
            </a:r>
          </a:p>
          <a:p>
            <a:pPr marL="742950" lvl="1" indent="-285750">
              <a:buFont typeface="Arial" panose="020B0604020202020204" pitchFamily="34" charset="0"/>
              <a:buChar char="•"/>
            </a:pPr>
            <a:r>
              <a:rPr lang="en-US" sz="2800" dirty="0"/>
              <a:t>Courage and strength</a:t>
            </a:r>
          </a:p>
          <a:p>
            <a:pPr marL="285750" indent="-285750">
              <a:buFont typeface="Arial" panose="020B0604020202020204" pitchFamily="34" charset="0"/>
              <a:buChar char="•"/>
            </a:pPr>
            <a:r>
              <a:rPr lang="en-US" sz="2800" dirty="0"/>
              <a:t>Piety</a:t>
            </a:r>
          </a:p>
          <a:p>
            <a:pPr marL="742950" lvl="1" indent="-285750">
              <a:buFont typeface="Arial" panose="020B0604020202020204" pitchFamily="34" charset="0"/>
              <a:buChar char="•"/>
            </a:pPr>
            <a:r>
              <a:rPr lang="en-US" sz="2800" dirty="0"/>
              <a:t>Faithfulness</a:t>
            </a:r>
          </a:p>
          <a:p>
            <a:pPr marL="285750" indent="-285750">
              <a:buFont typeface="Arial" panose="020B0604020202020204" pitchFamily="34" charset="0"/>
              <a:buChar char="•"/>
            </a:pPr>
            <a:r>
              <a:rPr lang="en-US" sz="2800" dirty="0"/>
              <a:t>Fear of the Lord</a:t>
            </a:r>
          </a:p>
          <a:p>
            <a:pPr marL="742950" lvl="1" indent="-285750">
              <a:buFont typeface="Arial" panose="020B0604020202020204" pitchFamily="34" charset="0"/>
              <a:buChar char="•"/>
            </a:pPr>
            <a:r>
              <a:rPr lang="en-US" sz="2800" dirty="0"/>
              <a:t>Wonder</a:t>
            </a:r>
          </a:p>
          <a:p>
            <a:pPr marL="742950" lvl="1" indent="-285750">
              <a:buFont typeface="Arial" panose="020B0604020202020204" pitchFamily="34" charset="0"/>
              <a:buChar char="•"/>
            </a:pPr>
            <a:r>
              <a:rPr lang="en-US" sz="2800" dirty="0"/>
              <a:t>Purity</a:t>
            </a:r>
            <a:endParaRPr lang="en-US" dirty="0"/>
          </a:p>
        </p:txBody>
      </p:sp>
      <p:pic>
        <p:nvPicPr>
          <p:cNvPr id="6146" name="Picture 2" descr="Image result for medieval stained glass">
            <a:extLst>
              <a:ext uri="{FF2B5EF4-FFF2-40B4-BE49-F238E27FC236}">
                <a16:creationId xmlns:a16="http://schemas.microsoft.com/office/drawing/2014/main" id="{0CDD67AE-C64B-4730-9F4E-BE7A620A4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316422" cy="14566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medieval stained glass">
            <a:extLst>
              <a:ext uri="{FF2B5EF4-FFF2-40B4-BE49-F238E27FC236}">
                <a16:creationId xmlns:a16="http://schemas.microsoft.com/office/drawing/2014/main" id="{B5B54907-0A40-996B-4A20-F355AD7137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0" y="5389780"/>
            <a:ext cx="1316422" cy="14566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medieval stained glass">
            <a:extLst>
              <a:ext uri="{FF2B5EF4-FFF2-40B4-BE49-F238E27FC236}">
                <a16:creationId xmlns:a16="http://schemas.microsoft.com/office/drawing/2014/main" id="{E06930AC-E16F-81BF-ECC7-651608E14A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6598" y="0"/>
            <a:ext cx="1316422" cy="14566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medieval stained glass">
            <a:extLst>
              <a:ext uri="{FF2B5EF4-FFF2-40B4-BE49-F238E27FC236}">
                <a16:creationId xmlns:a16="http://schemas.microsoft.com/office/drawing/2014/main" id="{9783148C-053C-73A2-0114-6F30C72F43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6598" y="5389780"/>
            <a:ext cx="1316422" cy="145666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gnus Dei Stained Glass">
            <a:extLst>
              <a:ext uri="{FF2B5EF4-FFF2-40B4-BE49-F238E27FC236}">
                <a16:creationId xmlns:a16="http://schemas.microsoft.com/office/drawing/2014/main" id="{0D92325F-5DAD-59E7-7212-85BE3C671B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750"/>
          <a:stretch/>
        </p:blipFill>
        <p:spPr bwMode="auto">
          <a:xfrm>
            <a:off x="1316423" y="0"/>
            <a:ext cx="4779577" cy="9342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gnus Dei Stained Glass">
            <a:extLst>
              <a:ext uri="{FF2B5EF4-FFF2-40B4-BE49-F238E27FC236}">
                <a16:creationId xmlns:a16="http://schemas.microsoft.com/office/drawing/2014/main" id="{522708AA-0111-D88C-D597-4623C4F469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750"/>
          <a:stretch/>
        </p:blipFill>
        <p:spPr bwMode="auto">
          <a:xfrm>
            <a:off x="6096000" y="-1"/>
            <a:ext cx="4779577" cy="9342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Agnus Dei Stained Glass">
            <a:extLst>
              <a:ext uri="{FF2B5EF4-FFF2-40B4-BE49-F238E27FC236}">
                <a16:creationId xmlns:a16="http://schemas.microsoft.com/office/drawing/2014/main" id="{9315A8DE-88A3-2AA7-3831-D090E6A8ED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750"/>
          <a:stretch/>
        </p:blipFill>
        <p:spPr bwMode="auto">
          <a:xfrm flipH="1" flipV="1">
            <a:off x="1295402" y="5912225"/>
            <a:ext cx="4779577" cy="9342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Agnus Dei Stained Glass">
            <a:extLst>
              <a:ext uri="{FF2B5EF4-FFF2-40B4-BE49-F238E27FC236}">
                <a16:creationId xmlns:a16="http://schemas.microsoft.com/office/drawing/2014/main" id="{206A6F4C-22EA-6FD6-D701-09C29D35BE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750"/>
          <a:stretch/>
        </p:blipFill>
        <p:spPr bwMode="auto">
          <a:xfrm flipH="1" flipV="1">
            <a:off x="6074979" y="5912225"/>
            <a:ext cx="4821618" cy="93421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Agnus Dei Stained Glass">
            <a:extLst>
              <a:ext uri="{FF2B5EF4-FFF2-40B4-BE49-F238E27FC236}">
                <a16:creationId xmlns:a16="http://schemas.microsoft.com/office/drawing/2014/main" id="{0DB9F2FD-EBB4-664E-8CE2-BDA4A69CFA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750"/>
          <a:stretch/>
        </p:blipFill>
        <p:spPr bwMode="auto">
          <a:xfrm rot="16200000">
            <a:off x="-1524753" y="2951832"/>
            <a:ext cx="3941679" cy="93421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Agnus Dei Stained Glass">
            <a:extLst>
              <a:ext uri="{FF2B5EF4-FFF2-40B4-BE49-F238E27FC236}">
                <a16:creationId xmlns:a16="http://schemas.microsoft.com/office/drawing/2014/main" id="{F514A924-44B8-9DE1-8046-8E85595A93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750"/>
          <a:stretch/>
        </p:blipFill>
        <p:spPr bwMode="auto">
          <a:xfrm rot="5400000" flipH="1">
            <a:off x="9754053" y="2961892"/>
            <a:ext cx="3941679" cy="934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892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14F18-D381-481C-F628-96D435670987}"/>
              </a:ext>
            </a:extLst>
          </p:cNvPr>
          <p:cNvSpPr>
            <a:spLocks noGrp="1"/>
          </p:cNvSpPr>
          <p:nvPr>
            <p:ph type="title"/>
          </p:nvPr>
        </p:nvSpPr>
        <p:spPr/>
        <p:txBody>
          <a:bodyPr>
            <a:normAutofit fontScale="90000"/>
          </a:bodyPr>
          <a:lstStyle/>
          <a:p>
            <a:r>
              <a:rPr lang="en-US" dirty="0"/>
              <a:t>The Vocation of Catechist: St. Angela’s Call from God</a:t>
            </a:r>
          </a:p>
        </p:txBody>
      </p:sp>
      <p:sp>
        <p:nvSpPr>
          <p:cNvPr id="3" name="Content Placeholder 2">
            <a:extLst>
              <a:ext uri="{FF2B5EF4-FFF2-40B4-BE49-F238E27FC236}">
                <a16:creationId xmlns:a16="http://schemas.microsoft.com/office/drawing/2014/main" id="{A7584C58-59A1-5166-E334-3150D8195946}"/>
              </a:ext>
            </a:extLst>
          </p:cNvPr>
          <p:cNvSpPr>
            <a:spLocks noGrp="1"/>
          </p:cNvSpPr>
          <p:nvPr>
            <p:ph idx="1"/>
          </p:nvPr>
        </p:nvSpPr>
        <p:spPr>
          <a:xfrm>
            <a:off x="1295402" y="2556932"/>
            <a:ext cx="4643900" cy="3205915"/>
          </a:xfrm>
        </p:spPr>
        <p:txBody>
          <a:bodyPr/>
          <a:lstStyle/>
          <a:p>
            <a:r>
              <a:rPr lang="en-US" dirty="0"/>
              <a:t>Mother Teresa’s “call within a call”: “Come be My light”</a:t>
            </a:r>
          </a:p>
          <a:p>
            <a:pPr lvl="1"/>
            <a:r>
              <a:rPr lang="en-US" dirty="0"/>
              <a:t>Call to serve the poor, teach the merciful way of God through example</a:t>
            </a:r>
          </a:p>
          <a:p>
            <a:r>
              <a:rPr lang="en-US" dirty="0"/>
              <a:t>St. Angela: mystical vision</a:t>
            </a:r>
          </a:p>
          <a:p>
            <a:pPr lvl="1"/>
            <a:r>
              <a:rPr lang="en-US" dirty="0"/>
              <a:t>Call to found a company of women</a:t>
            </a:r>
          </a:p>
        </p:txBody>
      </p:sp>
      <p:pic>
        <p:nvPicPr>
          <p:cNvPr id="2050" name="Picture 2" descr="Image result for st angela merici stained glass">
            <a:extLst>
              <a:ext uri="{FF2B5EF4-FFF2-40B4-BE49-F238E27FC236}">
                <a16:creationId xmlns:a16="http://schemas.microsoft.com/office/drawing/2014/main" id="{7AB231D8-490F-E304-F745-680662EE9B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6195" y="2432582"/>
            <a:ext cx="3467100" cy="2533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st angela merici stained glass">
            <a:extLst>
              <a:ext uri="{FF2B5EF4-FFF2-40B4-BE49-F238E27FC236}">
                <a16:creationId xmlns:a16="http://schemas.microsoft.com/office/drawing/2014/main" id="{DD090A56-5128-805A-73F9-9C228F6A7D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739" t="6565" r="22850" b="7014"/>
          <a:stretch/>
        </p:blipFill>
        <p:spPr bwMode="auto">
          <a:xfrm>
            <a:off x="6933687" y="3652966"/>
            <a:ext cx="2385015" cy="2289614"/>
          </a:xfrm>
          <a:prstGeom prst="ellipse">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medieval stained glass">
            <a:extLst>
              <a:ext uri="{FF2B5EF4-FFF2-40B4-BE49-F238E27FC236}">
                <a16:creationId xmlns:a16="http://schemas.microsoft.com/office/drawing/2014/main" id="{DF57C64E-7555-C705-A0A2-D3824E2C7B1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452" r="35551"/>
          <a:stretch/>
        </p:blipFill>
        <p:spPr bwMode="auto">
          <a:xfrm>
            <a:off x="0" y="2"/>
            <a:ext cx="720578" cy="68579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Image result for medieval stained glass">
            <a:extLst>
              <a:ext uri="{FF2B5EF4-FFF2-40B4-BE49-F238E27FC236}">
                <a16:creationId xmlns:a16="http://schemas.microsoft.com/office/drawing/2014/main" id="{530BAFAB-169A-6BC1-116E-7A6F91E7DB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452" r="35551"/>
          <a:stretch/>
        </p:blipFill>
        <p:spPr bwMode="auto">
          <a:xfrm>
            <a:off x="11471422" y="2"/>
            <a:ext cx="720578" cy="685799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angel stained glass catholic">
            <a:extLst>
              <a:ext uri="{FF2B5EF4-FFF2-40B4-BE49-F238E27FC236}">
                <a16:creationId xmlns:a16="http://schemas.microsoft.com/office/drawing/2014/main" id="{0CA0D1E1-309A-7AA4-9CF7-A86F30639E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720578" y="0"/>
            <a:ext cx="2771775" cy="8702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Image result for angel stained glass catholic">
            <a:extLst>
              <a:ext uri="{FF2B5EF4-FFF2-40B4-BE49-F238E27FC236}">
                <a16:creationId xmlns:a16="http://schemas.microsoft.com/office/drawing/2014/main" id="{E40E7C07-511B-9D18-9D90-4C0E50B7407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3492353" y="-1"/>
            <a:ext cx="2771775" cy="8702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result for angel stained glass catholic">
            <a:extLst>
              <a:ext uri="{FF2B5EF4-FFF2-40B4-BE49-F238E27FC236}">
                <a16:creationId xmlns:a16="http://schemas.microsoft.com/office/drawing/2014/main" id="{94758A7C-E446-CF44-30FB-AE17302F1F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6252699" y="0"/>
            <a:ext cx="2771775" cy="8702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mage result for angel stained glass catholic">
            <a:extLst>
              <a:ext uri="{FF2B5EF4-FFF2-40B4-BE49-F238E27FC236}">
                <a16:creationId xmlns:a16="http://schemas.microsoft.com/office/drawing/2014/main" id="{0FAD7039-7156-62B5-D51A-82E3528D56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8971331" y="0"/>
            <a:ext cx="2500091" cy="8702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Image result for angel stained glass catholic">
            <a:extLst>
              <a:ext uri="{FF2B5EF4-FFF2-40B4-BE49-F238E27FC236}">
                <a16:creationId xmlns:a16="http://schemas.microsoft.com/office/drawing/2014/main" id="{35D5D358-6462-4BC8-8184-BAB64220685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720578" y="5987791"/>
            <a:ext cx="2771775" cy="8702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angel stained glass catholic">
            <a:extLst>
              <a:ext uri="{FF2B5EF4-FFF2-40B4-BE49-F238E27FC236}">
                <a16:creationId xmlns:a16="http://schemas.microsoft.com/office/drawing/2014/main" id="{0D52DE41-61C5-A47A-BA5C-96C229116AD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3480924" y="5987789"/>
            <a:ext cx="2771775" cy="8702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Image result for angel stained glass catholic">
            <a:extLst>
              <a:ext uri="{FF2B5EF4-FFF2-40B4-BE49-F238E27FC236}">
                <a16:creationId xmlns:a16="http://schemas.microsoft.com/office/drawing/2014/main" id="{3E77FC3F-0BC0-E3E2-12D8-68EFCC92D87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6241270" y="5987787"/>
            <a:ext cx="2771775" cy="8702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Image result for angel stained glass catholic">
            <a:extLst>
              <a:ext uri="{FF2B5EF4-FFF2-40B4-BE49-F238E27FC236}">
                <a16:creationId xmlns:a16="http://schemas.microsoft.com/office/drawing/2014/main" id="{F25779DE-B774-B1CA-EF01-66E1749211A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8605"/>
          <a:stretch/>
        </p:blipFill>
        <p:spPr bwMode="auto">
          <a:xfrm>
            <a:off x="9001617" y="5987785"/>
            <a:ext cx="2469806" cy="870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210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1856-FF43-EDE6-7709-C77BAC12A6B6}"/>
              </a:ext>
            </a:extLst>
          </p:cNvPr>
          <p:cNvSpPr>
            <a:spLocks noGrp="1"/>
          </p:cNvSpPr>
          <p:nvPr>
            <p:ph type="title"/>
          </p:nvPr>
        </p:nvSpPr>
        <p:spPr/>
        <p:txBody>
          <a:bodyPr>
            <a:normAutofit fontScale="90000"/>
          </a:bodyPr>
          <a:lstStyle/>
          <a:p>
            <a:r>
              <a:rPr lang="en-US" dirty="0"/>
              <a:t>What Was Unique About St. Angela Merici’s Teaching Ministry?</a:t>
            </a:r>
          </a:p>
        </p:txBody>
      </p:sp>
      <p:sp>
        <p:nvSpPr>
          <p:cNvPr id="3" name="Content Placeholder 2">
            <a:extLst>
              <a:ext uri="{FF2B5EF4-FFF2-40B4-BE49-F238E27FC236}">
                <a16:creationId xmlns:a16="http://schemas.microsoft.com/office/drawing/2014/main" id="{FCE07394-884D-5C3B-46F4-D0E962C1B904}"/>
              </a:ext>
            </a:extLst>
          </p:cNvPr>
          <p:cNvSpPr>
            <a:spLocks noGrp="1"/>
          </p:cNvSpPr>
          <p:nvPr>
            <p:ph idx="1"/>
          </p:nvPr>
        </p:nvSpPr>
        <p:spPr>
          <a:xfrm>
            <a:off x="2375054" y="2604729"/>
            <a:ext cx="4896079" cy="3318936"/>
          </a:xfrm>
        </p:spPr>
        <p:txBody>
          <a:bodyPr/>
          <a:lstStyle/>
          <a:p>
            <a:r>
              <a:rPr lang="en-US" dirty="0"/>
              <a:t>Developed first teaching order for women</a:t>
            </a:r>
          </a:p>
          <a:p>
            <a:r>
              <a:rPr lang="en-US" dirty="0"/>
              <a:t>Ministry focused on the education of girls</a:t>
            </a:r>
          </a:p>
          <a:p>
            <a:r>
              <a:rPr lang="en-US" dirty="0"/>
              <a:t>Taught children and adults</a:t>
            </a:r>
          </a:p>
          <a:p>
            <a:pPr lvl="1"/>
            <a:endParaRPr lang="en-US" dirty="0"/>
          </a:p>
        </p:txBody>
      </p:sp>
      <p:pic>
        <p:nvPicPr>
          <p:cNvPr id="5" name="Picture 4">
            <a:extLst>
              <a:ext uri="{FF2B5EF4-FFF2-40B4-BE49-F238E27FC236}">
                <a16:creationId xmlns:a16="http://schemas.microsoft.com/office/drawing/2014/main" id="{52EEFC13-1CCC-C039-7771-DB4C8E622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3021" y="2640098"/>
            <a:ext cx="2667000" cy="3486150"/>
          </a:xfrm>
          <a:prstGeom prst="rect">
            <a:avLst/>
          </a:prstGeom>
        </p:spPr>
      </p:pic>
      <p:pic>
        <p:nvPicPr>
          <p:cNvPr id="4098" name="Picture 2" descr="Image result for medieval stained glass">
            <a:extLst>
              <a:ext uri="{FF2B5EF4-FFF2-40B4-BE49-F238E27FC236}">
                <a16:creationId xmlns:a16="http://schemas.microsoft.com/office/drawing/2014/main" id="{6EDDE5A2-AA8C-3F05-193E-41CB26FCC8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68" r="35168"/>
          <a:stretch/>
        </p:blipFill>
        <p:spPr bwMode="auto">
          <a:xfrm>
            <a:off x="0" y="0"/>
            <a:ext cx="1295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25C6D61E-A98D-978C-3F53-BF1F1BD940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68" r="35168"/>
          <a:stretch/>
        </p:blipFill>
        <p:spPr bwMode="auto">
          <a:xfrm>
            <a:off x="10896599" y="0"/>
            <a:ext cx="1295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agnus dei stained glass">
            <a:extLst>
              <a:ext uri="{FF2B5EF4-FFF2-40B4-BE49-F238E27FC236}">
                <a16:creationId xmlns:a16="http://schemas.microsoft.com/office/drawing/2014/main" id="{C200F53C-FB1D-9E0A-6BBE-D325F411FD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77" r="70696"/>
          <a:stretch/>
        </p:blipFill>
        <p:spPr bwMode="auto">
          <a:xfrm rot="5400000">
            <a:off x="3381682" y="-2086284"/>
            <a:ext cx="628033" cy="4800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agnus dei stained glass">
            <a:extLst>
              <a:ext uri="{FF2B5EF4-FFF2-40B4-BE49-F238E27FC236}">
                <a16:creationId xmlns:a16="http://schemas.microsoft.com/office/drawing/2014/main" id="{6BE36E9C-23B2-A324-FAFD-9D59247A3C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77" r="70696"/>
          <a:stretch/>
        </p:blipFill>
        <p:spPr bwMode="auto">
          <a:xfrm rot="5400000">
            <a:off x="8182283" y="-2098711"/>
            <a:ext cx="628033" cy="4800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agnus dei stained glass">
            <a:extLst>
              <a:ext uri="{FF2B5EF4-FFF2-40B4-BE49-F238E27FC236}">
                <a16:creationId xmlns:a16="http://schemas.microsoft.com/office/drawing/2014/main" id="{096E0FB8-6628-2C04-7A21-9008437F7C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77" r="70696"/>
          <a:stretch/>
        </p:blipFill>
        <p:spPr bwMode="auto">
          <a:xfrm rot="16200000" flipV="1">
            <a:off x="3381682" y="4143684"/>
            <a:ext cx="628033" cy="4800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gnus dei stained glass">
            <a:extLst>
              <a:ext uri="{FF2B5EF4-FFF2-40B4-BE49-F238E27FC236}">
                <a16:creationId xmlns:a16="http://schemas.microsoft.com/office/drawing/2014/main" id="{EFD17C1F-FDB7-4822-2889-7114A6A943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77" r="70696"/>
          <a:stretch/>
        </p:blipFill>
        <p:spPr bwMode="auto">
          <a:xfrm rot="16200000" flipV="1">
            <a:off x="8182283" y="4156112"/>
            <a:ext cx="628033"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71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9AABE-D081-47A2-AAA2-AD02662EA783}"/>
              </a:ext>
            </a:extLst>
          </p:cNvPr>
          <p:cNvSpPr>
            <a:spLocks noGrp="1"/>
          </p:cNvSpPr>
          <p:nvPr>
            <p:ph type="title"/>
          </p:nvPr>
        </p:nvSpPr>
        <p:spPr/>
        <p:txBody>
          <a:bodyPr>
            <a:normAutofit fontScale="90000"/>
          </a:bodyPr>
          <a:lstStyle/>
          <a:p>
            <a:r>
              <a:rPr lang="en-US" dirty="0"/>
              <a:t>What is the Ursuline Approach to Education?</a:t>
            </a:r>
          </a:p>
        </p:txBody>
      </p:sp>
      <p:sp>
        <p:nvSpPr>
          <p:cNvPr id="3" name="Content Placeholder 2">
            <a:extLst>
              <a:ext uri="{FF2B5EF4-FFF2-40B4-BE49-F238E27FC236}">
                <a16:creationId xmlns:a16="http://schemas.microsoft.com/office/drawing/2014/main" id="{785336F4-E9E6-7A5B-15E0-696D537CEE9D}"/>
              </a:ext>
            </a:extLst>
          </p:cNvPr>
          <p:cNvSpPr>
            <a:spLocks noGrp="1"/>
          </p:cNvSpPr>
          <p:nvPr>
            <p:ph idx="1"/>
          </p:nvPr>
        </p:nvSpPr>
        <p:spPr>
          <a:xfrm>
            <a:off x="1295401" y="2556931"/>
            <a:ext cx="6757929" cy="3589869"/>
          </a:xfrm>
        </p:spPr>
        <p:txBody>
          <a:bodyPr>
            <a:normAutofit lnSpcReduction="10000"/>
          </a:bodyPr>
          <a:lstStyle/>
          <a:p>
            <a:r>
              <a:rPr lang="en-US" sz="2800" dirty="0"/>
              <a:t>Ahead of their times, but loyal to tradition</a:t>
            </a:r>
          </a:p>
          <a:p>
            <a:r>
              <a:rPr lang="en-US" sz="2800" dirty="0"/>
              <a:t>Vows: poverty, chastity, obedience, and teaching</a:t>
            </a:r>
          </a:p>
          <a:p>
            <a:r>
              <a:rPr lang="en-US" sz="2800" dirty="0"/>
              <a:t>Positive reinforcement</a:t>
            </a:r>
          </a:p>
          <a:p>
            <a:r>
              <a:rPr lang="en-US" sz="2800" dirty="0"/>
              <a:t>Integrated curriculum with emphasis on religion</a:t>
            </a:r>
          </a:p>
          <a:p>
            <a:r>
              <a:rPr lang="en-US" sz="2800" dirty="0"/>
              <a:t>Care of the whole person</a:t>
            </a:r>
          </a:p>
          <a:p>
            <a:pPr marL="0" indent="0">
              <a:buNone/>
            </a:pPr>
            <a:endParaRPr lang="en-US" dirty="0"/>
          </a:p>
        </p:txBody>
      </p:sp>
      <p:pic>
        <p:nvPicPr>
          <p:cNvPr id="5" name="Picture 4">
            <a:extLst>
              <a:ext uri="{FF2B5EF4-FFF2-40B4-BE49-F238E27FC236}">
                <a16:creationId xmlns:a16="http://schemas.microsoft.com/office/drawing/2014/main" id="{DDA29826-78E1-E155-1127-441D87A46847}"/>
              </a:ext>
            </a:extLst>
          </p:cNvPr>
          <p:cNvPicPr>
            <a:picLocks noChangeAspect="1"/>
          </p:cNvPicPr>
          <p:nvPr/>
        </p:nvPicPr>
        <p:blipFill rotWithShape="1">
          <a:blip r:embed="rId2">
            <a:extLst>
              <a:ext uri="{28A0092B-C50C-407E-A947-70E740481C1C}">
                <a14:useLocalDpi xmlns:a14="http://schemas.microsoft.com/office/drawing/2010/main" val="0"/>
              </a:ext>
            </a:extLst>
          </a:blip>
          <a:srcRect l="350" t="9359" r="-350" b="23393"/>
          <a:stretch/>
        </p:blipFill>
        <p:spPr>
          <a:xfrm>
            <a:off x="7656723" y="2556932"/>
            <a:ext cx="3146745" cy="3589869"/>
          </a:xfrm>
          <a:prstGeom prst="rect">
            <a:avLst/>
          </a:prstGeom>
        </p:spPr>
      </p:pic>
      <p:pic>
        <p:nvPicPr>
          <p:cNvPr id="4" name="Picture 2" descr="Premium AI Image | stained glass window in blue and white">
            <a:extLst>
              <a:ext uri="{FF2B5EF4-FFF2-40B4-BE49-F238E27FC236}">
                <a16:creationId xmlns:a16="http://schemas.microsoft.com/office/drawing/2014/main" id="{FD9481FB-3D18-6621-EB90-819FEC9FF6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11" r="31111"/>
          <a:stretch/>
        </p:blipFill>
        <p:spPr bwMode="auto">
          <a:xfrm>
            <a:off x="0" y="0"/>
            <a:ext cx="1295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remium AI Image | stained glass window in blue and white">
            <a:extLst>
              <a:ext uri="{FF2B5EF4-FFF2-40B4-BE49-F238E27FC236}">
                <a16:creationId xmlns:a16="http://schemas.microsoft.com/office/drawing/2014/main" id="{F296BB9A-01DA-872D-FF84-E685CE8A22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11" r="31111"/>
          <a:stretch/>
        </p:blipFill>
        <p:spPr bwMode="auto">
          <a:xfrm>
            <a:off x="10896599" y="0"/>
            <a:ext cx="1295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medieval stained glass">
            <a:extLst>
              <a:ext uri="{FF2B5EF4-FFF2-40B4-BE49-F238E27FC236}">
                <a16:creationId xmlns:a16="http://schemas.microsoft.com/office/drawing/2014/main" id="{74578E14-F1D3-E491-4FF7-61336CFB53E9}"/>
              </a:ext>
            </a:extLst>
          </p:cNvPr>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t="68915"/>
          <a:stretch/>
        </p:blipFill>
        <p:spPr bwMode="auto">
          <a:xfrm>
            <a:off x="1295401" y="0"/>
            <a:ext cx="3041351" cy="5847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medieval stained glass">
            <a:extLst>
              <a:ext uri="{FF2B5EF4-FFF2-40B4-BE49-F238E27FC236}">
                <a16:creationId xmlns:a16="http://schemas.microsoft.com/office/drawing/2014/main" id="{E5EB0CAD-CBE0-587F-EB38-B3E1778A527B}"/>
              </a:ext>
            </a:extLst>
          </p:cNvPr>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t="68915"/>
          <a:stretch/>
        </p:blipFill>
        <p:spPr bwMode="auto">
          <a:xfrm>
            <a:off x="4336752" y="0"/>
            <a:ext cx="3041351" cy="5847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medieval stained glass">
            <a:extLst>
              <a:ext uri="{FF2B5EF4-FFF2-40B4-BE49-F238E27FC236}">
                <a16:creationId xmlns:a16="http://schemas.microsoft.com/office/drawing/2014/main" id="{1F56A5AA-9289-0B4A-A9D7-1270C64B8767}"/>
              </a:ext>
            </a:extLst>
          </p:cNvPr>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t="68915"/>
          <a:stretch/>
        </p:blipFill>
        <p:spPr bwMode="auto">
          <a:xfrm>
            <a:off x="7378103" y="0"/>
            <a:ext cx="3518494" cy="5847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medieval stained glass">
            <a:extLst>
              <a:ext uri="{FF2B5EF4-FFF2-40B4-BE49-F238E27FC236}">
                <a16:creationId xmlns:a16="http://schemas.microsoft.com/office/drawing/2014/main" id="{942A04EC-D016-4370-F8C3-6F77085C6B8D}"/>
              </a:ext>
            </a:extLst>
          </p:cNvPr>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t="68915"/>
          <a:stretch/>
        </p:blipFill>
        <p:spPr bwMode="auto">
          <a:xfrm>
            <a:off x="1295400" y="6273209"/>
            <a:ext cx="3041351" cy="5847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medieval stained glass">
            <a:extLst>
              <a:ext uri="{FF2B5EF4-FFF2-40B4-BE49-F238E27FC236}">
                <a16:creationId xmlns:a16="http://schemas.microsoft.com/office/drawing/2014/main" id="{AF4FEBBD-5AE5-3864-5950-D98A3990CAF5}"/>
              </a:ext>
            </a:extLst>
          </p:cNvPr>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t="68915"/>
          <a:stretch/>
        </p:blipFill>
        <p:spPr bwMode="auto">
          <a:xfrm>
            <a:off x="4336751" y="6273208"/>
            <a:ext cx="3041351" cy="5847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medieval stained glass">
            <a:extLst>
              <a:ext uri="{FF2B5EF4-FFF2-40B4-BE49-F238E27FC236}">
                <a16:creationId xmlns:a16="http://schemas.microsoft.com/office/drawing/2014/main" id="{B8B23367-C1AE-680D-70ED-E924A8E2B3B9}"/>
              </a:ext>
            </a:extLst>
          </p:cNvPr>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t="68915"/>
          <a:stretch/>
        </p:blipFill>
        <p:spPr bwMode="auto">
          <a:xfrm>
            <a:off x="7378101" y="6273209"/>
            <a:ext cx="3518494" cy="584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519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D54DE-AB71-34AA-979F-8F7105DB7F6F}"/>
              </a:ext>
            </a:extLst>
          </p:cNvPr>
          <p:cNvSpPr>
            <a:spLocks noGrp="1"/>
          </p:cNvSpPr>
          <p:nvPr>
            <p:ph type="title"/>
          </p:nvPr>
        </p:nvSpPr>
        <p:spPr/>
        <p:txBody>
          <a:bodyPr>
            <a:normAutofit fontScale="90000"/>
          </a:bodyPr>
          <a:lstStyle/>
          <a:p>
            <a:r>
              <a:rPr lang="en-US" dirty="0"/>
              <a:t>What devotions/traditions did the Ursulines practice with students? What methods did they use to teach?</a:t>
            </a:r>
          </a:p>
        </p:txBody>
      </p:sp>
      <p:sp>
        <p:nvSpPr>
          <p:cNvPr id="3" name="Content Placeholder 2">
            <a:extLst>
              <a:ext uri="{FF2B5EF4-FFF2-40B4-BE49-F238E27FC236}">
                <a16:creationId xmlns:a16="http://schemas.microsoft.com/office/drawing/2014/main" id="{20E715AB-3091-9610-2936-22F8DB7AD359}"/>
              </a:ext>
            </a:extLst>
          </p:cNvPr>
          <p:cNvSpPr>
            <a:spLocks noGrp="1"/>
          </p:cNvSpPr>
          <p:nvPr>
            <p:ph idx="1"/>
          </p:nvPr>
        </p:nvSpPr>
        <p:spPr>
          <a:xfrm>
            <a:off x="1295401" y="2556932"/>
            <a:ext cx="3761341" cy="3318936"/>
          </a:xfrm>
        </p:spPr>
        <p:txBody>
          <a:bodyPr>
            <a:normAutofit/>
          </a:bodyPr>
          <a:lstStyle/>
          <a:p>
            <a:r>
              <a:rPr lang="en-US" dirty="0"/>
              <a:t>Sodalities</a:t>
            </a:r>
          </a:p>
          <a:p>
            <a:r>
              <a:rPr lang="en-US" dirty="0"/>
              <a:t>Marian crownings</a:t>
            </a:r>
          </a:p>
          <a:p>
            <a:r>
              <a:rPr lang="en-US" dirty="0"/>
              <a:t>Team teaching</a:t>
            </a:r>
          </a:p>
          <a:p>
            <a:r>
              <a:rPr lang="en-US" dirty="0"/>
              <a:t>Frequent attendance of Holy Mass</a:t>
            </a:r>
          </a:p>
        </p:txBody>
      </p:sp>
      <p:pic>
        <p:nvPicPr>
          <p:cNvPr id="6146" name="Picture 2" descr="Image result for ursuline sisters">
            <a:extLst>
              <a:ext uri="{FF2B5EF4-FFF2-40B4-BE49-F238E27FC236}">
                <a16:creationId xmlns:a16="http://schemas.microsoft.com/office/drawing/2014/main" id="{CBDF9283-8365-F7C1-1081-33767FFA8F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9003" y="2556932"/>
            <a:ext cx="2730687" cy="233318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ursuline sisters teaching ">
            <a:extLst>
              <a:ext uri="{FF2B5EF4-FFF2-40B4-BE49-F238E27FC236}">
                <a16:creationId xmlns:a16="http://schemas.microsoft.com/office/drawing/2014/main" id="{778DEFC3-590A-584D-933D-3B0C18A989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773"/>
          <a:stretch/>
        </p:blipFill>
        <p:spPr bwMode="auto">
          <a:xfrm>
            <a:off x="7646029" y="3723523"/>
            <a:ext cx="3343275" cy="2423278"/>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medieval stained glass">
            <a:extLst>
              <a:ext uri="{FF2B5EF4-FFF2-40B4-BE49-F238E27FC236}">
                <a16:creationId xmlns:a16="http://schemas.microsoft.com/office/drawing/2014/main" id="{FB46CF98-67E6-DA27-6173-CB2C2AF8968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0" y="0"/>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E488A0B5-416F-8262-6C8E-8E4E43E9E1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2771775" y="0"/>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medieval stained glass">
            <a:extLst>
              <a:ext uri="{FF2B5EF4-FFF2-40B4-BE49-F238E27FC236}">
                <a16:creationId xmlns:a16="http://schemas.microsoft.com/office/drawing/2014/main" id="{6A8D40BC-C3E3-E955-082C-C71C9850A3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5543550" y="0"/>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medieval stained glass">
            <a:extLst>
              <a:ext uri="{FF2B5EF4-FFF2-40B4-BE49-F238E27FC236}">
                <a16:creationId xmlns:a16="http://schemas.microsoft.com/office/drawing/2014/main" id="{AF4BEFDB-A9D8-F1EC-6848-9A1B16FBFA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8315325" y="-1"/>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medieval stained glass">
            <a:extLst>
              <a:ext uri="{FF2B5EF4-FFF2-40B4-BE49-F238E27FC236}">
                <a16:creationId xmlns:a16="http://schemas.microsoft.com/office/drawing/2014/main" id="{30808E09-D8DE-DD20-A31A-6D6F531316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r="60137" b="57888"/>
          <a:stretch/>
        </p:blipFill>
        <p:spPr bwMode="auto">
          <a:xfrm>
            <a:off x="11087101" y="0"/>
            <a:ext cx="1104900" cy="5903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medieval stained glass">
            <a:extLst>
              <a:ext uri="{FF2B5EF4-FFF2-40B4-BE49-F238E27FC236}">
                <a16:creationId xmlns:a16="http://schemas.microsoft.com/office/drawing/2014/main" id="{11E63945-CB7A-2F7D-F487-60C6119EAE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0" y="6255880"/>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medieval stained glass">
            <a:extLst>
              <a:ext uri="{FF2B5EF4-FFF2-40B4-BE49-F238E27FC236}">
                <a16:creationId xmlns:a16="http://schemas.microsoft.com/office/drawing/2014/main" id="{20E2E6F8-A4CE-0A43-9DD3-D353DE3DCE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2771775" y="6253124"/>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medieval stained glass">
            <a:extLst>
              <a:ext uri="{FF2B5EF4-FFF2-40B4-BE49-F238E27FC236}">
                <a16:creationId xmlns:a16="http://schemas.microsoft.com/office/drawing/2014/main" id="{C5CCB0DB-8B1C-2017-8AF4-6EE1B75A00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5543550" y="6253124"/>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medieval stained glass">
            <a:extLst>
              <a:ext uri="{FF2B5EF4-FFF2-40B4-BE49-F238E27FC236}">
                <a16:creationId xmlns:a16="http://schemas.microsoft.com/office/drawing/2014/main" id="{BC02A24C-CE2C-52F9-5A7B-66E6FD3417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b="57888"/>
          <a:stretch/>
        </p:blipFill>
        <p:spPr bwMode="auto">
          <a:xfrm>
            <a:off x="8315324" y="6253124"/>
            <a:ext cx="2771775" cy="5903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medieval stained glass">
            <a:extLst>
              <a:ext uri="{FF2B5EF4-FFF2-40B4-BE49-F238E27FC236}">
                <a16:creationId xmlns:a16="http://schemas.microsoft.com/office/drawing/2014/main" id="{57EA41CF-A3D2-3332-FDA3-47040ECDF43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85" r="60137" b="57888"/>
          <a:stretch/>
        </p:blipFill>
        <p:spPr bwMode="auto">
          <a:xfrm>
            <a:off x="11087099" y="6267695"/>
            <a:ext cx="1104900" cy="59030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medieval stained glass">
            <a:extLst>
              <a:ext uri="{FF2B5EF4-FFF2-40B4-BE49-F238E27FC236}">
                <a16:creationId xmlns:a16="http://schemas.microsoft.com/office/drawing/2014/main" id="{98A8D8D7-8F56-7F34-E02D-E261B3CE49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58" r="84624"/>
          <a:stretch/>
        </p:blipFill>
        <p:spPr bwMode="auto">
          <a:xfrm>
            <a:off x="-1" y="594624"/>
            <a:ext cx="606057" cy="56585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medieval stained glass">
            <a:extLst>
              <a:ext uri="{FF2B5EF4-FFF2-40B4-BE49-F238E27FC236}">
                <a16:creationId xmlns:a16="http://schemas.microsoft.com/office/drawing/2014/main" id="{376208DA-5DF8-8271-206F-00C5082AF25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58" r="84624"/>
          <a:stretch/>
        </p:blipFill>
        <p:spPr bwMode="auto">
          <a:xfrm flipH="1">
            <a:off x="11585942" y="597370"/>
            <a:ext cx="606057" cy="565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367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C0B9A-1096-F07D-BAA2-84072273FD01}"/>
              </a:ext>
            </a:extLst>
          </p:cNvPr>
          <p:cNvSpPr>
            <a:spLocks noGrp="1"/>
          </p:cNvSpPr>
          <p:nvPr>
            <p:ph type="title"/>
          </p:nvPr>
        </p:nvSpPr>
        <p:spPr/>
        <p:txBody>
          <a:bodyPr/>
          <a:lstStyle/>
          <a:p>
            <a:r>
              <a:rPr lang="en-US" dirty="0"/>
              <a:t>Ursuline Sacrament Preparation</a:t>
            </a:r>
          </a:p>
        </p:txBody>
      </p:sp>
      <p:sp>
        <p:nvSpPr>
          <p:cNvPr id="3" name="Content Placeholder 2">
            <a:extLst>
              <a:ext uri="{FF2B5EF4-FFF2-40B4-BE49-F238E27FC236}">
                <a16:creationId xmlns:a16="http://schemas.microsoft.com/office/drawing/2014/main" id="{7DDBDCAE-22C9-6927-5FB7-44CC91943F96}"/>
              </a:ext>
            </a:extLst>
          </p:cNvPr>
          <p:cNvSpPr>
            <a:spLocks noGrp="1"/>
          </p:cNvSpPr>
          <p:nvPr>
            <p:ph idx="1"/>
          </p:nvPr>
        </p:nvSpPr>
        <p:spPr>
          <a:xfrm>
            <a:off x="2291220" y="2627929"/>
            <a:ext cx="3816426" cy="3318936"/>
          </a:xfrm>
        </p:spPr>
        <p:txBody>
          <a:bodyPr/>
          <a:lstStyle/>
          <a:p>
            <a:r>
              <a:rPr lang="en-US" dirty="0"/>
              <a:t>Feast days</a:t>
            </a:r>
          </a:p>
          <a:p>
            <a:r>
              <a:rPr lang="en-US" dirty="0"/>
              <a:t>Confession</a:t>
            </a:r>
          </a:p>
          <a:p>
            <a:r>
              <a:rPr lang="en-US" dirty="0"/>
              <a:t>First Holy Communion</a:t>
            </a:r>
          </a:p>
          <a:p>
            <a:r>
              <a:rPr lang="en-US" dirty="0"/>
              <a:t>Confirmation</a:t>
            </a:r>
          </a:p>
          <a:p>
            <a:pPr marL="0" indent="0">
              <a:buNone/>
            </a:pPr>
            <a:endParaRPr lang="en-US" dirty="0"/>
          </a:p>
        </p:txBody>
      </p:sp>
      <p:pic>
        <p:nvPicPr>
          <p:cNvPr id="7170" name="Picture 2" descr="Image result for ursuline first communion class 1950s">
            <a:extLst>
              <a:ext uri="{FF2B5EF4-FFF2-40B4-BE49-F238E27FC236}">
                <a16:creationId xmlns:a16="http://schemas.microsoft.com/office/drawing/2014/main" id="{993F25BA-0CA1-7344-02A5-4058C3F49B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7620" y="2556932"/>
            <a:ext cx="3398977" cy="350276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Image result for medieval stained glass">
            <a:extLst>
              <a:ext uri="{FF2B5EF4-FFF2-40B4-BE49-F238E27FC236}">
                <a16:creationId xmlns:a16="http://schemas.microsoft.com/office/drawing/2014/main" id="{DFAED962-697E-71E1-927E-F975A42D96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45" r="50000" b="6043"/>
          <a:stretch/>
        </p:blipFill>
        <p:spPr bwMode="auto">
          <a:xfrm>
            <a:off x="0" y="0"/>
            <a:ext cx="125942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93801E72-4971-73EE-9534-A5E544D24C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45" r="50000" b="6043"/>
          <a:stretch/>
        </p:blipFill>
        <p:spPr bwMode="auto">
          <a:xfrm>
            <a:off x="10932578" y="0"/>
            <a:ext cx="125942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A72F2336-4C94-756A-EE47-26D67A44B2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640" b="80988"/>
          <a:stretch/>
        </p:blipFill>
        <p:spPr bwMode="auto">
          <a:xfrm>
            <a:off x="1259422" y="0"/>
            <a:ext cx="4848225" cy="5055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BB56D09-F279-34FE-812C-34E836254E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640" b="80988"/>
          <a:stretch/>
        </p:blipFill>
        <p:spPr bwMode="auto">
          <a:xfrm>
            <a:off x="6095999" y="6324"/>
            <a:ext cx="4848225" cy="5055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B0C5580B-0A50-AB13-B2CD-64B229C50A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640" b="80988"/>
          <a:stretch/>
        </p:blipFill>
        <p:spPr bwMode="auto">
          <a:xfrm>
            <a:off x="1259421" y="6358762"/>
            <a:ext cx="4848225" cy="5055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74C49A96-EB08-3CC9-D45D-ECDEA67B81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640" b="80988"/>
          <a:stretch/>
        </p:blipFill>
        <p:spPr bwMode="auto">
          <a:xfrm>
            <a:off x="6095998" y="6352438"/>
            <a:ext cx="4848225" cy="505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965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6B462-7561-0945-2F4F-16AF444E77DD}"/>
              </a:ext>
            </a:extLst>
          </p:cNvPr>
          <p:cNvSpPr>
            <a:spLocks noGrp="1"/>
          </p:cNvSpPr>
          <p:nvPr>
            <p:ph type="title"/>
          </p:nvPr>
        </p:nvSpPr>
        <p:spPr/>
        <p:txBody>
          <a:bodyPr>
            <a:normAutofit fontScale="90000"/>
          </a:bodyPr>
          <a:lstStyle/>
          <a:p>
            <a:r>
              <a:rPr lang="en-US" dirty="0"/>
              <a:t>What Marian Virtues did St. Ursula and St. Angela Merici Live Out?</a:t>
            </a:r>
          </a:p>
        </p:txBody>
      </p:sp>
      <p:sp>
        <p:nvSpPr>
          <p:cNvPr id="3" name="Content Placeholder 2">
            <a:extLst>
              <a:ext uri="{FF2B5EF4-FFF2-40B4-BE49-F238E27FC236}">
                <a16:creationId xmlns:a16="http://schemas.microsoft.com/office/drawing/2014/main" id="{629494B8-20DC-D8C0-4D73-305F9C5E8C7B}"/>
              </a:ext>
            </a:extLst>
          </p:cNvPr>
          <p:cNvSpPr>
            <a:spLocks noGrp="1"/>
          </p:cNvSpPr>
          <p:nvPr>
            <p:ph idx="1"/>
          </p:nvPr>
        </p:nvSpPr>
        <p:spPr>
          <a:xfrm>
            <a:off x="1295401" y="2556932"/>
            <a:ext cx="4782877" cy="3318936"/>
          </a:xfrm>
        </p:spPr>
        <p:txBody>
          <a:bodyPr>
            <a:noAutofit/>
          </a:bodyPr>
          <a:lstStyle/>
          <a:p>
            <a:r>
              <a:rPr lang="en-US" sz="2900" dirty="0"/>
              <a:t>“Mother Most Prudent”</a:t>
            </a:r>
          </a:p>
          <a:p>
            <a:pPr lvl="1"/>
            <a:r>
              <a:rPr lang="en-US" sz="2900" dirty="0"/>
              <a:t>Practical wisdom</a:t>
            </a:r>
          </a:p>
          <a:p>
            <a:pPr lvl="1"/>
            <a:r>
              <a:rPr lang="en-US" sz="2900" dirty="0"/>
              <a:t>Spiritual wisdom: Inspiration of Holy Spirit</a:t>
            </a:r>
          </a:p>
          <a:p>
            <a:pPr lvl="1"/>
            <a:r>
              <a:rPr lang="en-US" sz="2900" dirty="0"/>
              <a:t>Trust in God’s Providence</a:t>
            </a:r>
          </a:p>
        </p:txBody>
      </p:sp>
      <p:pic>
        <p:nvPicPr>
          <p:cNvPr id="5" name="Picture 4">
            <a:extLst>
              <a:ext uri="{FF2B5EF4-FFF2-40B4-BE49-F238E27FC236}">
                <a16:creationId xmlns:a16="http://schemas.microsoft.com/office/drawing/2014/main" id="{D13D2A5E-1A9B-AFFE-5EAB-E1A269B8EE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448" y="2488486"/>
            <a:ext cx="3838352" cy="3413392"/>
          </a:xfrm>
          <a:prstGeom prst="rect">
            <a:avLst/>
          </a:prstGeom>
        </p:spPr>
      </p:pic>
      <p:pic>
        <p:nvPicPr>
          <p:cNvPr id="9218" name="Picture 2" descr="Image result for medieval stained glass">
            <a:extLst>
              <a:ext uri="{FF2B5EF4-FFF2-40B4-BE49-F238E27FC236}">
                <a16:creationId xmlns:a16="http://schemas.microsoft.com/office/drawing/2014/main" id="{71ADA5FB-966D-7902-7870-01355856A0DA}"/>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850" t="2665" r="52690" b="3666"/>
          <a:stretch/>
        </p:blipFill>
        <p:spPr bwMode="auto">
          <a:xfrm>
            <a:off x="0" y="-25404"/>
            <a:ext cx="1201479" cy="68834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C7DCB13B-64BF-71C1-F99A-7084D55353EE}"/>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850" t="2665" r="52690" b="3666"/>
          <a:stretch/>
        </p:blipFill>
        <p:spPr bwMode="auto">
          <a:xfrm>
            <a:off x="10990519" y="-25403"/>
            <a:ext cx="1201479" cy="688340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 result for agnus dei stained glass">
            <a:extLst>
              <a:ext uri="{FF2B5EF4-FFF2-40B4-BE49-F238E27FC236}">
                <a16:creationId xmlns:a16="http://schemas.microsoft.com/office/drawing/2014/main" id="{BD704F13-6C3E-2F6A-B045-BCDA495490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87" b="41937"/>
          <a:stretch/>
        </p:blipFill>
        <p:spPr bwMode="auto">
          <a:xfrm>
            <a:off x="1201478" y="0"/>
            <a:ext cx="4894521" cy="10245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agnus dei stained glass">
            <a:extLst>
              <a:ext uri="{FF2B5EF4-FFF2-40B4-BE49-F238E27FC236}">
                <a16:creationId xmlns:a16="http://schemas.microsoft.com/office/drawing/2014/main" id="{A1E808E2-1613-50B6-EF2C-35AB1D6140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87" b="41937"/>
          <a:stretch/>
        </p:blipFill>
        <p:spPr bwMode="auto">
          <a:xfrm>
            <a:off x="6078279" y="0"/>
            <a:ext cx="4894521" cy="10245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agnus dei stained glass">
            <a:extLst>
              <a:ext uri="{FF2B5EF4-FFF2-40B4-BE49-F238E27FC236}">
                <a16:creationId xmlns:a16="http://schemas.microsoft.com/office/drawing/2014/main" id="{49EEDE80-4147-E138-93AB-D3F90377A2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87" b="41937"/>
          <a:stretch/>
        </p:blipFill>
        <p:spPr bwMode="auto">
          <a:xfrm>
            <a:off x="1219198" y="5833430"/>
            <a:ext cx="4894521" cy="10245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gnus dei stained glass">
            <a:extLst>
              <a:ext uri="{FF2B5EF4-FFF2-40B4-BE49-F238E27FC236}">
                <a16:creationId xmlns:a16="http://schemas.microsoft.com/office/drawing/2014/main" id="{D269EC0F-9078-2496-87DD-253D41438F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87" b="41937"/>
          <a:stretch/>
        </p:blipFill>
        <p:spPr bwMode="auto">
          <a:xfrm>
            <a:off x="6095997" y="5833431"/>
            <a:ext cx="4894521" cy="1024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926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B0B23-3D9C-0154-B57A-AEC08F8B914E}"/>
              </a:ext>
            </a:extLst>
          </p:cNvPr>
          <p:cNvSpPr>
            <a:spLocks noGrp="1"/>
          </p:cNvSpPr>
          <p:nvPr>
            <p:ph type="title"/>
          </p:nvPr>
        </p:nvSpPr>
        <p:spPr/>
        <p:txBody>
          <a:bodyPr>
            <a:normAutofit fontScale="90000"/>
          </a:bodyPr>
          <a:lstStyle/>
          <a:p>
            <a:r>
              <a:rPr lang="en-US" dirty="0"/>
              <a:t>How Can We Apply the Ursuline Approach to Religious Education?</a:t>
            </a:r>
          </a:p>
        </p:txBody>
      </p:sp>
      <p:sp>
        <p:nvSpPr>
          <p:cNvPr id="3" name="Content Placeholder 2">
            <a:extLst>
              <a:ext uri="{FF2B5EF4-FFF2-40B4-BE49-F238E27FC236}">
                <a16:creationId xmlns:a16="http://schemas.microsoft.com/office/drawing/2014/main" id="{D5E4F99B-0C7B-8C64-B604-A26426FBFF11}"/>
              </a:ext>
            </a:extLst>
          </p:cNvPr>
          <p:cNvSpPr>
            <a:spLocks noGrp="1"/>
          </p:cNvSpPr>
          <p:nvPr>
            <p:ph idx="1"/>
          </p:nvPr>
        </p:nvSpPr>
        <p:spPr>
          <a:xfrm>
            <a:off x="921489" y="2453954"/>
            <a:ext cx="5596269" cy="3524891"/>
          </a:xfrm>
        </p:spPr>
        <p:txBody>
          <a:bodyPr>
            <a:normAutofit/>
          </a:bodyPr>
          <a:lstStyle/>
          <a:p>
            <a:pPr marL="0" indent="0">
              <a:buNone/>
            </a:pPr>
            <a:r>
              <a:rPr lang="en-US" dirty="0"/>
              <a:t>“My very own sisters, it is necessary that we be vigilant, and so much more so, as the undertaking is of such importance that there could be no greater, in which lie our life and well-being, and in which we are called to a life of such glory that we are spouses of the Son of God, and will become queens in heaven.” ~Prologue of the Rule of the Company of Saint Ursula #15–17</a:t>
            </a:r>
          </a:p>
        </p:txBody>
      </p:sp>
      <p:pic>
        <p:nvPicPr>
          <p:cNvPr id="1026" name="Picture 2" descr="Agostino Aglio (1777-1857), “La gloria di Sant’Angela Merici”">
            <a:extLst>
              <a:ext uri="{FF2B5EF4-FFF2-40B4-BE49-F238E27FC236}">
                <a16:creationId xmlns:a16="http://schemas.microsoft.com/office/drawing/2014/main" id="{463B1B8C-987F-FC5B-7E9F-E2D788D842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7758" y="2556930"/>
            <a:ext cx="4752753" cy="352489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Image result for medieval stained glass">
            <a:extLst>
              <a:ext uri="{FF2B5EF4-FFF2-40B4-BE49-F238E27FC236}">
                <a16:creationId xmlns:a16="http://schemas.microsoft.com/office/drawing/2014/main" id="{9493D49E-7297-E1FE-7455-9B155F282F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78" r="33478"/>
          <a:stretch/>
        </p:blipFill>
        <p:spPr bwMode="auto">
          <a:xfrm>
            <a:off x="0" y="0"/>
            <a:ext cx="84351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09728EE6-0424-DCB9-B885-A6D37DD121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78" r="33478"/>
          <a:stretch/>
        </p:blipFill>
        <p:spPr bwMode="auto">
          <a:xfrm>
            <a:off x="11348484" y="0"/>
            <a:ext cx="84351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angel stained glass catholic">
            <a:extLst>
              <a:ext uri="{FF2B5EF4-FFF2-40B4-BE49-F238E27FC236}">
                <a16:creationId xmlns:a16="http://schemas.microsoft.com/office/drawing/2014/main" id="{D796CBC1-EF3C-66EE-1D40-3294715364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843516" y="0"/>
            <a:ext cx="2600325" cy="10576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angel stained glass catholic">
            <a:extLst>
              <a:ext uri="{FF2B5EF4-FFF2-40B4-BE49-F238E27FC236}">
                <a16:creationId xmlns:a16="http://schemas.microsoft.com/office/drawing/2014/main" id="{89511381-5DDA-0D06-19F5-6DE30999618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3443841" y="0"/>
            <a:ext cx="2600325" cy="10576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angel stained glass catholic">
            <a:extLst>
              <a:ext uri="{FF2B5EF4-FFF2-40B4-BE49-F238E27FC236}">
                <a16:creationId xmlns:a16="http://schemas.microsoft.com/office/drawing/2014/main" id="{03FC152F-349E-979C-1FB1-7916534E4C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6044166" y="0"/>
            <a:ext cx="2600325" cy="10576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angel stained glass catholic">
            <a:extLst>
              <a:ext uri="{FF2B5EF4-FFF2-40B4-BE49-F238E27FC236}">
                <a16:creationId xmlns:a16="http://schemas.microsoft.com/office/drawing/2014/main" id="{F582786C-CCD9-09E1-ADCC-36DADA2F65C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8644491" y="-1"/>
            <a:ext cx="2703993" cy="10576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ngel stained glass catholic">
            <a:extLst>
              <a:ext uri="{FF2B5EF4-FFF2-40B4-BE49-F238E27FC236}">
                <a16:creationId xmlns:a16="http://schemas.microsoft.com/office/drawing/2014/main" id="{8A5BB1E6-6F55-E6CB-9E61-8EA9B451979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843516" y="5875868"/>
            <a:ext cx="2600325" cy="9821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angel stained glass catholic">
            <a:extLst>
              <a:ext uri="{FF2B5EF4-FFF2-40B4-BE49-F238E27FC236}">
                <a16:creationId xmlns:a16="http://schemas.microsoft.com/office/drawing/2014/main" id="{15E12503-89BB-3D0D-1C24-0E7DFA52E7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3443840" y="5875868"/>
            <a:ext cx="2600325" cy="9821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angel stained glass catholic">
            <a:extLst>
              <a:ext uri="{FF2B5EF4-FFF2-40B4-BE49-F238E27FC236}">
                <a16:creationId xmlns:a16="http://schemas.microsoft.com/office/drawing/2014/main" id="{E58FB14E-EA5C-4197-7C2D-436328E037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6003720" y="5875868"/>
            <a:ext cx="2600325" cy="9821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Image result for angel stained glass catholic">
            <a:extLst>
              <a:ext uri="{FF2B5EF4-FFF2-40B4-BE49-F238E27FC236}">
                <a16:creationId xmlns:a16="http://schemas.microsoft.com/office/drawing/2014/main" id="{C58F5AD7-38DC-A7BF-F16C-4932862771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68" b="65388"/>
          <a:stretch/>
        </p:blipFill>
        <p:spPr bwMode="auto">
          <a:xfrm>
            <a:off x="8563599" y="5875868"/>
            <a:ext cx="2784885" cy="982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92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A3EB2-5B22-B505-6A3D-03435FDFC3D9}"/>
              </a:ext>
            </a:extLst>
          </p:cNvPr>
          <p:cNvSpPr>
            <a:spLocks noGrp="1"/>
          </p:cNvSpPr>
          <p:nvPr>
            <p:ph type="title"/>
          </p:nvPr>
        </p:nvSpPr>
        <p:spPr/>
        <p:txBody>
          <a:bodyPr/>
          <a:lstStyle/>
          <a:p>
            <a:r>
              <a:rPr lang="en-US" dirty="0"/>
              <a:t>Wisdom from St. Angela Merici</a:t>
            </a:r>
          </a:p>
        </p:txBody>
      </p:sp>
      <p:sp>
        <p:nvSpPr>
          <p:cNvPr id="3" name="Content Placeholder 2">
            <a:extLst>
              <a:ext uri="{FF2B5EF4-FFF2-40B4-BE49-F238E27FC236}">
                <a16:creationId xmlns:a16="http://schemas.microsoft.com/office/drawing/2014/main" id="{CC1AD8CF-08DF-19CF-0AD0-25A24F58E7F5}"/>
              </a:ext>
            </a:extLst>
          </p:cNvPr>
          <p:cNvSpPr>
            <a:spLocks noGrp="1"/>
          </p:cNvSpPr>
          <p:nvPr>
            <p:ph idx="1"/>
          </p:nvPr>
        </p:nvSpPr>
        <p:spPr>
          <a:xfrm>
            <a:off x="1381346" y="2499829"/>
            <a:ext cx="7114953" cy="3318936"/>
          </a:xfrm>
        </p:spPr>
        <p:txBody>
          <a:bodyPr>
            <a:normAutofit/>
          </a:bodyPr>
          <a:lstStyle/>
          <a:p>
            <a:pPr marL="0" indent="0">
              <a:buNone/>
            </a:pPr>
            <a:r>
              <a:rPr lang="en-US" dirty="0"/>
              <a:t>“Mothers and sisters most dear to me in Christ: in the first place strive with all your power and zeal to be open. With the help of God, try to receive such good counsel that, led solely by the love of God and an eagerness to save souls, you may fulfill your charge. Only if the responsibilities committed to you are rooted in this twofold charity will they bear beneficial and saving fruit.” -</a:t>
            </a:r>
            <a:r>
              <a:rPr lang="it-IT" dirty="0"/>
              <a:t> St. Angela Merici, </a:t>
            </a:r>
            <a:r>
              <a:rPr lang="it-IT" i="1" dirty="0"/>
              <a:t>Spiritual Testament</a:t>
            </a:r>
          </a:p>
        </p:txBody>
      </p:sp>
      <p:pic>
        <p:nvPicPr>
          <p:cNvPr id="5" name="Picture 4">
            <a:extLst>
              <a:ext uri="{FF2B5EF4-FFF2-40B4-BE49-F238E27FC236}">
                <a16:creationId xmlns:a16="http://schemas.microsoft.com/office/drawing/2014/main" id="{F18A214F-90A2-A705-DF27-EE9AABAA6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354" y="2556932"/>
            <a:ext cx="2240718" cy="3561142"/>
          </a:xfrm>
          <a:prstGeom prst="rect">
            <a:avLst/>
          </a:prstGeom>
        </p:spPr>
      </p:pic>
      <p:pic>
        <p:nvPicPr>
          <p:cNvPr id="11266" name="Picture 2" descr="Image result for medieval stained glass">
            <a:extLst>
              <a:ext uri="{FF2B5EF4-FFF2-40B4-BE49-F238E27FC236}">
                <a16:creationId xmlns:a16="http://schemas.microsoft.com/office/drawing/2014/main" id="{65BBB1ED-8721-B9B5-D419-FA87F4ED7D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761" r="33633"/>
          <a:stretch/>
        </p:blipFill>
        <p:spPr bwMode="auto">
          <a:xfrm rot="16200000">
            <a:off x="2596116" y="-2596116"/>
            <a:ext cx="903768"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Image result for angel stained glass catholic">
            <a:extLst>
              <a:ext uri="{FF2B5EF4-FFF2-40B4-BE49-F238E27FC236}">
                <a16:creationId xmlns:a16="http://schemas.microsoft.com/office/drawing/2014/main" id="{14128E34-B2C7-CDD2-E604-F257773B993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159" r="20507"/>
          <a:stretch/>
        </p:blipFill>
        <p:spPr bwMode="auto">
          <a:xfrm>
            <a:off x="0" y="903768"/>
            <a:ext cx="1295401" cy="50504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medieval stained glass">
            <a:extLst>
              <a:ext uri="{FF2B5EF4-FFF2-40B4-BE49-F238E27FC236}">
                <a16:creationId xmlns:a16="http://schemas.microsoft.com/office/drawing/2014/main" id="{2CCBD5E5-C198-3429-0AA2-59F3572E26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761" r="33633"/>
          <a:stretch/>
        </p:blipFill>
        <p:spPr bwMode="auto">
          <a:xfrm rot="16200000">
            <a:off x="2596116" y="3358116"/>
            <a:ext cx="903768" cy="6096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medieval stained glass">
            <a:extLst>
              <a:ext uri="{FF2B5EF4-FFF2-40B4-BE49-F238E27FC236}">
                <a16:creationId xmlns:a16="http://schemas.microsoft.com/office/drawing/2014/main" id="{BFE1F9FF-0ABD-4DD1-1AA4-A7788C07C8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761" r="33633"/>
          <a:stretch/>
        </p:blipFill>
        <p:spPr bwMode="auto">
          <a:xfrm rot="16200000">
            <a:off x="8692116" y="-2596117"/>
            <a:ext cx="903768" cy="6096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angel stained glass catholic">
            <a:extLst>
              <a:ext uri="{FF2B5EF4-FFF2-40B4-BE49-F238E27FC236}">
                <a16:creationId xmlns:a16="http://schemas.microsoft.com/office/drawing/2014/main" id="{E82ED0E6-4F2C-9310-C4DE-63066EEDF8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159" r="20507"/>
          <a:stretch/>
        </p:blipFill>
        <p:spPr bwMode="auto">
          <a:xfrm>
            <a:off x="10896599" y="903768"/>
            <a:ext cx="1295401" cy="50504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medieval stained glass">
            <a:extLst>
              <a:ext uri="{FF2B5EF4-FFF2-40B4-BE49-F238E27FC236}">
                <a16:creationId xmlns:a16="http://schemas.microsoft.com/office/drawing/2014/main" id="{210295B2-87F5-18FC-199F-2118D4ED55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761" r="33633"/>
          <a:stretch/>
        </p:blipFill>
        <p:spPr bwMode="auto">
          <a:xfrm rot="16200000">
            <a:off x="8692116" y="3358115"/>
            <a:ext cx="903768"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593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00460-9EF7-3190-D38F-8FF633783435}"/>
              </a:ext>
            </a:extLst>
          </p:cNvPr>
          <p:cNvSpPr>
            <a:spLocks noGrp="1"/>
          </p:cNvSpPr>
          <p:nvPr>
            <p:ph type="title"/>
          </p:nvPr>
        </p:nvSpPr>
        <p:spPr/>
        <p:txBody>
          <a:bodyPr>
            <a:normAutofit fontScale="90000"/>
          </a:bodyPr>
          <a:lstStyle/>
          <a:p>
            <a:r>
              <a:rPr lang="en-US" sz="3000" dirty="0"/>
              <a:t>Teachers in the Scriptures: Through passages in the New Testament of the Bible, how do we see Jesus teaching? What does Jesus say about teachers?</a:t>
            </a:r>
          </a:p>
        </p:txBody>
      </p:sp>
      <p:sp>
        <p:nvSpPr>
          <p:cNvPr id="3" name="Content Placeholder 2">
            <a:extLst>
              <a:ext uri="{FF2B5EF4-FFF2-40B4-BE49-F238E27FC236}">
                <a16:creationId xmlns:a16="http://schemas.microsoft.com/office/drawing/2014/main" id="{4EB3B75D-E4A6-DBEF-E266-1E9AF8380DD9}"/>
              </a:ext>
            </a:extLst>
          </p:cNvPr>
          <p:cNvSpPr>
            <a:spLocks noGrp="1"/>
          </p:cNvSpPr>
          <p:nvPr>
            <p:ph idx="1"/>
          </p:nvPr>
        </p:nvSpPr>
        <p:spPr>
          <a:xfrm>
            <a:off x="4485243" y="2556932"/>
            <a:ext cx="3221514" cy="2554894"/>
          </a:xfrm>
        </p:spPr>
        <p:txBody>
          <a:bodyPr>
            <a:normAutofit/>
          </a:bodyPr>
          <a:lstStyle/>
          <a:p>
            <a:r>
              <a:rPr lang="en-US" dirty="0"/>
              <a:t>Matthew 13:31-32</a:t>
            </a:r>
          </a:p>
          <a:p>
            <a:r>
              <a:rPr lang="en-US" dirty="0"/>
              <a:t>Matthew 23:1-3</a:t>
            </a:r>
          </a:p>
          <a:p>
            <a:r>
              <a:rPr lang="en-US" dirty="0"/>
              <a:t>John 7:14-17</a:t>
            </a:r>
          </a:p>
        </p:txBody>
      </p:sp>
      <p:pic>
        <p:nvPicPr>
          <p:cNvPr id="12290" name="Picture 2" descr="Image result for medieval stained glass">
            <a:extLst>
              <a:ext uri="{FF2B5EF4-FFF2-40B4-BE49-F238E27FC236}">
                <a16:creationId xmlns:a16="http://schemas.microsoft.com/office/drawing/2014/main" id="{B80F035F-82A5-22E0-5F06-1D68779C50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0" r="68157" b="7819"/>
          <a:stretch/>
        </p:blipFill>
        <p:spPr bwMode="auto">
          <a:xfrm>
            <a:off x="-1" y="0"/>
            <a:ext cx="81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medieval stained glass">
            <a:extLst>
              <a:ext uri="{FF2B5EF4-FFF2-40B4-BE49-F238E27FC236}">
                <a16:creationId xmlns:a16="http://schemas.microsoft.com/office/drawing/2014/main" id="{38985DA4-F36F-6202-0A98-0FD6911865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0" r="68157" b="7819"/>
          <a:stretch/>
        </p:blipFill>
        <p:spPr bwMode="auto">
          <a:xfrm>
            <a:off x="11373293" y="1"/>
            <a:ext cx="81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Image result for angel stained glass catholic">
            <a:extLst>
              <a:ext uri="{FF2B5EF4-FFF2-40B4-BE49-F238E27FC236}">
                <a16:creationId xmlns:a16="http://schemas.microsoft.com/office/drawing/2014/main" id="{EA66E0EE-998E-698B-A8B0-C98191B8A3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818706" y="0"/>
            <a:ext cx="2771775" cy="8334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Image result for angel stained glass catholic">
            <a:extLst>
              <a:ext uri="{FF2B5EF4-FFF2-40B4-BE49-F238E27FC236}">
                <a16:creationId xmlns:a16="http://schemas.microsoft.com/office/drawing/2014/main" id="{C044B75C-ED14-C9A0-91ED-443220A64C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3590481" y="-1"/>
            <a:ext cx="2771775" cy="8334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result for angel stained glass catholic">
            <a:extLst>
              <a:ext uri="{FF2B5EF4-FFF2-40B4-BE49-F238E27FC236}">
                <a16:creationId xmlns:a16="http://schemas.microsoft.com/office/drawing/2014/main" id="{BFC735AE-4DD9-702D-97AC-4888AB003E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6362256" y="-2"/>
            <a:ext cx="2771775" cy="8334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mage result for angel stained glass catholic">
            <a:extLst>
              <a:ext uri="{FF2B5EF4-FFF2-40B4-BE49-F238E27FC236}">
                <a16:creationId xmlns:a16="http://schemas.microsoft.com/office/drawing/2014/main" id="{AEC91EA7-FE34-C734-3B10-3A7E6DACEC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9134032" y="-3"/>
            <a:ext cx="2239262" cy="8334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Image result for angel stained glass catholic">
            <a:extLst>
              <a:ext uri="{FF2B5EF4-FFF2-40B4-BE49-F238E27FC236}">
                <a16:creationId xmlns:a16="http://schemas.microsoft.com/office/drawing/2014/main" id="{F2F952A2-FC1D-F7FF-10B4-F9199103A5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818705" y="6024564"/>
            <a:ext cx="2771775" cy="8334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angel stained glass catholic">
            <a:extLst>
              <a:ext uri="{FF2B5EF4-FFF2-40B4-BE49-F238E27FC236}">
                <a16:creationId xmlns:a16="http://schemas.microsoft.com/office/drawing/2014/main" id="{1CF86EE4-DC8A-E480-289C-697EB3E67A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3590480" y="6026485"/>
            <a:ext cx="2771775" cy="83343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Image result for angel stained glass catholic">
            <a:extLst>
              <a:ext uri="{FF2B5EF4-FFF2-40B4-BE49-F238E27FC236}">
                <a16:creationId xmlns:a16="http://schemas.microsoft.com/office/drawing/2014/main" id="{16D0D16A-1382-F1DC-D6AA-6CC87532A8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6362254" y="6024564"/>
            <a:ext cx="2771775" cy="8334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Image result for angel stained glass catholic">
            <a:extLst>
              <a:ext uri="{FF2B5EF4-FFF2-40B4-BE49-F238E27FC236}">
                <a16:creationId xmlns:a16="http://schemas.microsoft.com/office/drawing/2014/main" id="{34175042-5C7B-2EFF-5C09-E2EF570167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8916"/>
          <a:stretch/>
        </p:blipFill>
        <p:spPr bwMode="auto">
          <a:xfrm>
            <a:off x="9134032" y="6022643"/>
            <a:ext cx="2239262" cy="833436"/>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Jesus Christ and Mary Magdalene in Stained Glass Stock Image - Image of ...">
            <a:extLst>
              <a:ext uri="{FF2B5EF4-FFF2-40B4-BE49-F238E27FC236}">
                <a16:creationId xmlns:a16="http://schemas.microsoft.com/office/drawing/2014/main" id="{25CA0ADA-D1DB-DBF3-2644-68535DEE14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260"/>
          <a:stretch/>
        </p:blipFill>
        <p:spPr bwMode="auto">
          <a:xfrm>
            <a:off x="7374182" y="2646362"/>
            <a:ext cx="3519694" cy="301399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4E59D4D-4F8E-A9E9-F908-010ED63E6A75}"/>
              </a:ext>
            </a:extLst>
          </p:cNvPr>
          <p:cNvPicPr>
            <a:picLocks noChangeAspect="1"/>
          </p:cNvPicPr>
          <p:nvPr/>
        </p:nvPicPr>
        <p:blipFill>
          <a:blip r:embed="rId5"/>
          <a:srcRect l="11853" r="10189"/>
          <a:stretch/>
        </p:blipFill>
        <p:spPr>
          <a:xfrm>
            <a:off x="892127" y="2556932"/>
            <a:ext cx="3519694" cy="3103428"/>
          </a:xfrm>
          <a:prstGeom prst="rect">
            <a:avLst/>
          </a:prstGeom>
        </p:spPr>
      </p:pic>
    </p:spTree>
    <p:extLst>
      <p:ext uri="{BB962C8B-B14F-4D97-AF65-F5344CB8AC3E}">
        <p14:creationId xmlns:p14="http://schemas.microsoft.com/office/powerpoint/2010/main" val="3050360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2E05-E574-A9A5-A7A3-226CA84C6E5B}"/>
              </a:ext>
            </a:extLst>
          </p:cNvPr>
          <p:cNvSpPr>
            <a:spLocks noGrp="1"/>
          </p:cNvSpPr>
          <p:nvPr>
            <p:ph type="title"/>
          </p:nvPr>
        </p:nvSpPr>
        <p:spPr/>
        <p:txBody>
          <a:bodyPr>
            <a:normAutofit fontScale="90000"/>
          </a:bodyPr>
          <a:lstStyle/>
          <a:p>
            <a:r>
              <a:rPr lang="en-US" dirty="0"/>
              <a:t>Scriptural Scavenger Hunt: How are the Scriptures reflected in St. Angela’s educational philosophy?</a:t>
            </a:r>
          </a:p>
        </p:txBody>
      </p:sp>
      <p:sp>
        <p:nvSpPr>
          <p:cNvPr id="3" name="Content Placeholder 2">
            <a:extLst>
              <a:ext uri="{FF2B5EF4-FFF2-40B4-BE49-F238E27FC236}">
                <a16:creationId xmlns:a16="http://schemas.microsoft.com/office/drawing/2014/main" id="{1175109F-B9FF-9A7C-9A9A-0EEE4A247734}"/>
              </a:ext>
            </a:extLst>
          </p:cNvPr>
          <p:cNvSpPr>
            <a:spLocks noGrp="1"/>
          </p:cNvSpPr>
          <p:nvPr>
            <p:ph idx="1"/>
          </p:nvPr>
        </p:nvSpPr>
        <p:spPr>
          <a:xfrm>
            <a:off x="4779831" y="2841126"/>
            <a:ext cx="2190522" cy="3215905"/>
          </a:xfrm>
        </p:spPr>
        <p:txBody>
          <a:bodyPr>
            <a:normAutofit/>
          </a:bodyPr>
          <a:lstStyle/>
          <a:p>
            <a:r>
              <a:rPr lang="en-US" dirty="0"/>
              <a:t>Psalm 132:12</a:t>
            </a:r>
          </a:p>
          <a:p>
            <a:r>
              <a:rPr lang="en-US" dirty="0"/>
              <a:t>Luke 6:40</a:t>
            </a:r>
          </a:p>
          <a:p>
            <a:r>
              <a:rPr lang="en-US" dirty="0"/>
              <a:t>Matthew 28:20</a:t>
            </a:r>
          </a:p>
        </p:txBody>
      </p:sp>
      <p:pic>
        <p:nvPicPr>
          <p:cNvPr id="17410" name="Picture 2" descr="Image result for medieval stained glass">
            <a:extLst>
              <a:ext uri="{FF2B5EF4-FFF2-40B4-BE49-F238E27FC236}">
                <a16:creationId xmlns:a16="http://schemas.microsoft.com/office/drawing/2014/main" id="{8DA0F05A-A1E1-3A15-2B1D-0AAE915EACA8}"/>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6751" t="15495" r="38208"/>
          <a:stretch/>
        </p:blipFill>
        <p:spPr bwMode="auto">
          <a:xfrm rot="16200000">
            <a:off x="2775333" y="3537331"/>
            <a:ext cx="545335" cy="60960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medieval stained glass">
            <a:extLst>
              <a:ext uri="{FF2B5EF4-FFF2-40B4-BE49-F238E27FC236}">
                <a16:creationId xmlns:a16="http://schemas.microsoft.com/office/drawing/2014/main" id="{FD44BA70-937B-62A5-5BC2-3AC4E7242701}"/>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6751" t="15495" r="38208"/>
          <a:stretch/>
        </p:blipFill>
        <p:spPr bwMode="auto">
          <a:xfrm rot="5400000" flipH="1">
            <a:off x="8871334" y="3537331"/>
            <a:ext cx="545335" cy="60960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medieval stained glass">
            <a:extLst>
              <a:ext uri="{FF2B5EF4-FFF2-40B4-BE49-F238E27FC236}">
                <a16:creationId xmlns:a16="http://schemas.microsoft.com/office/drawing/2014/main" id="{F086A0A1-00AF-00C6-68B8-7DE1E9CF9F69}"/>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6751" t="15495" r="38208"/>
          <a:stretch/>
        </p:blipFill>
        <p:spPr bwMode="auto">
          <a:xfrm rot="16200000">
            <a:off x="2775329" y="-2775333"/>
            <a:ext cx="545335" cy="60960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medieval stained glass">
            <a:extLst>
              <a:ext uri="{FF2B5EF4-FFF2-40B4-BE49-F238E27FC236}">
                <a16:creationId xmlns:a16="http://schemas.microsoft.com/office/drawing/2014/main" id="{2BD8B800-5617-6141-EAE9-6CECED0DF25D}"/>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6751" t="15495" r="38208"/>
          <a:stretch/>
        </p:blipFill>
        <p:spPr bwMode="auto">
          <a:xfrm rot="5400000" flipH="1">
            <a:off x="8871333" y="-2777069"/>
            <a:ext cx="545335" cy="60960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ngel stained glass catholic">
            <a:extLst>
              <a:ext uri="{FF2B5EF4-FFF2-40B4-BE49-F238E27FC236}">
                <a16:creationId xmlns:a16="http://schemas.microsoft.com/office/drawing/2014/main" id="{3D497B3E-6300-46C4-F1D3-836483D3B0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87" t="-15" r="38729" b="15"/>
          <a:stretch/>
        </p:blipFill>
        <p:spPr bwMode="auto">
          <a:xfrm>
            <a:off x="10896597" y="543600"/>
            <a:ext cx="1295403" cy="576906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angel stained glass catholic">
            <a:extLst>
              <a:ext uri="{FF2B5EF4-FFF2-40B4-BE49-F238E27FC236}">
                <a16:creationId xmlns:a16="http://schemas.microsoft.com/office/drawing/2014/main" id="{1B640EB2-6D0D-281E-B8BC-C8C19DAC98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87" t="-15" r="38729" b="15"/>
          <a:stretch/>
        </p:blipFill>
        <p:spPr bwMode="auto">
          <a:xfrm flipH="1">
            <a:off x="0" y="543600"/>
            <a:ext cx="1295403" cy="57690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angel stained glass catholic">
            <a:extLst>
              <a:ext uri="{FF2B5EF4-FFF2-40B4-BE49-F238E27FC236}">
                <a16:creationId xmlns:a16="http://schemas.microsoft.com/office/drawing/2014/main" id="{2DAC9A5E-39A8-5BCB-C19B-F4E77A4B5F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4688"/>
          <a:stretch/>
        </p:blipFill>
        <p:spPr bwMode="auto">
          <a:xfrm>
            <a:off x="7161314" y="2722795"/>
            <a:ext cx="3544322" cy="2896885"/>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jesus teaching in the temple as a child painting">
            <a:extLst>
              <a:ext uri="{FF2B5EF4-FFF2-40B4-BE49-F238E27FC236}">
                <a16:creationId xmlns:a16="http://schemas.microsoft.com/office/drawing/2014/main" id="{825D740A-F559-4C21-DC60-E2B0487200E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604" t="6989" r="8366" b="7054"/>
          <a:stretch/>
        </p:blipFill>
        <p:spPr bwMode="auto">
          <a:xfrm>
            <a:off x="1486364" y="2722794"/>
            <a:ext cx="2974555" cy="2896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306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A354D-9EA9-3FCB-7A50-F526A36FE271}"/>
              </a:ext>
            </a:extLst>
          </p:cNvPr>
          <p:cNvSpPr>
            <a:spLocks noGrp="1"/>
          </p:cNvSpPr>
          <p:nvPr>
            <p:ph type="title"/>
          </p:nvPr>
        </p:nvSpPr>
        <p:spPr/>
        <p:txBody>
          <a:bodyPr>
            <a:normAutofit/>
          </a:bodyPr>
          <a:lstStyle/>
          <a:p>
            <a:r>
              <a:rPr lang="en-US" dirty="0"/>
              <a:t>Closing Prayer: Litany of St. Angela Merici </a:t>
            </a:r>
            <a:r>
              <a:rPr lang="en-US" sz="2000" i="1" dirty="0"/>
              <a:t>(condensed)</a:t>
            </a:r>
          </a:p>
        </p:txBody>
      </p:sp>
      <p:sp>
        <p:nvSpPr>
          <p:cNvPr id="3" name="Content Placeholder 2">
            <a:extLst>
              <a:ext uri="{FF2B5EF4-FFF2-40B4-BE49-F238E27FC236}">
                <a16:creationId xmlns:a16="http://schemas.microsoft.com/office/drawing/2014/main" id="{FF1ED5CA-A958-524A-72E2-03B6F0002738}"/>
              </a:ext>
            </a:extLst>
          </p:cNvPr>
          <p:cNvSpPr>
            <a:spLocks noGrp="1"/>
          </p:cNvSpPr>
          <p:nvPr>
            <p:ph idx="1"/>
          </p:nvPr>
        </p:nvSpPr>
        <p:spPr>
          <a:xfrm>
            <a:off x="1008322" y="2620726"/>
            <a:ext cx="6104859" cy="3397301"/>
          </a:xfrm>
        </p:spPr>
        <p:txBody>
          <a:bodyPr>
            <a:noAutofit/>
          </a:bodyPr>
          <a:lstStyle/>
          <a:p>
            <a:pPr marL="0" indent="0">
              <a:buNone/>
            </a:pPr>
            <a:r>
              <a:rPr lang="en-US" sz="1600" dirty="0"/>
              <a:t>St. Angela, gifted with the graces of prayer and contemplation, pray for us.</a:t>
            </a:r>
          </a:p>
          <a:p>
            <a:pPr marL="0" indent="0">
              <a:buNone/>
            </a:pPr>
            <a:r>
              <a:rPr lang="en-US" sz="1600" dirty="0"/>
              <a:t>St. Angela, our Mother and Advocate, pray for us.</a:t>
            </a:r>
          </a:p>
          <a:p>
            <a:pPr marL="0" indent="0">
              <a:buNone/>
            </a:pPr>
            <a:endParaRPr lang="en-US" sz="1600" dirty="0"/>
          </a:p>
          <a:p>
            <a:pPr marL="0" indent="0">
              <a:buNone/>
            </a:pPr>
            <a:r>
              <a:rPr lang="en-US" sz="1600" dirty="0"/>
              <a:t>Lamb of God, Who takes away the sins of the world: spare us, O Lord.</a:t>
            </a:r>
          </a:p>
          <a:p>
            <a:pPr marL="0" indent="0">
              <a:buNone/>
            </a:pPr>
            <a:r>
              <a:rPr lang="en-US" sz="1600" dirty="0"/>
              <a:t>Lamb of God, Who takes away the sins of the world: hear us, O Lord.</a:t>
            </a:r>
          </a:p>
          <a:p>
            <a:pPr marL="0" indent="0">
              <a:buNone/>
            </a:pPr>
            <a:r>
              <a:rPr lang="en-US" sz="1600" dirty="0"/>
              <a:t>Lamb of God, Who takes away the sins of the world: have mercy on us.</a:t>
            </a:r>
          </a:p>
          <a:p>
            <a:pPr marL="0" indent="0">
              <a:buNone/>
            </a:pPr>
            <a:endParaRPr lang="en-US" sz="1600" dirty="0"/>
          </a:p>
          <a:p>
            <a:pPr marL="0" indent="0">
              <a:buNone/>
            </a:pPr>
            <a:r>
              <a:rPr lang="en-US" sz="1600" dirty="0"/>
              <a:t>V. Pray for us, O glorious Mother Saint Angela:</a:t>
            </a:r>
          </a:p>
          <a:p>
            <a:pPr marL="0" indent="0">
              <a:buNone/>
            </a:pPr>
            <a:r>
              <a:rPr lang="en-US" sz="1600" dirty="0"/>
              <a:t>R. That we may be made worthy of the promises of Christ.</a:t>
            </a:r>
          </a:p>
        </p:txBody>
      </p:sp>
      <p:pic>
        <p:nvPicPr>
          <p:cNvPr id="3074" name="Picture 2" descr="Image result for st angela merici">
            <a:extLst>
              <a:ext uri="{FF2B5EF4-FFF2-40B4-BE49-F238E27FC236}">
                <a16:creationId xmlns:a16="http://schemas.microsoft.com/office/drawing/2014/main" id="{400AAC86-471F-78F9-CA2C-19E6D5757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510" y="2502859"/>
            <a:ext cx="3515168" cy="351516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medieval stained glass">
            <a:extLst>
              <a:ext uri="{FF2B5EF4-FFF2-40B4-BE49-F238E27FC236}">
                <a16:creationId xmlns:a16="http://schemas.microsoft.com/office/drawing/2014/main" id="{9C06737C-B272-59D4-807D-048B5A9C22CE}"/>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37597" t="12752" r="45141"/>
          <a:stretch/>
        </p:blipFill>
        <p:spPr bwMode="auto">
          <a:xfrm rot="16200000">
            <a:off x="2636544" y="-2658382"/>
            <a:ext cx="822915" cy="60960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medieval stained glass">
            <a:extLst>
              <a:ext uri="{FF2B5EF4-FFF2-40B4-BE49-F238E27FC236}">
                <a16:creationId xmlns:a16="http://schemas.microsoft.com/office/drawing/2014/main" id="{3A7A28B6-D2A4-941D-6889-56F63ABDA440}"/>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37597" t="12752" r="45141"/>
          <a:stretch/>
        </p:blipFill>
        <p:spPr bwMode="auto">
          <a:xfrm rot="5400000" flipH="1">
            <a:off x="8732541" y="-2644690"/>
            <a:ext cx="822915" cy="60960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medieval stained glass">
            <a:extLst>
              <a:ext uri="{FF2B5EF4-FFF2-40B4-BE49-F238E27FC236}">
                <a16:creationId xmlns:a16="http://schemas.microsoft.com/office/drawing/2014/main" id="{F12D57D0-36F4-649E-F3DA-8FAB69C007C9}"/>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37597" t="12752" r="45141"/>
          <a:stretch/>
        </p:blipFill>
        <p:spPr bwMode="auto">
          <a:xfrm rot="16200000">
            <a:off x="2636543" y="3398542"/>
            <a:ext cx="822915" cy="6096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medieval stained glass">
            <a:extLst>
              <a:ext uri="{FF2B5EF4-FFF2-40B4-BE49-F238E27FC236}">
                <a16:creationId xmlns:a16="http://schemas.microsoft.com/office/drawing/2014/main" id="{D44431E0-5995-DCF6-FEE4-C6C2933A77A2}"/>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37597" t="12752" r="45141"/>
          <a:stretch/>
        </p:blipFill>
        <p:spPr bwMode="auto">
          <a:xfrm rot="5400000" flipH="1">
            <a:off x="8732542" y="3415601"/>
            <a:ext cx="822915" cy="6096001"/>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Image result for angel stained glass catholic">
            <a:extLst>
              <a:ext uri="{FF2B5EF4-FFF2-40B4-BE49-F238E27FC236}">
                <a16:creationId xmlns:a16="http://schemas.microsoft.com/office/drawing/2014/main" id="{A6E1184A-DFEB-3521-BD82-568C6E3024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751" r="35824"/>
          <a:stretch/>
        </p:blipFill>
        <p:spPr bwMode="auto">
          <a:xfrm>
            <a:off x="0" y="801077"/>
            <a:ext cx="760164" cy="52340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angel stained glass catholic">
            <a:extLst>
              <a:ext uri="{FF2B5EF4-FFF2-40B4-BE49-F238E27FC236}">
                <a16:creationId xmlns:a16="http://schemas.microsoft.com/office/drawing/2014/main" id="{A01E639A-270B-68C3-D8B2-C2C185DC5A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751" r="35824"/>
          <a:stretch/>
        </p:blipFill>
        <p:spPr bwMode="auto">
          <a:xfrm>
            <a:off x="11431835" y="818136"/>
            <a:ext cx="760164" cy="5234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83940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937</TotalTime>
  <Words>799</Words>
  <Application>Microsoft Office PowerPoint</Application>
  <PresentationFormat>Widescreen</PresentationFormat>
  <Paragraphs>82</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Bell MT</vt:lpstr>
      <vt:lpstr>Calibri</vt:lpstr>
      <vt:lpstr>Garamond</vt:lpstr>
      <vt:lpstr>Symbol</vt:lpstr>
      <vt:lpstr>Organic</vt:lpstr>
      <vt:lpstr>Catechist Workshop 2</vt:lpstr>
      <vt:lpstr>Catechist Workshop 2 Outline</vt:lpstr>
      <vt:lpstr>Opening Prayer: Prayer to St. Angela Merici for Catholic Teachers (from Catholic Exchange)</vt:lpstr>
      <vt:lpstr>Workshop 2 Patron Saint: St. Ursula</vt:lpstr>
      <vt:lpstr>Who Did St. Ursula Inspire?</vt:lpstr>
      <vt:lpstr>How was St. Angela Inspired by St. Ursula?</vt:lpstr>
      <vt:lpstr>The Vocation of Catechist: St. Angela’s Call from God</vt:lpstr>
      <vt:lpstr>What Was Unique About St. Angela Merici’s Teaching Ministry?</vt:lpstr>
      <vt:lpstr>What is the Ursuline Approach to Education?</vt:lpstr>
      <vt:lpstr>What devotions/traditions did the Ursulines practice with students? What methods did they use to teach?</vt:lpstr>
      <vt:lpstr>Ursuline Sacrament Preparation</vt:lpstr>
      <vt:lpstr>What Marian Virtues did St. Ursula and St. Angela Merici Live Out?</vt:lpstr>
      <vt:lpstr>How Can We Apply the Ursuline Approach to Religious Education?</vt:lpstr>
      <vt:lpstr>Wisdom from St. Angela Merici</vt:lpstr>
      <vt:lpstr>Teachers in the Scriptures: Through passages in the New Testament of the Bible, how do we see Jesus teaching? What does Jesus say about teachers?</vt:lpstr>
      <vt:lpstr>Scriptural Scavenger Hunt: How are the Scriptures reflected in St. Angela’s educational philosophy?</vt:lpstr>
      <vt:lpstr>Closing Prayer: Litany of St. Angela Merici (condensed)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93</cp:revision>
  <dcterms:created xsi:type="dcterms:W3CDTF">2024-06-25T19:54:13Z</dcterms:created>
  <dcterms:modified xsi:type="dcterms:W3CDTF">2024-10-08T00:20:18Z</dcterms:modified>
</cp:coreProperties>
</file>