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4" r:id="rId4"/>
    <p:sldId id="259" r:id="rId5"/>
    <p:sldId id="268" r:id="rId6"/>
    <p:sldId id="263" r:id="rId7"/>
    <p:sldId id="266" r:id="rId8"/>
    <p:sldId id="267" r:id="rId9"/>
    <p:sldId id="262" r:id="rId10"/>
    <p:sldId id="270" r:id="rId11"/>
    <p:sldId id="260" r:id="rId12"/>
    <p:sldId id="261" r:id="rId13"/>
    <p:sldId id="271" r:id="rId14"/>
    <p:sldId id="272" r:id="rId15"/>
    <p:sldId id="258" r:id="rId16"/>
    <p:sldId id="269" r:id="rId17"/>
    <p:sldId id="26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4660"/>
  </p:normalViewPr>
  <p:slideViewPr>
    <p:cSldViewPr snapToGrid="0">
      <p:cViewPr varScale="1">
        <p:scale>
          <a:sx n="60" d="100"/>
          <a:sy n="60" d="100"/>
        </p:scale>
        <p:origin x="9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B9BA-0B0E-4CA8-98A7-2DA3086944C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4CB00-1EE7-4260-B3B3-192B95340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43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74CB00-1EE7-4260-B3B3-192B953407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91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175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05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850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51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709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6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75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838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06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50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753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096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86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535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113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744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743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5753602-D9CF-4807-92AE-83A4D584FBF3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7027BB0-BC07-493D-AC28-76B89AD2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0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f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D7CDD0-7B59-BD90-84C5-86C9D092C5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59"/>
          <a:stretch/>
        </p:blipFill>
        <p:spPr>
          <a:xfrm>
            <a:off x="520108" y="514916"/>
            <a:ext cx="11214282" cy="58433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46EFC2-5D96-ADC4-1FDC-8140058895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Catechist Welcome Meeting: REY 24-25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67B6B9-F13C-D76C-A622-055C2B97A1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b="1" dirty="0"/>
              <a:t>Saturday, August 24, 2024</a:t>
            </a:r>
          </a:p>
          <a:p>
            <a:r>
              <a:rPr lang="en-US" b="1" dirty="0"/>
              <a:t>Katie Sadakierski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2BD750-F767-1795-9CA8-0CA7FC2D5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980" y="3200403"/>
            <a:ext cx="726040" cy="112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05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CC024-F99D-0681-D414-A02CD1D0E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D8BB1-B7D1-D544-3FEC-AEB8171F2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/>
              <a:t>Opening prayer</a:t>
            </a:r>
          </a:p>
          <a:p>
            <a:pPr algn="ctr"/>
            <a:r>
              <a:rPr lang="en-US" dirty="0"/>
              <a:t>Overview</a:t>
            </a:r>
          </a:p>
          <a:p>
            <a:pPr algn="ctr"/>
            <a:r>
              <a:rPr lang="en-US" dirty="0"/>
              <a:t>Closing prayer</a:t>
            </a:r>
          </a:p>
          <a:p>
            <a:pPr algn="ctr"/>
            <a:r>
              <a:rPr lang="en-US" dirty="0"/>
              <a:t>Q &amp; A / Meet and greet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DADC69-E77C-427E-E592-A1BBA519D3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1" r="21551"/>
          <a:stretch/>
        </p:blipFill>
        <p:spPr>
          <a:xfrm>
            <a:off x="9742523" y="503939"/>
            <a:ext cx="1996003" cy="59181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34BF8D-6E0A-AD2B-A86F-5D876493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1" r="21551"/>
          <a:stretch/>
        </p:blipFill>
        <p:spPr>
          <a:xfrm>
            <a:off x="453472" y="503939"/>
            <a:ext cx="1996003" cy="59181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C3B171-5640-06BF-A8DE-E6DDD37941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3" r="35781"/>
          <a:stretch/>
        </p:blipFill>
        <p:spPr>
          <a:xfrm>
            <a:off x="2449475" y="503939"/>
            <a:ext cx="952944" cy="59156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09A138-D4B9-E0DF-F916-87D2BBB8CF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3" r="35781"/>
          <a:stretch/>
        </p:blipFill>
        <p:spPr>
          <a:xfrm>
            <a:off x="8789579" y="471184"/>
            <a:ext cx="952944" cy="591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01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3B4181-3135-4295-1504-8CA5D8B5F6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3" b="25253"/>
          <a:stretch/>
        </p:blipFill>
        <p:spPr>
          <a:xfrm>
            <a:off x="2143296" y="494907"/>
            <a:ext cx="7919863" cy="58527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342091-80A5-1CAE-9C14-6D0CB3CDF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Prayer: Hail 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3ABB6-1FB7-99C5-FDD6-3B7C7B283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1" dirty="0"/>
              <a:t>Hail, Mary, full of grace,</a:t>
            </a:r>
          </a:p>
          <a:p>
            <a:pPr marL="0" indent="0" algn="ctr">
              <a:buNone/>
            </a:pPr>
            <a:r>
              <a:rPr lang="en-US" b="1" dirty="0"/>
              <a:t>The Lord is with thee;</a:t>
            </a:r>
          </a:p>
          <a:p>
            <a:pPr marL="0" indent="0" algn="ctr">
              <a:buNone/>
            </a:pPr>
            <a:r>
              <a:rPr lang="en-US" b="1" dirty="0"/>
              <a:t>Blessed art thou among women,</a:t>
            </a:r>
          </a:p>
          <a:p>
            <a:pPr marL="0" indent="0" algn="ctr">
              <a:buNone/>
            </a:pPr>
            <a:r>
              <a:rPr lang="en-US" b="1" dirty="0"/>
              <a:t>And blessed is the fruit of thy womb, Jesus.</a:t>
            </a:r>
          </a:p>
          <a:p>
            <a:pPr marL="0" indent="0" algn="ctr">
              <a:buNone/>
            </a:pPr>
            <a:r>
              <a:rPr lang="en-US" b="1" dirty="0"/>
              <a:t>Holy Mary, Mother of God,</a:t>
            </a:r>
          </a:p>
          <a:p>
            <a:pPr marL="0" indent="0" algn="ctr">
              <a:buNone/>
            </a:pPr>
            <a:r>
              <a:rPr lang="en-US" b="1" dirty="0"/>
              <a:t>Pray for us sinners,</a:t>
            </a:r>
          </a:p>
          <a:p>
            <a:pPr marL="0" indent="0" algn="ctr">
              <a:buNone/>
            </a:pPr>
            <a:r>
              <a:rPr lang="en-US" b="1" dirty="0"/>
              <a:t>Now and at the hour of our death. Amen.</a:t>
            </a:r>
          </a:p>
          <a:p>
            <a:pPr marL="0" indent="0" algn="ctr">
              <a:buNone/>
            </a:pPr>
            <a:r>
              <a:rPr lang="en-US" b="1" i="1" dirty="0"/>
              <a:t>St. Robert Bellarmine, pray for us. </a:t>
            </a:r>
          </a:p>
          <a:p>
            <a:pPr marL="0" indent="0" algn="ctr">
              <a:buNone/>
            </a:pPr>
            <a:r>
              <a:rPr lang="en-US" b="1" i="1" dirty="0"/>
              <a:t>Our Lady, Queen of All Saints, pray for us.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3CA319-4A89-321A-2FC0-486580EFCA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8"/>
          <a:stretch/>
        </p:blipFill>
        <p:spPr>
          <a:xfrm>
            <a:off x="476421" y="536451"/>
            <a:ext cx="1666875" cy="58266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3E0A7D-30D0-9109-A92F-16A7FF93FB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8"/>
          <a:stretch/>
        </p:blipFill>
        <p:spPr>
          <a:xfrm>
            <a:off x="10048702" y="536451"/>
            <a:ext cx="1666875" cy="582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81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647B9-3934-5B4B-5986-11C3C3AFC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Overview of OLV </a:t>
            </a:r>
            <a:br>
              <a:rPr lang="en-US" dirty="0"/>
            </a:br>
            <a:r>
              <a:rPr lang="en-US" dirty="0"/>
              <a:t>Rel. Ed.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95E53-A74D-FDC5-7B3D-B233D00D7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Family catechesis</a:t>
            </a:r>
          </a:p>
          <a:p>
            <a:pPr algn="ctr"/>
            <a:r>
              <a:rPr lang="en-US" dirty="0"/>
              <a:t>Monthly in-person meeting</a:t>
            </a:r>
          </a:p>
          <a:p>
            <a:pPr lvl="1" algn="ctr"/>
            <a:r>
              <a:rPr lang="en-US" dirty="0"/>
              <a:t>Learning centers</a:t>
            </a:r>
          </a:p>
          <a:p>
            <a:pPr lvl="1" algn="ctr"/>
            <a:r>
              <a:rPr lang="en-US" dirty="0"/>
              <a:t>Grades PK-12</a:t>
            </a:r>
          </a:p>
          <a:p>
            <a:pPr algn="ctr"/>
            <a:r>
              <a:rPr lang="en-US" dirty="0"/>
              <a:t>Original learning materials</a:t>
            </a:r>
          </a:p>
          <a:p>
            <a:pPr algn="ctr"/>
            <a:r>
              <a:rPr lang="en-US" dirty="0"/>
              <a:t>Sacrament preparation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52EB1D-F24F-5D67-F7A4-402AB78E0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1" y="504269"/>
            <a:ext cx="2525812" cy="59071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89F383-1624-6554-1237-394A280C0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935" y="475418"/>
            <a:ext cx="2525812" cy="590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7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D8129-159C-14EA-C6DD-8814ED1F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Introduction: Curriculum </a:t>
            </a:r>
            <a:br>
              <a:rPr lang="en-US" dirty="0"/>
            </a:br>
            <a:r>
              <a:rPr lang="en-US" dirty="0"/>
              <a:t>&amp; Instruction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07E16-F80C-1F94-994A-698E9ECA4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6280" y="2734337"/>
            <a:ext cx="4800599" cy="3318936"/>
          </a:xfrm>
        </p:spPr>
        <p:txBody>
          <a:bodyPr>
            <a:normAutofit/>
          </a:bodyPr>
          <a:lstStyle/>
          <a:p>
            <a:pPr lvl="1" algn="ctr">
              <a:buFont typeface="Arial" panose="020B0604020202020204" pitchFamily="34" charset="0"/>
              <a:buChar char="•"/>
            </a:pPr>
            <a:r>
              <a:rPr lang="en-US" dirty="0"/>
              <a:t>Integrated curriculum (interdisciplinary)</a:t>
            </a:r>
          </a:p>
          <a:p>
            <a:pPr lvl="1" algn="ctr">
              <a:buFont typeface="Arial" panose="020B0604020202020204" pitchFamily="34" charset="0"/>
              <a:buChar char="•"/>
            </a:pPr>
            <a:r>
              <a:rPr lang="en-US" dirty="0"/>
              <a:t>Classical/liberal arts: trivium </a:t>
            </a:r>
          </a:p>
          <a:p>
            <a:pPr lvl="1" algn="ctr">
              <a:buFont typeface="Arial" panose="020B0604020202020204" pitchFamily="34" charset="0"/>
              <a:buChar char="•"/>
            </a:pPr>
            <a:r>
              <a:rPr lang="en-US" dirty="0"/>
              <a:t>PK-2: grammar (foundational knowledge)</a:t>
            </a:r>
          </a:p>
          <a:p>
            <a:pPr lvl="1" algn="ctr">
              <a:buFont typeface="Arial" panose="020B0604020202020204" pitchFamily="34" charset="0"/>
              <a:buChar char="•"/>
            </a:pPr>
            <a:r>
              <a:rPr lang="en-US" dirty="0"/>
              <a:t>3-6:  logic (building on foundational knowledge)</a:t>
            </a:r>
          </a:p>
          <a:p>
            <a:pPr lvl="1" algn="ctr">
              <a:buFont typeface="Arial" panose="020B0604020202020204" pitchFamily="34" charset="0"/>
              <a:buChar char="•"/>
            </a:pPr>
            <a:r>
              <a:rPr lang="en-US" dirty="0"/>
              <a:t>7-9/10-12: rhetoric (application)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81870B-66DC-0356-475F-974CB1D7FA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3" r="25913"/>
          <a:stretch/>
        </p:blipFill>
        <p:spPr>
          <a:xfrm>
            <a:off x="0" y="0"/>
            <a:ext cx="2011325" cy="6858000"/>
          </a:xfrm>
          <a:prstGeom prst="rect">
            <a:avLst/>
          </a:prstGeom>
        </p:spPr>
      </p:pic>
      <p:pic>
        <p:nvPicPr>
          <p:cNvPr id="1026" name="Picture 2" descr="Image result for liberal arts trivium">
            <a:extLst>
              <a:ext uri="{FF2B5EF4-FFF2-40B4-BE49-F238E27FC236}">
                <a16:creationId xmlns:a16="http://schemas.microsoft.com/office/drawing/2014/main" id="{B10EA726-C10B-7CDF-132A-5D4421DDC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25" y="2477386"/>
            <a:ext cx="4084675" cy="376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B96CA0-07DE-CD6C-4362-A029EDEEED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3" r="25913"/>
          <a:stretch/>
        </p:blipFill>
        <p:spPr>
          <a:xfrm>
            <a:off x="10180675" y="0"/>
            <a:ext cx="2011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25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C73A7-3904-6797-F279-E97599504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Rel. Ed. Program: </a:t>
            </a:r>
            <a:br>
              <a:rPr lang="en-US" dirty="0"/>
            </a:br>
            <a:r>
              <a:rPr lang="en-US" dirty="0"/>
              <a:t>Goals and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B5834-BDEF-A004-877A-42DF2DC5F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496" y="2727053"/>
            <a:ext cx="5435008" cy="3318936"/>
          </a:xfrm>
        </p:spPr>
        <p:txBody>
          <a:bodyPr>
            <a:normAutofit/>
          </a:bodyPr>
          <a:lstStyle/>
          <a:p>
            <a:pPr marL="342900" marR="0" lvl="0" indent="-3429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Share God’s love joyfully</a:t>
            </a:r>
          </a:p>
          <a:p>
            <a:pPr marL="342900" marR="0" lvl="0" indent="-3429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Preserve and revive tradition</a:t>
            </a:r>
          </a:p>
          <a:p>
            <a:pPr marL="342900" marR="0" lvl="0" indent="-34290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Lead to Jesus, the Way, the Truth, and the Life</a:t>
            </a:r>
          </a:p>
          <a:p>
            <a:pPr marL="342900" marR="0" lvl="0" indent="-3429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Honor God</a:t>
            </a:r>
          </a:p>
          <a:p>
            <a:pPr marL="342900" marR="0" lvl="0" indent="-34290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Evangelize and catechize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EB80FB-EF1C-B9BB-31A6-87B017D61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7" r="27827"/>
          <a:stretch/>
        </p:blipFill>
        <p:spPr>
          <a:xfrm>
            <a:off x="8714267" y="467833"/>
            <a:ext cx="2971800" cy="59117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94B42A-A0C2-2036-B3E7-D46D3512F9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7" r="27827"/>
          <a:stretch/>
        </p:blipFill>
        <p:spPr>
          <a:xfrm>
            <a:off x="406696" y="467833"/>
            <a:ext cx="2971800" cy="591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35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41D2F-5E64-8AC9-1FCD-7013CE807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Initiatives Being </a:t>
            </a:r>
            <a:br>
              <a:rPr lang="en-US" dirty="0"/>
            </a:br>
            <a:r>
              <a:rPr lang="en-US" dirty="0"/>
              <a:t>Offered this Year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42EA0-DD0F-2D81-414E-3158EB15B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653" y="2591586"/>
            <a:ext cx="4286693" cy="353552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Summer learning for all ages</a:t>
            </a:r>
          </a:p>
          <a:p>
            <a:pPr algn="ctr"/>
            <a:r>
              <a:rPr lang="en-US" dirty="0"/>
              <a:t>Expanded programming: children &amp; adults</a:t>
            </a:r>
          </a:p>
          <a:p>
            <a:pPr algn="ctr"/>
            <a:r>
              <a:rPr lang="en-US" dirty="0"/>
              <a:t>Sacrament preparation: expansion of learning 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7F1F07-7C37-69AF-878B-3F75DD3888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5" r="24845"/>
          <a:stretch/>
        </p:blipFill>
        <p:spPr>
          <a:xfrm>
            <a:off x="9629332" y="499730"/>
            <a:ext cx="2066482" cy="59329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712BD4-3543-84B6-E09B-A446033384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5" r="24845"/>
          <a:stretch/>
        </p:blipFill>
        <p:spPr>
          <a:xfrm>
            <a:off x="496186" y="499730"/>
            <a:ext cx="2066482" cy="593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41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0FF32-8939-FF59-C7E3-9E0C364F1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Initiatives Being </a:t>
            </a:r>
            <a:br>
              <a:rPr lang="en-US" dirty="0"/>
            </a:br>
            <a:r>
              <a:rPr lang="en-US" dirty="0"/>
              <a:t>Offered this Year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FF80B-8B6F-D289-2BBD-76276F7FB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6584" y="2588829"/>
            <a:ext cx="4658832" cy="3514259"/>
          </a:xfrm>
        </p:spPr>
        <p:txBody>
          <a:bodyPr>
            <a:normAutofit/>
          </a:bodyPr>
          <a:lstStyle/>
          <a:p>
            <a:r>
              <a:rPr lang="en-US" dirty="0"/>
              <a:t>Supplementary activity books</a:t>
            </a:r>
          </a:p>
          <a:p>
            <a:r>
              <a:rPr lang="en-US" dirty="0"/>
              <a:t>Catholic devotions</a:t>
            </a:r>
          </a:p>
          <a:p>
            <a:r>
              <a:rPr lang="en-US" dirty="0"/>
              <a:t>Emphasis on saints: learning opportunities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FF5EA8-7E87-D22F-DB09-6A5646FBC6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2" r="12972"/>
          <a:stretch/>
        </p:blipFill>
        <p:spPr>
          <a:xfrm>
            <a:off x="489099" y="499730"/>
            <a:ext cx="2966482" cy="5879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E91BDA-F941-A8CB-FE87-E49518E843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2" r="12972"/>
          <a:stretch/>
        </p:blipFill>
        <p:spPr>
          <a:xfrm flipH="1">
            <a:off x="8736419" y="499730"/>
            <a:ext cx="2966482" cy="587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4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2B215-F88A-E618-2CDA-3C81EF9DE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Opportunities for Volunteering </a:t>
            </a:r>
            <a:br>
              <a:rPr lang="en-US" b="1" dirty="0"/>
            </a:br>
            <a:r>
              <a:rPr lang="en-US" b="1" dirty="0"/>
              <a:t>in the Rel. Ed.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2FEFE-94A3-AD55-6065-6ADE85905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2291" y="2758951"/>
            <a:ext cx="5307418" cy="331893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Catechist: lead catechist, mentor catechist</a:t>
            </a:r>
          </a:p>
          <a:p>
            <a:pPr algn="ctr"/>
            <a:r>
              <a:rPr lang="en-US" b="1" dirty="0"/>
              <a:t>Aide</a:t>
            </a:r>
          </a:p>
          <a:p>
            <a:pPr algn="ctr"/>
            <a:r>
              <a:rPr lang="en-US" b="1" dirty="0"/>
              <a:t>Hospitality volunteer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CAF853-57CC-4858-139C-D5B31198DC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50"/>
          <a:stretch/>
        </p:blipFill>
        <p:spPr>
          <a:xfrm>
            <a:off x="0" y="0"/>
            <a:ext cx="169648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DEDA2B-6418-D2F7-A2D9-6AA304363B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50"/>
          <a:stretch/>
        </p:blipFill>
        <p:spPr>
          <a:xfrm>
            <a:off x="10495519" y="0"/>
            <a:ext cx="1696481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41B0BA-80D7-CAD4-4B05-D8BC22BFE9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1" r="29389"/>
          <a:stretch/>
        </p:blipFill>
        <p:spPr>
          <a:xfrm>
            <a:off x="4890977" y="0"/>
            <a:ext cx="2392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33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36D58-F4BC-2C54-5181-99BF197A4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Opportunities for Volunteering </a:t>
            </a:r>
            <a:br>
              <a:rPr lang="en-US" dirty="0"/>
            </a:br>
            <a:r>
              <a:rPr lang="en-US" dirty="0"/>
              <a:t>in the Rel. Ed.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D1482-8BAF-7890-F4CA-2EF363FF9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3044" y="2652624"/>
            <a:ext cx="4945911" cy="339730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Photographer</a:t>
            </a:r>
          </a:p>
          <a:p>
            <a:pPr algn="ctr"/>
            <a:r>
              <a:rPr lang="en-US" dirty="0"/>
              <a:t>Promoter: spreading awareness of our program</a:t>
            </a:r>
          </a:p>
          <a:p>
            <a:pPr algn="ctr"/>
            <a:r>
              <a:rPr lang="en-US" dirty="0"/>
              <a:t>Religious education program event volunteer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59E73-1162-CE7E-26CB-F7BA5CDB7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909" y="548242"/>
            <a:ext cx="2352675" cy="2571750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C58565-CBA4-6704-D250-8894AF4694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9" t="11291" r="52813" b="16331"/>
          <a:stretch/>
        </p:blipFill>
        <p:spPr>
          <a:xfrm>
            <a:off x="0" y="0"/>
            <a:ext cx="483227" cy="68083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DE06A9-8534-A371-B208-8E2437E3B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83" y="548242"/>
            <a:ext cx="2352675" cy="2571750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9B6472-298D-556D-3E7A-B681DD12A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9" t="11291" r="52813" b="16331"/>
          <a:stretch/>
        </p:blipFill>
        <p:spPr>
          <a:xfrm>
            <a:off x="11688617" y="34113"/>
            <a:ext cx="483227" cy="680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46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B420F-25F9-4DAA-6CCD-5E29781F9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OLV Rel. Ed. Year 2024-25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28748-6571-3D3F-F9CA-D0522A2CE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375" y="2701850"/>
            <a:ext cx="3489250" cy="2897570"/>
          </a:xfrm>
        </p:spPr>
        <p:txBody>
          <a:bodyPr/>
          <a:lstStyle/>
          <a:p>
            <a:pPr algn="ctr"/>
            <a:r>
              <a:rPr lang="en-US" dirty="0"/>
              <a:t>Schedule</a:t>
            </a:r>
          </a:p>
          <a:p>
            <a:pPr algn="ctr"/>
            <a:r>
              <a:rPr lang="en-US" dirty="0"/>
              <a:t>Class structure</a:t>
            </a:r>
          </a:p>
          <a:p>
            <a:pPr algn="ctr"/>
            <a:r>
              <a:rPr lang="en-US" dirty="0"/>
              <a:t>Communications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2672B2-2B66-F5EA-2B97-ADB72ECC94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89" t="11291" r="17905" b="17052"/>
          <a:stretch/>
        </p:blipFill>
        <p:spPr>
          <a:xfrm>
            <a:off x="11139475" y="463991"/>
            <a:ext cx="535074" cy="59155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8C234D-C0AC-C268-2437-85B558B6CD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89" t="11291" r="17905" b="17052"/>
          <a:stretch/>
        </p:blipFill>
        <p:spPr>
          <a:xfrm>
            <a:off x="517449" y="471228"/>
            <a:ext cx="535074" cy="59155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3BF5EE-C3FE-5A20-2D4F-DBD1E89E2C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143"/>
          <a:stretch/>
        </p:blipFill>
        <p:spPr>
          <a:xfrm>
            <a:off x="946197" y="2413591"/>
            <a:ext cx="2604897" cy="39731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029100-C7E2-AC50-29E0-7C098AEE3F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143"/>
          <a:stretch/>
        </p:blipFill>
        <p:spPr>
          <a:xfrm>
            <a:off x="8534578" y="2406354"/>
            <a:ext cx="2604897" cy="397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9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620B1-3A5E-3960-DB0A-6561F0F6A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for Catechists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245D1-A86C-4639-A13A-A7BDC1DDF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Catechist handbook</a:t>
            </a:r>
          </a:p>
          <a:p>
            <a:pPr algn="ctr"/>
            <a:r>
              <a:rPr lang="en-US" dirty="0"/>
              <a:t>Prayer cards</a:t>
            </a:r>
          </a:p>
          <a:p>
            <a:pPr algn="ctr"/>
            <a:r>
              <a:rPr lang="en-US" dirty="0"/>
              <a:t>Parish website: catechist corner</a:t>
            </a:r>
          </a:p>
          <a:p>
            <a:pPr algn="ctr"/>
            <a:r>
              <a:rPr lang="en-US" dirty="0"/>
              <a:t>Google Calendar</a:t>
            </a:r>
          </a:p>
          <a:p>
            <a:pPr algn="ctr"/>
            <a:r>
              <a:rPr lang="en-US" dirty="0"/>
              <a:t>Mary, Mother of Catechists</a:t>
            </a:r>
          </a:p>
          <a:p>
            <a:pPr algn="ctr"/>
            <a:r>
              <a:rPr lang="en-US" dirty="0"/>
              <a:t>Christ the Teacher</a:t>
            </a:r>
          </a:p>
          <a:p>
            <a:pPr algn="ctr"/>
            <a:endParaRPr lang="en-US" dirty="0"/>
          </a:p>
        </p:txBody>
      </p:sp>
      <p:pic>
        <p:nvPicPr>
          <p:cNvPr id="1026" name="Picture 2" descr="Image result for evangelical virtues of mary">
            <a:extLst>
              <a:ext uri="{FF2B5EF4-FFF2-40B4-BE49-F238E27FC236}">
                <a16:creationId xmlns:a16="http://schemas.microsoft.com/office/drawing/2014/main" id="{1D3DC121-7E33-C087-6148-491F361BE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507" y="2556932"/>
            <a:ext cx="2932596" cy="37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evangelical virtues of mary">
            <a:extLst>
              <a:ext uri="{FF2B5EF4-FFF2-40B4-BE49-F238E27FC236}">
                <a16:creationId xmlns:a16="http://schemas.microsoft.com/office/drawing/2014/main" id="{D4C4F0E5-EB2A-8959-DFD5-71D8CB77AF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27"/>
          <a:stretch/>
        </p:blipFill>
        <p:spPr bwMode="auto">
          <a:xfrm>
            <a:off x="623501" y="2556932"/>
            <a:ext cx="3267517" cy="37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F771D4-0895-407B-3B5C-B454995969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72"/>
          <a:stretch/>
        </p:blipFill>
        <p:spPr>
          <a:xfrm>
            <a:off x="476250" y="509414"/>
            <a:ext cx="2791449" cy="1882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56A84D-D381-3D51-ECCA-0012F2E4A77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72"/>
          <a:stretch/>
        </p:blipFill>
        <p:spPr>
          <a:xfrm>
            <a:off x="8924301" y="509414"/>
            <a:ext cx="2791449" cy="188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51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B9BE1-A9FC-3D95-24AE-F6AC1342E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Rel. Ed. Events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122F-0B60-F32C-3F14-1CF0CB993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6679018" cy="3663115"/>
          </a:xfrm>
        </p:spPr>
        <p:txBody>
          <a:bodyPr>
            <a:normAutofit/>
          </a:bodyPr>
          <a:lstStyle/>
          <a:p>
            <a:r>
              <a:rPr lang="en-US" b="1" dirty="0"/>
              <a:t>Sacrament preparation program informational meetings: </a:t>
            </a:r>
          </a:p>
          <a:p>
            <a:pPr lvl="1"/>
            <a:r>
              <a:rPr lang="en-US" dirty="0"/>
              <a:t>Thursday, September 5, 2024</a:t>
            </a:r>
          </a:p>
          <a:p>
            <a:pPr lvl="1"/>
            <a:r>
              <a:rPr lang="en-US" dirty="0"/>
              <a:t>6:00 p.m., parish hall (First Holy Communion)</a:t>
            </a:r>
          </a:p>
          <a:p>
            <a:pPr lvl="1"/>
            <a:r>
              <a:rPr lang="en-US" dirty="0"/>
              <a:t>7:00 p.m., parish hall (Confirmation)</a:t>
            </a:r>
          </a:p>
          <a:p>
            <a:r>
              <a:rPr lang="en-US" b="1" dirty="0"/>
              <a:t>Religious education class 1: </a:t>
            </a:r>
          </a:p>
          <a:p>
            <a:pPr lvl="1"/>
            <a:r>
              <a:rPr lang="en-US" dirty="0"/>
              <a:t>Thursday, September 12, 2024</a:t>
            </a:r>
          </a:p>
          <a:p>
            <a:pPr lvl="1"/>
            <a:r>
              <a:rPr lang="en-US" dirty="0"/>
              <a:t>6:00 p.m., parish hall; volunteers: arrive for 5:30 p.m.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FCA89B-E494-198F-45B4-9E2BE596C2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8" t="11291" r="63166" b="15545"/>
          <a:stretch/>
        </p:blipFill>
        <p:spPr>
          <a:xfrm>
            <a:off x="478464" y="528279"/>
            <a:ext cx="574159" cy="58299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A5C6E3-937B-90B7-5F22-8210FE3327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8" t="11291" r="63166" b="15545"/>
          <a:stretch/>
        </p:blipFill>
        <p:spPr>
          <a:xfrm>
            <a:off x="11139375" y="514004"/>
            <a:ext cx="574159" cy="58299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5E86AB-583E-1873-BE2B-FD7BEC13B4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8" b="30111"/>
          <a:stretch/>
        </p:blipFill>
        <p:spPr>
          <a:xfrm>
            <a:off x="1161717" y="637953"/>
            <a:ext cx="1724025" cy="18075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951BCC-061E-03C6-C9E3-D4FD869E65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8" b="30111"/>
          <a:stretch/>
        </p:blipFill>
        <p:spPr>
          <a:xfrm>
            <a:off x="9423212" y="637953"/>
            <a:ext cx="1724025" cy="18075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D2EE7E-9E14-320E-5F46-BFB7FF086D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6" t="47280" r="43395" b="35871"/>
          <a:stretch/>
        </p:blipFill>
        <p:spPr>
          <a:xfrm>
            <a:off x="8217196" y="2743453"/>
            <a:ext cx="2413589" cy="365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93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85F17-8C21-D20C-49D3-A034C02D3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Upcoming Rel. Ed. Events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B61DE-B97F-1B8A-C943-EF887C9EE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1"/>
            <a:ext cx="6562058" cy="363121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Catechist workshop 1 session on Mother Teresa: </a:t>
            </a:r>
          </a:p>
          <a:p>
            <a:pPr lvl="1"/>
            <a:r>
              <a:rPr lang="en-US" dirty="0"/>
              <a:t>Thursday, September 19, 2024</a:t>
            </a:r>
          </a:p>
          <a:p>
            <a:pPr lvl="1"/>
            <a:r>
              <a:rPr lang="en-US" dirty="0"/>
              <a:t>6:00 p.m., parish hall</a:t>
            </a:r>
          </a:p>
          <a:p>
            <a:r>
              <a:rPr lang="en-US" b="1" dirty="0"/>
              <a:t>Religious education Mass: </a:t>
            </a:r>
          </a:p>
          <a:p>
            <a:pPr lvl="1"/>
            <a:r>
              <a:rPr lang="en-US"/>
              <a:t>Friday</a:t>
            </a:r>
            <a:r>
              <a:rPr lang="en-US" dirty="0"/>
              <a:t>, September 20, 2024</a:t>
            </a:r>
          </a:p>
          <a:p>
            <a:pPr lvl="1"/>
            <a:r>
              <a:rPr lang="en-US" dirty="0"/>
              <a:t>6:00 p.m., church</a:t>
            </a:r>
          </a:p>
          <a:p>
            <a:pPr lvl="1"/>
            <a:r>
              <a:rPr lang="en-US" dirty="0"/>
              <a:t>Blessing of parents, children, volunteers/catechists (commissioning prayers)</a:t>
            </a:r>
          </a:p>
          <a:p>
            <a:pPr lvl="1"/>
            <a:r>
              <a:rPr lang="en-US" dirty="0"/>
              <a:t>Reception in parish hall (7:00 p.m.)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670F12-1EFA-2542-2C6E-838E71F59D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5" t="11290" r="40006" b="15530"/>
          <a:stretch/>
        </p:blipFill>
        <p:spPr>
          <a:xfrm>
            <a:off x="510363" y="457200"/>
            <a:ext cx="669851" cy="59223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830731-7A39-63A0-29D8-0A8F89C196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5" t="11290" r="40006" b="15530"/>
          <a:stretch/>
        </p:blipFill>
        <p:spPr>
          <a:xfrm>
            <a:off x="11011786" y="457199"/>
            <a:ext cx="669851" cy="5922335"/>
          </a:xfrm>
          <a:prstGeom prst="rect">
            <a:avLst/>
          </a:prstGeom>
        </p:spPr>
      </p:pic>
      <p:pic>
        <p:nvPicPr>
          <p:cNvPr id="8" name="Picture 2" descr="Image result for jesus the great commission stained glass">
            <a:extLst>
              <a:ext uri="{FF2B5EF4-FFF2-40B4-BE49-F238E27FC236}">
                <a16:creationId xmlns:a16="http://schemas.microsoft.com/office/drawing/2014/main" id="{6C78B826-C60B-F1BB-2B61-835FCA3A1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48" y="457199"/>
            <a:ext cx="2609850" cy="592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552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BD86D-D365-F564-6CA1-7741077D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Closing Prayer: </a:t>
            </a:r>
            <a:br>
              <a:rPr lang="en-US" dirty="0"/>
            </a:br>
            <a:r>
              <a:rPr lang="en-US" dirty="0"/>
              <a:t>Litany of the Holy Ghost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6B5F6-FF6A-BEDE-38BA-8849BB01F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519916"/>
            <a:ext cx="4718304" cy="335595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Holy Ghost, shed Thy light in our souls…</a:t>
            </a:r>
          </a:p>
          <a:p>
            <a:pPr marL="0" indent="0">
              <a:buNone/>
            </a:pPr>
            <a:r>
              <a:rPr lang="en-US" dirty="0"/>
              <a:t>Holy Ghost, inflame us with the flame of Thy love. </a:t>
            </a:r>
          </a:p>
          <a:p>
            <a:pPr marL="0" indent="0">
              <a:buNone/>
            </a:pPr>
            <a:r>
              <a:rPr lang="en-US" dirty="0"/>
              <a:t>Holy Ghost, open to us the treasures of Thy graces.</a:t>
            </a:r>
          </a:p>
          <a:p>
            <a:pPr marL="0" indent="0">
              <a:buNone/>
            </a:pPr>
            <a:r>
              <a:rPr lang="en-US" dirty="0"/>
              <a:t>Holy Ghost, teach us to pray well. </a:t>
            </a:r>
          </a:p>
          <a:p>
            <a:pPr marL="0" indent="0">
              <a:buNone/>
            </a:pPr>
            <a:r>
              <a:rPr lang="en-US" dirty="0"/>
              <a:t>Holy Ghost, enlighten us with Thy heavenly inspirations. </a:t>
            </a:r>
          </a:p>
          <a:p>
            <a:pPr marL="0" indent="0">
              <a:buNone/>
            </a:pPr>
            <a:r>
              <a:rPr lang="en-US" dirty="0"/>
              <a:t>Holy Ghost, lead us in the way of salvation…</a:t>
            </a:r>
          </a:p>
          <a:p>
            <a:pPr marL="0" indent="0">
              <a:buNone/>
            </a:pPr>
            <a:r>
              <a:rPr lang="en-US" dirty="0"/>
              <a:t>Holy Ghost, inspire in us the practice of good. </a:t>
            </a:r>
          </a:p>
          <a:p>
            <a:pPr marL="0" indent="0">
              <a:buNone/>
            </a:pPr>
            <a:r>
              <a:rPr lang="en-US" dirty="0"/>
              <a:t>Holy Ghost, grant us the merits of all virtues…</a:t>
            </a:r>
          </a:p>
          <a:p>
            <a:pPr marL="0" indent="0">
              <a:buNone/>
            </a:pPr>
            <a:r>
              <a:rPr lang="en-US" dirty="0"/>
              <a:t>Holy Ghost, be Thou our everlasting reward.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8FBF93-B057-9540-20F2-E7686A0B8E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670" y="2519916"/>
            <a:ext cx="4718304" cy="335595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Lamb of God, Who </a:t>
            </a:r>
            <a:r>
              <a:rPr lang="en-US" dirty="0" err="1"/>
              <a:t>takest</a:t>
            </a:r>
            <a:r>
              <a:rPr lang="en-US" dirty="0"/>
              <a:t> away the sins of the world, Send us Thy Holy Ghost. </a:t>
            </a:r>
          </a:p>
          <a:p>
            <a:pPr marL="0" indent="0">
              <a:buNone/>
            </a:pPr>
            <a:r>
              <a:rPr lang="en-US" dirty="0"/>
              <a:t>Lamb of God, Who </a:t>
            </a:r>
            <a:r>
              <a:rPr lang="en-US" dirty="0" err="1"/>
              <a:t>takest</a:t>
            </a:r>
            <a:r>
              <a:rPr lang="en-US" dirty="0"/>
              <a:t> away the sins of the world, pour down into our souls the gifts of the Holy Ghost. </a:t>
            </a:r>
          </a:p>
          <a:p>
            <a:pPr marL="0" indent="0">
              <a:buNone/>
            </a:pPr>
            <a:r>
              <a:rPr lang="en-US" dirty="0"/>
              <a:t>Lamb of God, Who </a:t>
            </a:r>
            <a:r>
              <a:rPr lang="en-US" dirty="0" err="1"/>
              <a:t>takest</a:t>
            </a:r>
            <a:r>
              <a:rPr lang="en-US" dirty="0"/>
              <a:t> away the sins of the world, grant us the Spirit of wisdom and piety. </a:t>
            </a:r>
          </a:p>
          <a:p>
            <a:pPr marL="0" indent="0">
              <a:buNone/>
            </a:pPr>
            <a:r>
              <a:rPr lang="en-US" dirty="0"/>
              <a:t>V. Come, Holy Ghost! Fill the hearts of Thy faithful, </a:t>
            </a:r>
          </a:p>
          <a:p>
            <a:pPr marL="0" indent="0">
              <a:buNone/>
            </a:pPr>
            <a:r>
              <a:rPr lang="en-US" dirty="0"/>
              <a:t>R. And enkindle in them the fire of Thy love…</a:t>
            </a:r>
          </a:p>
          <a:p>
            <a:pPr marL="0" indent="0">
              <a:buNone/>
            </a:pPr>
            <a:r>
              <a:rPr lang="en-US" dirty="0"/>
              <a:t>Amen.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603E45-8C66-881E-D541-4C2964776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640" y="524871"/>
            <a:ext cx="1822958" cy="1920617"/>
          </a:xfrm>
          <a:prstGeom prst="ellipse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FB3066-CB6B-7A42-33F0-BE22E220F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2" y="524871"/>
            <a:ext cx="1822958" cy="1920617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7FC289-46B4-0B0D-5E0D-E08C97819F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8" b="44449"/>
          <a:stretch/>
        </p:blipFill>
        <p:spPr>
          <a:xfrm>
            <a:off x="0" y="6411432"/>
            <a:ext cx="2657475" cy="4465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A283F0A-3DB8-C581-3D76-EEF27352EB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8" b="44449"/>
          <a:stretch/>
        </p:blipFill>
        <p:spPr>
          <a:xfrm>
            <a:off x="2657475" y="6411432"/>
            <a:ext cx="2657475" cy="4465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0AE0FC4-21FE-D4F7-6DDB-6E992A300E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8" b="44449"/>
          <a:stretch/>
        </p:blipFill>
        <p:spPr>
          <a:xfrm>
            <a:off x="5314950" y="6400799"/>
            <a:ext cx="2657475" cy="4465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17593E9-266E-10B2-AE7E-48B303FFB5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8" b="44449"/>
          <a:stretch/>
        </p:blipFill>
        <p:spPr>
          <a:xfrm>
            <a:off x="7972425" y="6411432"/>
            <a:ext cx="2657475" cy="4465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53FBC7B-B6AA-8800-6922-C471956111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8" r="41219" b="44449"/>
          <a:stretch/>
        </p:blipFill>
        <p:spPr>
          <a:xfrm>
            <a:off x="10629901" y="6400799"/>
            <a:ext cx="1562100" cy="4465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A89401E-4F0F-33CE-AB61-870F4AA37D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8" b="44449"/>
          <a:stretch/>
        </p:blipFill>
        <p:spPr>
          <a:xfrm flipH="1">
            <a:off x="0" y="44498"/>
            <a:ext cx="2657475" cy="4465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33FCB8-FFA7-3AC7-E32C-1161B6C53C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8" b="44449"/>
          <a:stretch/>
        </p:blipFill>
        <p:spPr>
          <a:xfrm>
            <a:off x="2657475" y="33865"/>
            <a:ext cx="2657475" cy="4465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68519E9-7CA6-82ED-E31C-2CA8DFAB2C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8" b="44449"/>
          <a:stretch/>
        </p:blipFill>
        <p:spPr>
          <a:xfrm flipH="1">
            <a:off x="5314950" y="31500"/>
            <a:ext cx="2657475" cy="44656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63F335F-8769-EABA-E388-03296DB19F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48" b="44449"/>
          <a:stretch/>
        </p:blipFill>
        <p:spPr>
          <a:xfrm>
            <a:off x="7960644" y="31500"/>
            <a:ext cx="2657475" cy="44656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9F8C30F-6E0E-F10B-3F50-04917EA17C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2" t="43822" b="44449"/>
          <a:stretch/>
        </p:blipFill>
        <p:spPr>
          <a:xfrm flipH="1">
            <a:off x="10606338" y="44498"/>
            <a:ext cx="1585662" cy="41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95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9B690-AC5C-7D22-B21B-BA9DC461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Before you go (and make disciples of all nations!)…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E2D93-41F6-4C61-E3D3-02DEBA83B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2465" y="2556931"/>
            <a:ext cx="6253715" cy="3439831"/>
          </a:xfrm>
        </p:spPr>
        <p:txBody>
          <a:bodyPr/>
          <a:lstStyle/>
          <a:p>
            <a:r>
              <a:rPr lang="en-US" dirty="0"/>
              <a:t>“Getting to Know You” page</a:t>
            </a:r>
          </a:p>
          <a:p>
            <a:r>
              <a:rPr lang="en-US" dirty="0"/>
              <a:t>Catechist/volunteer form </a:t>
            </a:r>
          </a:p>
          <a:p>
            <a:r>
              <a:rPr lang="en-US" dirty="0"/>
              <a:t>Additional printouts</a:t>
            </a:r>
          </a:p>
          <a:p>
            <a:pPr lvl="1"/>
            <a:r>
              <a:rPr lang="en-US" dirty="0"/>
              <a:t>Folder</a:t>
            </a:r>
          </a:p>
          <a:p>
            <a:pPr lvl="1"/>
            <a:r>
              <a:rPr lang="en-US" dirty="0"/>
              <a:t>Box of devotional materials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FCE25B-9B6C-BA1A-0E60-C13A098142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42"/>
          <a:stretch/>
        </p:blipFill>
        <p:spPr>
          <a:xfrm flipV="1">
            <a:off x="514240" y="2556931"/>
            <a:ext cx="410794" cy="2085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3E093F-014C-4927-2B65-358576BAB6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42"/>
          <a:stretch/>
        </p:blipFill>
        <p:spPr>
          <a:xfrm>
            <a:off x="514240" y="4642906"/>
            <a:ext cx="410794" cy="22150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6BC294-16AA-C00B-BFB6-FD968FB14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42"/>
          <a:stretch/>
        </p:blipFill>
        <p:spPr>
          <a:xfrm>
            <a:off x="514240" y="0"/>
            <a:ext cx="410794" cy="25569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D38FE0-00ED-3EF5-2B66-BFD7A0D445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42"/>
          <a:stretch/>
        </p:blipFill>
        <p:spPr>
          <a:xfrm>
            <a:off x="11288233" y="0"/>
            <a:ext cx="410794" cy="25569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EB9D35-940E-B395-036C-0577A71179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42"/>
          <a:stretch/>
        </p:blipFill>
        <p:spPr>
          <a:xfrm flipV="1">
            <a:off x="11288233" y="2556931"/>
            <a:ext cx="410794" cy="20859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0FABB2-9AFF-006F-BDCF-4C3A352A79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42"/>
          <a:stretch/>
        </p:blipFill>
        <p:spPr>
          <a:xfrm>
            <a:off x="11288233" y="4642906"/>
            <a:ext cx="410794" cy="22150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429B485-507C-DA75-26A8-0015440F4B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4" t="3567" r="9114" b="8061"/>
          <a:stretch/>
        </p:blipFill>
        <p:spPr>
          <a:xfrm>
            <a:off x="1248324" y="5569511"/>
            <a:ext cx="750295" cy="13038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300CA1-388B-11BA-050B-4A6C28F262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4" t="3567" r="9114" b="8061"/>
          <a:stretch/>
        </p:blipFill>
        <p:spPr>
          <a:xfrm>
            <a:off x="2999484" y="5538105"/>
            <a:ext cx="750295" cy="130386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3DAD774-9F4D-C033-3EB3-C0EBD6DB24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0" t="34729" r="36590" b="39070"/>
          <a:stretch/>
        </p:blipFill>
        <p:spPr>
          <a:xfrm>
            <a:off x="2024538" y="5907785"/>
            <a:ext cx="954167" cy="965594"/>
          </a:xfrm>
          <a:prstGeom prst="ellipse">
            <a:avLst/>
          </a:prstGeom>
        </p:spPr>
      </p:pic>
      <p:pic>
        <p:nvPicPr>
          <p:cNvPr id="2052" name="Picture 4" descr="Image result for jesus the great commission stained glass">
            <a:extLst>
              <a:ext uri="{FF2B5EF4-FFF2-40B4-BE49-F238E27FC236}">
                <a16:creationId xmlns:a16="http://schemas.microsoft.com/office/drawing/2014/main" id="{071D00A4-01D6-6279-414B-842F0BFBC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3" t="4562" r="1283" b="64200"/>
          <a:stretch/>
        </p:blipFill>
        <p:spPr bwMode="auto">
          <a:xfrm>
            <a:off x="5774716" y="2433449"/>
            <a:ext cx="5242016" cy="292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998442F-40AA-F99E-7C93-08CBF1F7C6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0" t="34729" r="36590" b="39070"/>
          <a:stretch/>
        </p:blipFill>
        <p:spPr>
          <a:xfrm>
            <a:off x="3749166" y="5876378"/>
            <a:ext cx="954167" cy="965594"/>
          </a:xfrm>
          <a:prstGeom prst="ellipse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6CBEC1-0672-EFA9-4268-9FF500C7A2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4" t="3567" r="9114" b="8061"/>
          <a:stretch/>
        </p:blipFill>
        <p:spPr>
          <a:xfrm>
            <a:off x="4714662" y="5569512"/>
            <a:ext cx="750295" cy="13038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C6F750-BBF0-C95E-70C9-3C2C9DAE44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0" t="34729" r="36590" b="39070"/>
          <a:stretch/>
        </p:blipFill>
        <p:spPr>
          <a:xfrm>
            <a:off x="5453015" y="5875868"/>
            <a:ext cx="954167" cy="965594"/>
          </a:xfrm>
          <a:prstGeom prst="ellipse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3DAAC6D-74C9-2467-E230-D4F2A97F24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4" t="3567" r="9114" b="8061"/>
          <a:stretch/>
        </p:blipFill>
        <p:spPr>
          <a:xfrm>
            <a:off x="6468473" y="5538105"/>
            <a:ext cx="750295" cy="13038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B0F9DD3-6A3E-5949-B255-11492912AA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0" t="34729" r="36590" b="39070"/>
          <a:stretch/>
        </p:blipFill>
        <p:spPr>
          <a:xfrm>
            <a:off x="7239742" y="5875868"/>
            <a:ext cx="954167" cy="965594"/>
          </a:xfrm>
          <a:prstGeom prst="ellipse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CABC401-EA9B-4436-4720-678ECCF28C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4" t="3567" r="9114" b="8061"/>
          <a:stretch/>
        </p:blipFill>
        <p:spPr>
          <a:xfrm>
            <a:off x="8218484" y="5500589"/>
            <a:ext cx="750295" cy="130386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A0A22F1-3306-CE17-96A2-A8C8527BDB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0" t="34729" r="36590" b="39070"/>
          <a:stretch/>
        </p:blipFill>
        <p:spPr>
          <a:xfrm>
            <a:off x="8993786" y="5838862"/>
            <a:ext cx="954167" cy="965594"/>
          </a:xfrm>
          <a:prstGeom prst="ellipse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056FDBF-3C4A-5062-38CB-FEC5C2204A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4" t="3567" r="9114" b="8061"/>
          <a:stretch/>
        </p:blipFill>
        <p:spPr>
          <a:xfrm>
            <a:off x="9999509" y="5554133"/>
            <a:ext cx="750295" cy="130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55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F9DCF-134E-699C-6BBF-A4CFE315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&amp; 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0423F-791A-15AE-50E0-3FA62ABCA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440" y="2767967"/>
            <a:ext cx="4361120" cy="3407933"/>
          </a:xfrm>
        </p:spPr>
        <p:txBody>
          <a:bodyPr/>
          <a:lstStyle/>
          <a:p>
            <a:pPr algn="ctr"/>
            <a:r>
              <a:rPr lang="en-US" dirty="0"/>
              <a:t>I am open to feedback! Conversation and collaboration helps to strengthen our program. </a:t>
            </a:r>
          </a:p>
          <a:p>
            <a:pPr algn="ctr"/>
            <a:r>
              <a:rPr lang="en-US" dirty="0"/>
              <a:t>Let’s combine our talents to make our religious education program the very best it can be!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438D6F-9C75-B478-4920-F758F9F02D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2" t="5858" r="21827" b="15734"/>
          <a:stretch/>
        </p:blipFill>
        <p:spPr>
          <a:xfrm>
            <a:off x="8304029" y="500164"/>
            <a:ext cx="3381152" cy="59057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9B7AA4-6CD6-D8DE-1378-CEEA581610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2" t="5858" r="21827" b="15734"/>
          <a:stretch/>
        </p:blipFill>
        <p:spPr>
          <a:xfrm>
            <a:off x="506819" y="500164"/>
            <a:ext cx="3381152" cy="59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753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1148</TotalTime>
  <Words>735</Words>
  <Application>Microsoft Office PowerPoint</Application>
  <PresentationFormat>Widescreen</PresentationFormat>
  <Paragraphs>110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Garamond</vt:lpstr>
      <vt:lpstr>Symbol</vt:lpstr>
      <vt:lpstr>Organic</vt:lpstr>
      <vt:lpstr>Catechist Welcome Meeting: REY 24-25</vt:lpstr>
      <vt:lpstr>Outline</vt:lpstr>
      <vt:lpstr>Opening Prayer: Hail Mary</vt:lpstr>
      <vt:lpstr>Overview of OLV  Rel. Ed. Program</vt:lpstr>
      <vt:lpstr>Introduction: Curriculum  &amp; Instruction</vt:lpstr>
      <vt:lpstr>Rel. Ed. Program:  Goals and Objectives</vt:lpstr>
      <vt:lpstr>Initiatives Being  Offered this Year (1)</vt:lpstr>
      <vt:lpstr>Initiatives Being  Offered this Year (2)</vt:lpstr>
      <vt:lpstr>Opportunities for Volunteering  in the Rel. Ed. Program</vt:lpstr>
      <vt:lpstr>Opportunities for Volunteering  in the Rel. Ed. Program</vt:lpstr>
      <vt:lpstr>Overview of OLV Rel. Ed. Year 2024-25</vt:lpstr>
      <vt:lpstr>Resources for Catechists</vt:lpstr>
      <vt:lpstr>Upcoming Rel. Ed. Events (1)</vt:lpstr>
      <vt:lpstr>Upcoming Rel. Ed. Events (2)</vt:lpstr>
      <vt:lpstr>Closing Prayer:  Litany of the Holy Ghost</vt:lpstr>
      <vt:lpstr>Before you go (and make disciples of all nations!)…</vt:lpstr>
      <vt:lpstr>Q &amp; 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Catechist Breakfast</dc:title>
  <dc:creator>Katie Sadakierski</dc:creator>
  <cp:lastModifiedBy>Katie Sadakierski</cp:lastModifiedBy>
  <cp:revision>106</cp:revision>
  <dcterms:created xsi:type="dcterms:W3CDTF">2024-04-26T18:24:41Z</dcterms:created>
  <dcterms:modified xsi:type="dcterms:W3CDTF">2024-08-24T22:29:54Z</dcterms:modified>
</cp:coreProperties>
</file>