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5" r:id="rId5"/>
    <p:sldId id="260" r:id="rId6"/>
    <p:sldId id="261" r:id="rId7"/>
    <p:sldId id="262" r:id="rId8"/>
    <p:sldId id="264" r:id="rId9"/>
    <p:sldId id="263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CE27"/>
    <a:srgbClr val="FFCC66"/>
    <a:srgbClr val="FEF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666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7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79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1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50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88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2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74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3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17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3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008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9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20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081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107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69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583428-7C84-427F-9A9B-945BE026691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E9D6DC-69A7-418E-9FCB-7BAFF52F9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2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0D664-E8FF-5244-12ED-51A1F7231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Class Session 3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>
                <a:latin typeface="Bell MT" panose="02020503060305020303" pitchFamily="18" charset="0"/>
              </a:rPr>
              <a:t>November 16, 2023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18CA2-AC9A-0B03-340D-29A4FA523D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Katie Sadakierski</a:t>
            </a:r>
          </a:p>
          <a:p>
            <a:r>
              <a:rPr lang="en-US" dirty="0">
                <a:latin typeface="Bell MT" panose="02020503060305020303" pitchFamily="18" charset="0"/>
              </a:rPr>
              <a:t>Our Lady of the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FA1F02-A9A4-53B9-1A0E-CED4C81A8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97" y="4583872"/>
            <a:ext cx="1346406" cy="20900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84EB0D-B8F5-35E8-D5EA-941BAF5456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193027" y="1401417"/>
            <a:ext cx="7815677" cy="410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30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6E8EA-E120-D072-01F1-8E0284C5E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Class Outline</a:t>
            </a:r>
          </a:p>
        </p:txBody>
      </p:sp>
      <p:pic>
        <p:nvPicPr>
          <p:cNvPr id="4" name="Picture 4" descr="Image result for decorative orange flourish leaves">
            <a:extLst>
              <a:ext uri="{FF2B5EF4-FFF2-40B4-BE49-F238E27FC236}">
                <a16:creationId xmlns:a16="http://schemas.microsoft.com/office/drawing/2014/main" id="{AF3E7AEF-EB06-8F2F-E934-C370FB6D0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4836" r="20486" b="5642"/>
          <a:stretch/>
        </p:blipFill>
        <p:spPr bwMode="auto">
          <a:xfrm>
            <a:off x="3261360" y="970277"/>
            <a:ext cx="1086245" cy="1263227"/>
          </a:xfrm>
          <a:prstGeom prst="rect">
            <a:avLst/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</p:spPr>
      </p:pic>
      <p:pic>
        <p:nvPicPr>
          <p:cNvPr id="5" name="Picture 4" descr="Image result for decorative orange flourish leaves">
            <a:extLst>
              <a:ext uri="{FF2B5EF4-FFF2-40B4-BE49-F238E27FC236}">
                <a16:creationId xmlns:a16="http://schemas.microsoft.com/office/drawing/2014/main" id="{BA4D33B1-DE43-904D-AC2C-CACA8D519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4836" r="20486" b="5642"/>
          <a:stretch/>
        </p:blipFill>
        <p:spPr bwMode="auto">
          <a:xfrm flipH="1">
            <a:off x="7844397" y="970276"/>
            <a:ext cx="1086245" cy="1263227"/>
          </a:xfrm>
          <a:prstGeom prst="rect">
            <a:avLst/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6CD97C-7DCD-6D4A-EF3C-FDD5145177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b="19797"/>
          <a:stretch/>
        </p:blipFill>
        <p:spPr>
          <a:xfrm>
            <a:off x="487017" y="496957"/>
            <a:ext cx="11221279" cy="58740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4E46B-06E3-2081-40B7-E01CEAA03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Opening prayer</a:t>
            </a:r>
          </a:p>
          <a:p>
            <a:pPr algn="ctr"/>
            <a:r>
              <a:rPr lang="en-US" dirty="0">
                <a:latin typeface="Bell MT" panose="02020503060305020303" pitchFamily="18" charset="0"/>
              </a:rPr>
              <a:t>Overview of </a:t>
            </a:r>
            <a:r>
              <a:rPr lang="en-US">
                <a:latin typeface="Bell MT" panose="02020503060305020303" pitchFamily="18" charset="0"/>
              </a:rPr>
              <a:t>monthly theme &amp; activities</a:t>
            </a:r>
            <a:endParaRPr lang="en-US" dirty="0">
              <a:latin typeface="Bell MT" panose="02020503060305020303" pitchFamily="18" charset="0"/>
            </a:endParaRPr>
          </a:p>
          <a:p>
            <a:pPr algn="ctr"/>
            <a:r>
              <a:rPr lang="en-US" dirty="0">
                <a:latin typeface="Bell MT" panose="02020503060305020303" pitchFamily="18" charset="0"/>
              </a:rPr>
              <a:t>Learning centers</a:t>
            </a:r>
          </a:p>
          <a:p>
            <a:pPr algn="ctr"/>
            <a:r>
              <a:rPr lang="en-US" dirty="0">
                <a:latin typeface="Bell MT" panose="02020503060305020303" pitchFamily="18" charset="0"/>
              </a:rPr>
              <a:t>Announcements</a:t>
            </a:r>
          </a:p>
          <a:p>
            <a:pPr algn="ctr"/>
            <a:r>
              <a:rPr lang="en-US" dirty="0">
                <a:latin typeface="Bell MT" panose="02020503060305020303" pitchFamily="18" charset="0"/>
              </a:rPr>
              <a:t>Closing prayer</a:t>
            </a:r>
          </a:p>
          <a:p>
            <a:pPr marL="0" indent="0" algn="ctr">
              <a:buNone/>
            </a:pPr>
            <a:r>
              <a:rPr lang="en-US" dirty="0">
                <a:latin typeface="Bell MT" panose="02020503060305020303" pitchFamily="18" charset="0"/>
              </a:rPr>
              <a:t>*Eucharistic Adoration: </a:t>
            </a:r>
          </a:p>
          <a:p>
            <a:pPr marL="0" indent="0" algn="ctr">
              <a:buNone/>
            </a:pPr>
            <a:r>
              <a:rPr lang="en-US" dirty="0">
                <a:latin typeface="Bell MT" panose="02020503060305020303" pitchFamily="18" charset="0"/>
              </a:rPr>
              <a:t>Holy hour for vocations, 6-7 p.m.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ECFAEC-8BA9-ECB5-68E4-06E327777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5011" y="794266"/>
            <a:ext cx="1048032" cy="1615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B10F7A-C392-A01B-5D9A-208D256A6D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8959" y="794266"/>
            <a:ext cx="1048032" cy="16152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3798B1-8401-3C17-963D-C49C3DE5F8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584" y="2882832"/>
            <a:ext cx="2390047" cy="2722838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6489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lourish Leaf Decorative - Decal Sticker - Multiple Colors &amp; Sizes ...">
            <a:extLst>
              <a:ext uri="{FF2B5EF4-FFF2-40B4-BE49-F238E27FC236}">
                <a16:creationId xmlns:a16="http://schemas.microsoft.com/office/drawing/2014/main" id="{CD973170-E780-0F6B-7EAA-EAD5906E73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0267" r="10533" b="32756"/>
          <a:stretch/>
        </p:blipFill>
        <p:spPr bwMode="auto">
          <a:xfrm flipH="1">
            <a:off x="9276076" y="982132"/>
            <a:ext cx="2194560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lourish Leaf Decorative - Decal Sticker - Multiple Colors &amp; Sizes ...">
            <a:extLst>
              <a:ext uri="{FF2B5EF4-FFF2-40B4-BE49-F238E27FC236}">
                <a16:creationId xmlns:a16="http://schemas.microsoft.com/office/drawing/2014/main" id="{CEB8B25E-2DE1-66E5-FDB0-9555ED84C7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0267" r="10533" b="32756"/>
          <a:stretch/>
        </p:blipFill>
        <p:spPr bwMode="auto">
          <a:xfrm>
            <a:off x="796014" y="1049009"/>
            <a:ext cx="2194560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047D05F5-F3DE-FB51-4987-677F82087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77077" y="496957"/>
            <a:ext cx="11221280" cy="58839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7854CB-43D6-62B0-F433-49B4D750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Prayer: Our Father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3A2FA9-9B60-7409-9A0D-902FE0EC5912}"/>
              </a:ext>
            </a:extLst>
          </p:cNvPr>
          <p:cNvSpPr txBox="1"/>
          <p:nvPr/>
        </p:nvSpPr>
        <p:spPr>
          <a:xfrm>
            <a:off x="1295402" y="2673625"/>
            <a:ext cx="8488017" cy="3139321"/>
          </a:xfrm>
          <a:prstGeom prst="rect">
            <a:avLst/>
          </a:prstGeom>
          <a:solidFill>
            <a:srgbClr val="FEF2E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Our Father,</a:t>
            </a:r>
          </a:p>
          <a:p>
            <a:r>
              <a:rPr lang="en-US" dirty="0"/>
              <a:t>Who art in Heaven,</a:t>
            </a:r>
          </a:p>
          <a:p>
            <a:r>
              <a:rPr lang="en-US" dirty="0"/>
              <a:t>Hallowed be Thy Name.</a:t>
            </a:r>
          </a:p>
          <a:p>
            <a:r>
              <a:rPr lang="en-US" dirty="0"/>
              <a:t>Thy Kingdom come.</a:t>
            </a:r>
          </a:p>
          <a:p>
            <a:r>
              <a:rPr lang="en-US" dirty="0"/>
              <a:t>Thy will be done on Earth, as it is in Heaven.</a:t>
            </a:r>
          </a:p>
          <a:p>
            <a:r>
              <a:rPr lang="en-US" dirty="0"/>
              <a:t>Give us this day our daily bread.</a:t>
            </a:r>
          </a:p>
          <a:p>
            <a:r>
              <a:rPr lang="en-US" dirty="0"/>
              <a:t>And forgive us our trespasses,</a:t>
            </a:r>
          </a:p>
          <a:p>
            <a:r>
              <a:rPr lang="en-US" dirty="0"/>
              <a:t>As we forgive those who trespass against us.</a:t>
            </a:r>
          </a:p>
          <a:p>
            <a:r>
              <a:rPr lang="en-US" dirty="0"/>
              <a:t>And lead us not into temptation,</a:t>
            </a:r>
          </a:p>
          <a:p>
            <a:r>
              <a:rPr lang="en-US" dirty="0"/>
              <a:t>But deliver us from evil.</a:t>
            </a:r>
          </a:p>
          <a:p>
            <a:r>
              <a:rPr lang="en-US" dirty="0"/>
              <a:t>Amen.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829E98-EC43-3EEC-9865-6AB177565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6419" y="2771174"/>
            <a:ext cx="2667000" cy="2943225"/>
          </a:xfrm>
          <a:prstGeom prst="rect">
            <a:avLst/>
          </a:prstGeom>
          <a:effectLst>
            <a:glow rad="127000">
              <a:srgbClr val="FFFF00"/>
            </a:glow>
          </a:effectLst>
        </p:spPr>
      </p:pic>
    </p:spTree>
    <p:extLst>
      <p:ext uri="{BB962C8B-B14F-4D97-AF65-F5344CB8AC3E}">
        <p14:creationId xmlns:p14="http://schemas.microsoft.com/office/powerpoint/2010/main" val="4097659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E7C8968-4ADC-EB47-A304-580388C1AE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flipH="1">
            <a:off x="467139" y="467140"/>
            <a:ext cx="11221278" cy="58839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6551EA-B3C4-A1B0-1F10-C6C90E850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November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4FADE-0BB5-F6C4-28B4-DA3B1A232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Saint of the month: St. Elizabeth of Hungary</a:t>
            </a:r>
          </a:p>
          <a:p>
            <a:pPr lvl="1"/>
            <a:r>
              <a:rPr lang="en-US" dirty="0"/>
              <a:t>Ministering to people in need: giving bread to the poor, </a:t>
            </a:r>
          </a:p>
          <a:p>
            <a:pPr marL="457200" lvl="1" indent="0">
              <a:buNone/>
            </a:pPr>
            <a:r>
              <a:rPr lang="en-US" dirty="0"/>
              <a:t>and teaching about Jesus, the Bread of Life</a:t>
            </a:r>
          </a:p>
          <a:p>
            <a:r>
              <a:rPr lang="en-US" dirty="0"/>
              <a:t>Thanksgiving</a:t>
            </a:r>
          </a:p>
          <a:p>
            <a:pPr lvl="1"/>
            <a:r>
              <a:rPr lang="en-US" dirty="0"/>
              <a:t>A holiday for gathering with family and friends</a:t>
            </a:r>
          </a:p>
          <a:p>
            <a:r>
              <a:rPr lang="en-US" dirty="0"/>
              <a:t>“Eucharist” means “thanksgiving”: we are grateful for blessings God gives us</a:t>
            </a:r>
          </a:p>
          <a:p>
            <a:pPr lvl="1"/>
            <a:r>
              <a:rPr lang="en-US" dirty="0"/>
              <a:t>At Mass &amp; Adoration, we gather as a Church family to adore Jesus</a:t>
            </a:r>
          </a:p>
          <a:p>
            <a:pPr lvl="1"/>
            <a:r>
              <a:rPr lang="en-US" dirty="0"/>
              <a:t>God feeds our souls through the Eucharist. Prayer and the sacraments sustain us</a:t>
            </a:r>
          </a:p>
          <a:p>
            <a:pPr lvl="1"/>
            <a:r>
              <a:rPr lang="en-US" dirty="0"/>
              <a:t>We help to feed the souls of others through </a:t>
            </a:r>
          </a:p>
          <a:p>
            <a:pPr marL="457200" lvl="1" indent="0">
              <a:buNone/>
            </a:pPr>
            <a:r>
              <a:rPr lang="en-US" dirty="0"/>
              <a:t>sharing God’s love with 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77A11A-97B1-C6CC-E65A-A1A40D4EAE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18"/>
          <a:stretch/>
        </p:blipFill>
        <p:spPr>
          <a:xfrm>
            <a:off x="8981868" y="2556932"/>
            <a:ext cx="2061335" cy="2867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25A0D7-4A8C-58A4-1424-47103BF207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00"/>
          <a:stretch/>
        </p:blipFill>
        <p:spPr>
          <a:xfrm>
            <a:off x="1295401" y="1113150"/>
            <a:ext cx="2061335" cy="1041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31D837-BD0D-39A0-7857-E26930C72C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00"/>
          <a:stretch/>
        </p:blipFill>
        <p:spPr>
          <a:xfrm>
            <a:off x="8981868" y="1113150"/>
            <a:ext cx="2061335" cy="10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2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ecorative orange flourish leaves">
            <a:extLst>
              <a:ext uri="{FF2B5EF4-FFF2-40B4-BE49-F238E27FC236}">
                <a16:creationId xmlns:a16="http://schemas.microsoft.com/office/drawing/2014/main" id="{26A3F3E6-C059-8DCF-3614-51EAC1004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2"/>
          <a:stretch/>
        </p:blipFill>
        <p:spPr bwMode="auto">
          <a:xfrm rot="16200000">
            <a:off x="3120203" y="-2165164"/>
            <a:ext cx="5910957" cy="112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4FAD65-D576-9D2D-597C-85F4DA86B9F4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2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PK-2</a:t>
            </a:r>
          </a:p>
        </p:txBody>
      </p:sp>
      <p:pic>
        <p:nvPicPr>
          <p:cNvPr id="1030" name="Picture 6" descr="See related image detail">
            <a:extLst>
              <a:ext uri="{FF2B5EF4-FFF2-40B4-BE49-F238E27FC236}">
                <a16:creationId xmlns:a16="http://schemas.microsoft.com/office/drawing/2014/main" id="{8DDCC183-E373-3CC4-0CFF-9B0BDF972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t="30885" r="19231" b="12533"/>
          <a:stretch/>
        </p:blipFill>
        <p:spPr bwMode="auto">
          <a:xfrm>
            <a:off x="3464560" y="982131"/>
            <a:ext cx="1564806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D22DC-302F-FA2F-25B7-D3CE59E4E561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pct20">
            <a:fgClr>
              <a:srgbClr val="FFC000"/>
            </a:fgClr>
            <a:bgClr>
              <a:schemeClr val="bg1"/>
            </a:bgClr>
          </a:pattFill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Bell MT" panose="02020503060305020303" pitchFamily="18" charset="0"/>
              </a:rPr>
              <a:t>Week 1: Praying the Mass as a Church family;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souls on Earth, in Purgatory, and in Heaven</a:t>
            </a:r>
          </a:p>
          <a:p>
            <a:r>
              <a:rPr lang="en-US" sz="2000" dirty="0">
                <a:latin typeface="Bell MT" panose="02020503060305020303" pitchFamily="18" charset="0"/>
              </a:rPr>
              <a:t>Week 2: Thanking God for His goodness;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saying grace and praying as a family when we share meals</a:t>
            </a:r>
          </a:p>
          <a:p>
            <a:r>
              <a:rPr lang="en-US" sz="2000" dirty="0">
                <a:latin typeface="Bell MT" panose="02020503060305020303" pitchFamily="18" charset="0"/>
              </a:rPr>
              <a:t>Week 3: St. Elizabeth; being like the saints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and sharing God’s blessings</a:t>
            </a:r>
          </a:p>
          <a:p>
            <a:r>
              <a:rPr lang="en-US" sz="2000" dirty="0">
                <a:latin typeface="Bell MT" panose="02020503060305020303" pitchFamily="18" charset="0"/>
              </a:rPr>
              <a:t>Tonight’s learning center (parish hall): Making art depicting the monstrance;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the beauty of Mass and Adoration; honoring Jesus’ Eucharistic Presence</a:t>
            </a:r>
          </a:p>
        </p:txBody>
      </p:sp>
      <p:pic>
        <p:nvPicPr>
          <p:cNvPr id="4" name="Picture 6" descr="See related image detail">
            <a:extLst>
              <a:ext uri="{FF2B5EF4-FFF2-40B4-BE49-F238E27FC236}">
                <a16:creationId xmlns:a16="http://schemas.microsoft.com/office/drawing/2014/main" id="{5EDEEDA0-DEF1-C2C6-CA14-28C6D64C9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t="30885" r="19231" b="12533"/>
          <a:stretch/>
        </p:blipFill>
        <p:spPr bwMode="auto">
          <a:xfrm flipH="1">
            <a:off x="7244163" y="982130"/>
            <a:ext cx="1564806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87EBA8-673D-BB87-4881-40CFA6FD9F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59" t="31739" r="62857" b="36957"/>
          <a:stretch/>
        </p:blipFill>
        <p:spPr>
          <a:xfrm>
            <a:off x="1967507" y="1199276"/>
            <a:ext cx="824948" cy="834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4850A0-C72B-A17C-AC3A-0D0D381B15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59" t="31739" r="62857" b="36957"/>
          <a:stretch/>
        </p:blipFill>
        <p:spPr>
          <a:xfrm flipH="1">
            <a:off x="9440309" y="1199276"/>
            <a:ext cx="824948" cy="8348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6B176A-309D-E972-25F7-E03946019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926" y="2556932"/>
            <a:ext cx="1751910" cy="250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01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related image detail">
            <a:extLst>
              <a:ext uri="{FF2B5EF4-FFF2-40B4-BE49-F238E27FC236}">
                <a16:creationId xmlns:a16="http://schemas.microsoft.com/office/drawing/2014/main" id="{BD827EB4-0A5D-7BC0-7034-A769243AE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1" b="20218"/>
          <a:stretch/>
        </p:blipFill>
        <p:spPr bwMode="auto">
          <a:xfrm flipH="1">
            <a:off x="2948560" y="982130"/>
            <a:ext cx="2156205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ee related image detail">
            <a:extLst>
              <a:ext uri="{FF2B5EF4-FFF2-40B4-BE49-F238E27FC236}">
                <a16:creationId xmlns:a16="http://schemas.microsoft.com/office/drawing/2014/main" id="{8C587558-12DD-A15C-24EC-BD107844AE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1" b="20218"/>
          <a:stretch/>
        </p:blipFill>
        <p:spPr bwMode="auto">
          <a:xfrm>
            <a:off x="7087235" y="982131"/>
            <a:ext cx="2156205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EF9793-F3B9-0580-5A37-B644FE3397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77078" y="496957"/>
            <a:ext cx="11221279" cy="58849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A5B0B9-C4D6-DA92-0AEB-1150D9F8D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3-6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13939-C7D6-3278-2F7F-A992EA2EC6F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000" dirty="0">
                <a:latin typeface="Bell MT" panose="02020503060305020303" pitchFamily="18" charset="0"/>
              </a:rPr>
              <a:t>Week 1: Heaven, the saints, and sacramentals (medals)</a:t>
            </a:r>
          </a:p>
          <a:p>
            <a:r>
              <a:rPr lang="en-US" sz="2000" dirty="0">
                <a:latin typeface="Bell MT" panose="02020503060305020303" pitchFamily="18" charset="0"/>
              </a:rPr>
              <a:t>Week 2: Being merciful like the saints (St. Elizabeth);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Jesus’ miracles (“Feeding of the Multitudes”); the Bread of Heaven</a:t>
            </a:r>
          </a:p>
          <a:p>
            <a:r>
              <a:rPr lang="en-US" sz="2000" dirty="0">
                <a:latin typeface="Bell MT" panose="02020503060305020303" pitchFamily="18" charset="0"/>
              </a:rPr>
              <a:t>Week 3: The Mass; praising God through sacred music;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prayers of thanksgiving</a:t>
            </a:r>
          </a:p>
          <a:p>
            <a:r>
              <a:rPr lang="en-US" sz="2000" dirty="0">
                <a:latin typeface="Bell MT" panose="02020503060305020303" pitchFamily="18" charset="0"/>
              </a:rPr>
              <a:t>Tonight’s learning center (parish hall): Giving our thanks to God-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Bible scavenger hunt, Scriptures on the Eucharist, and gratitude activity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1F1CAF-2057-3EF0-2133-07940AA19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6435" y="2659781"/>
            <a:ext cx="2007922" cy="2509903"/>
          </a:xfrm>
          <a:prstGeom prst="rect">
            <a:avLst/>
          </a:prstGeom>
          <a:effectLst>
            <a:glow rad="127000">
              <a:srgbClr val="FFCC66"/>
            </a:glow>
          </a:effectLst>
        </p:spPr>
      </p:pic>
    </p:spTree>
    <p:extLst>
      <p:ext uri="{BB962C8B-B14F-4D97-AF65-F5344CB8AC3E}">
        <p14:creationId xmlns:p14="http://schemas.microsoft.com/office/powerpoint/2010/main" val="51767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related image detail">
            <a:extLst>
              <a:ext uri="{FF2B5EF4-FFF2-40B4-BE49-F238E27FC236}">
                <a16:creationId xmlns:a16="http://schemas.microsoft.com/office/drawing/2014/main" id="{423B281D-620E-AA8F-DBDF-99CE8EB58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t="27615" r="5231" b="38905"/>
          <a:stretch/>
        </p:blipFill>
        <p:spPr bwMode="auto">
          <a:xfrm>
            <a:off x="6929120" y="1197185"/>
            <a:ext cx="2336800" cy="8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ee related image detail">
            <a:extLst>
              <a:ext uri="{FF2B5EF4-FFF2-40B4-BE49-F238E27FC236}">
                <a16:creationId xmlns:a16="http://schemas.microsoft.com/office/drawing/2014/main" id="{2AFDE50D-8821-2A00-6F9B-8C722B377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t="27615" r="5231" b="38905"/>
          <a:stretch/>
        </p:blipFill>
        <p:spPr bwMode="auto">
          <a:xfrm flipH="1">
            <a:off x="2926080" y="1197185"/>
            <a:ext cx="2336800" cy="8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C2BD53-D24D-7A2F-E9A6-7DBF54CF50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67139" y="485635"/>
            <a:ext cx="11231217" cy="58853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FD7B39-0AD0-7B91-7162-CDC57658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7-9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9F634-012F-32AD-11B1-F7122FA7F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>
                <a:latin typeface="Bell MT" panose="02020503060305020303" pitchFamily="18" charset="0"/>
              </a:rPr>
              <a:t>Week 1: Praying for the Holy Souls; the sacraments and salvation;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finding balance and hope in life through Christ</a:t>
            </a:r>
          </a:p>
          <a:p>
            <a:r>
              <a:rPr lang="en-US" sz="2000" dirty="0">
                <a:latin typeface="Bell MT" panose="02020503060305020303" pitchFamily="18" charset="0"/>
              </a:rPr>
              <a:t>Week 2: Keeping gratitude journals; prayers of thanksgiving</a:t>
            </a:r>
          </a:p>
          <a:p>
            <a:r>
              <a:rPr lang="en-US" sz="2000" dirty="0">
                <a:latin typeface="Bell MT" panose="02020503060305020303" pitchFamily="18" charset="0"/>
              </a:rPr>
              <a:t>Week 3: sharing our thanks for God; working together as One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Church to bring Christ into the world</a:t>
            </a:r>
          </a:p>
          <a:p>
            <a:r>
              <a:rPr lang="en-US" sz="2000" dirty="0">
                <a:latin typeface="Bell MT" panose="02020503060305020303" pitchFamily="18" charset="0"/>
              </a:rPr>
              <a:t>Tonight’s learning center: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Presentation on vocations (parish library);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holy hour for vocations (Exposition, </a:t>
            </a:r>
          </a:p>
          <a:p>
            <a:pPr marL="0" indent="0">
              <a:buNone/>
            </a:pPr>
            <a:r>
              <a:rPr lang="en-US" sz="2000" dirty="0">
                <a:latin typeface="Bell MT" panose="02020503060305020303" pitchFamily="18" charset="0"/>
              </a:rPr>
              <a:t>Eucharistic Adoration, Benediction in the church)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1F43CC-6231-AE45-C519-953CBC06E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528" y="2463402"/>
            <a:ext cx="2299014" cy="3505996"/>
          </a:xfrm>
          <a:prstGeom prst="rect">
            <a:avLst/>
          </a:prstGeom>
          <a:effectLst>
            <a:glow rad="228600">
              <a:srgbClr val="F5CE27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367860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2E60C-9F44-C982-F0D7-C518C6199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D5A25-4C0A-4155-2264-4498D9812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St. Jude relic traveling to St. Thomas the Apostle Church, 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West Springfield, MA 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Friday, November 17, 2023: public veneration begins at 2:30 p.m. 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Mass at 7:00 p.m.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Veneration of relic continues until 10:00 p.m.</a:t>
            </a:r>
          </a:p>
        </p:txBody>
      </p:sp>
      <p:pic>
        <p:nvPicPr>
          <p:cNvPr id="1026" name="Picture 2" descr="Image result for st jude">
            <a:extLst>
              <a:ext uri="{FF2B5EF4-FFF2-40B4-BE49-F238E27FC236}">
                <a16:creationId xmlns:a16="http://schemas.microsoft.com/office/drawing/2014/main" id="{010BA838-ADA9-77D5-305E-FE2834562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5" t="1" r="23292" b="3345"/>
          <a:stretch/>
        </p:blipFill>
        <p:spPr bwMode="auto">
          <a:xfrm>
            <a:off x="9286458" y="2556932"/>
            <a:ext cx="1610139" cy="347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t jude relic">
            <a:extLst>
              <a:ext uri="{FF2B5EF4-FFF2-40B4-BE49-F238E27FC236}">
                <a16:creationId xmlns:a16="http://schemas.microsoft.com/office/drawing/2014/main" id="{C7E7E22A-362A-2565-9FB6-B53E8A0F03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2" b="41186"/>
          <a:stretch/>
        </p:blipFill>
        <p:spPr bwMode="auto">
          <a:xfrm>
            <a:off x="5604840" y="5015070"/>
            <a:ext cx="3467100" cy="102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t jude relic">
            <a:extLst>
              <a:ext uri="{FF2B5EF4-FFF2-40B4-BE49-F238E27FC236}">
                <a16:creationId xmlns:a16="http://schemas.microsoft.com/office/drawing/2014/main" id="{0EADE97B-FBB5-B7D9-37A7-EE19B4463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5" y="4296900"/>
            <a:ext cx="1610139" cy="18354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t jude">
            <a:extLst>
              <a:ext uri="{FF2B5EF4-FFF2-40B4-BE49-F238E27FC236}">
                <a16:creationId xmlns:a16="http://schemas.microsoft.com/office/drawing/2014/main" id="{10915277-053D-E804-A03C-2C9FCDAE99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08"/>
          <a:stretch/>
        </p:blipFill>
        <p:spPr bwMode="auto">
          <a:xfrm>
            <a:off x="496958" y="487017"/>
            <a:ext cx="11191460" cy="190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st jude">
            <a:extLst>
              <a:ext uri="{FF2B5EF4-FFF2-40B4-BE49-F238E27FC236}">
                <a16:creationId xmlns:a16="http://schemas.microsoft.com/office/drawing/2014/main" id="{7FCEE526-9C2E-492A-8515-256DB023ED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08"/>
          <a:stretch/>
        </p:blipFill>
        <p:spPr bwMode="auto">
          <a:xfrm flipV="1">
            <a:off x="496958" y="2391957"/>
            <a:ext cx="11191460" cy="397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190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61B31-E828-30A9-7E36-636C8006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 2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D4D910A3-EA6D-1070-9DD9-8B2BAD4CD4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77079" y="477078"/>
            <a:ext cx="11221278" cy="591378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F86-D5BF-1576-856A-4546FB2E5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latin typeface="Bell MT" panose="02020503060305020303" pitchFamily="18" charset="0"/>
              </a:rPr>
              <a:t>Service opportunity (Confirmation/Pre-Confirmation; families):</a:t>
            </a:r>
          </a:p>
          <a:p>
            <a:pPr lvl="1"/>
            <a:r>
              <a:rPr lang="en-US" sz="1800" dirty="0">
                <a:latin typeface="Bell MT" panose="02020503060305020303" pitchFamily="18" charset="0"/>
              </a:rPr>
              <a:t>Take &amp; Eat ministry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Sign and address Thanksgiving cards to be sent to people in need with meal deliveries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Saturday, November 18, 2023: morning (~9-10 a.m.)</a:t>
            </a:r>
          </a:p>
          <a:p>
            <a:pPr lvl="3"/>
            <a:r>
              <a:rPr lang="en-US" sz="1800" dirty="0">
                <a:latin typeface="Bell MT" panose="02020503060305020303" pitchFamily="18" charset="0"/>
              </a:rPr>
              <a:t>Contact coordinator Lisa York by email: ljyork37@gmail.com </a:t>
            </a:r>
          </a:p>
          <a:p>
            <a:r>
              <a:rPr lang="en-US" sz="1800" dirty="0">
                <a:latin typeface="Bell MT" panose="02020503060305020303" pitchFamily="18" charset="0"/>
              </a:rPr>
              <a:t>Next religious education class session:</a:t>
            </a:r>
          </a:p>
          <a:p>
            <a:pPr lvl="1"/>
            <a:r>
              <a:rPr lang="en-US" sz="1800" dirty="0">
                <a:latin typeface="Bell MT" panose="02020503060305020303" pitchFamily="18" charset="0"/>
              </a:rPr>
              <a:t>Thursday, December 14, 2023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6:00 p.m.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Parish hall</a:t>
            </a:r>
          </a:p>
        </p:txBody>
      </p:sp>
    </p:spTree>
    <p:extLst>
      <p:ext uri="{BB962C8B-B14F-4D97-AF65-F5344CB8AC3E}">
        <p14:creationId xmlns:p14="http://schemas.microsoft.com/office/powerpoint/2010/main" val="11680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related image detail">
            <a:extLst>
              <a:ext uri="{FF2B5EF4-FFF2-40B4-BE49-F238E27FC236}">
                <a16:creationId xmlns:a16="http://schemas.microsoft.com/office/drawing/2014/main" id="{D4897922-7245-5A15-B42F-7F0902C6D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4" t="31898" r="12627" b="31509"/>
          <a:stretch/>
        </p:blipFill>
        <p:spPr bwMode="auto">
          <a:xfrm>
            <a:off x="1161553" y="1058075"/>
            <a:ext cx="1899920" cy="95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ee related image detail">
            <a:extLst>
              <a:ext uri="{FF2B5EF4-FFF2-40B4-BE49-F238E27FC236}">
                <a16:creationId xmlns:a16="http://schemas.microsoft.com/office/drawing/2014/main" id="{4BEAD88B-A0B2-D5F0-9CF9-D52B1E076F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4" t="31898" r="12627" b="31509"/>
          <a:stretch/>
        </p:blipFill>
        <p:spPr bwMode="auto">
          <a:xfrm flipH="1">
            <a:off x="9130529" y="1058075"/>
            <a:ext cx="1899920" cy="95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AD9092-C675-ED0B-544C-27059E36FD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83702" y="471073"/>
            <a:ext cx="11224594" cy="49855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09298E-01BC-302E-E6CF-0D5B71879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Closing Prayer: Glory 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18AAF-0D83-AC57-2D66-82586EC15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latin typeface="Bell MT" panose="02020503060305020303" pitchFamily="18" charset="0"/>
              </a:rPr>
              <a:t>Glory be to the Father,</a:t>
            </a:r>
          </a:p>
          <a:p>
            <a:pPr marL="0" indent="0" algn="ctr">
              <a:buNone/>
            </a:pPr>
            <a:r>
              <a:rPr lang="en-US" sz="2200" dirty="0">
                <a:latin typeface="Bell MT" panose="02020503060305020303" pitchFamily="18" charset="0"/>
              </a:rPr>
              <a:t>And to the Son,</a:t>
            </a:r>
          </a:p>
          <a:p>
            <a:pPr marL="0" indent="0" algn="ctr">
              <a:buNone/>
            </a:pPr>
            <a:r>
              <a:rPr lang="en-US" sz="2200" dirty="0">
                <a:latin typeface="Bell MT" panose="02020503060305020303" pitchFamily="18" charset="0"/>
              </a:rPr>
              <a:t>And to the Holy Spirit.</a:t>
            </a:r>
          </a:p>
          <a:p>
            <a:pPr marL="0" indent="0" algn="ctr">
              <a:buNone/>
            </a:pPr>
            <a:r>
              <a:rPr lang="en-US" sz="2200" dirty="0">
                <a:latin typeface="Bell MT" panose="02020503060305020303" pitchFamily="18" charset="0"/>
              </a:rPr>
              <a:t>As it was in the beginning, is now, </a:t>
            </a:r>
          </a:p>
          <a:p>
            <a:pPr marL="0" indent="0" algn="ctr">
              <a:buNone/>
            </a:pPr>
            <a:r>
              <a:rPr lang="en-US" sz="2200" dirty="0">
                <a:latin typeface="Bell MT" panose="02020503060305020303" pitchFamily="18" charset="0"/>
              </a:rPr>
              <a:t>And ever shall be,</a:t>
            </a:r>
          </a:p>
          <a:p>
            <a:pPr marL="0" indent="0" algn="ctr">
              <a:buNone/>
            </a:pPr>
            <a:r>
              <a:rPr lang="en-US" sz="2200" dirty="0">
                <a:latin typeface="Bell MT" panose="02020503060305020303" pitchFamily="18" charset="0"/>
              </a:rPr>
              <a:t>World without end. Amen.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1B3DFF-C2DB-5E9F-F74C-AD6CE4B830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436" b="8138"/>
          <a:stretch/>
        </p:blipFill>
        <p:spPr>
          <a:xfrm>
            <a:off x="477078" y="5456582"/>
            <a:ext cx="11231218" cy="1401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B58364-135C-336A-262A-7B30847B3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310" y="2439010"/>
            <a:ext cx="2153462" cy="2745664"/>
          </a:xfrm>
          <a:prstGeom prst="rect">
            <a:avLst/>
          </a:prstGeom>
          <a:effectLst>
            <a:glow rad="228600">
              <a:srgbClr val="FFFF00">
                <a:alpha val="40000"/>
              </a:srgb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8D2863-84ED-6884-9F0D-5EC78D577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163" y="2439010"/>
            <a:ext cx="2153462" cy="2745664"/>
          </a:xfrm>
          <a:prstGeom prst="rect">
            <a:avLst/>
          </a:prstGeom>
          <a:effectLst>
            <a:glow rad="228600">
              <a:srgbClr val="FFFF0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730793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493</TotalTime>
  <Words>626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Bell MT</vt:lpstr>
      <vt:lpstr>Garamond</vt:lpstr>
      <vt:lpstr>Organic</vt:lpstr>
      <vt:lpstr>Class Session 3 November 16, 2023</vt:lpstr>
      <vt:lpstr>Class Outline</vt:lpstr>
      <vt:lpstr>Opening Prayer: Our Father</vt:lpstr>
      <vt:lpstr>Overview of November</vt:lpstr>
      <vt:lpstr>PK-2</vt:lpstr>
      <vt:lpstr>3-6</vt:lpstr>
      <vt:lpstr>7-9</vt:lpstr>
      <vt:lpstr>Announcements</vt:lpstr>
      <vt:lpstr>Announcements 2</vt:lpstr>
      <vt:lpstr>Closing Prayer: Glory 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Session 3 November 2023</dc:title>
  <dc:creator>Katie Sadakierski</dc:creator>
  <cp:lastModifiedBy>Katie Sadakierski</cp:lastModifiedBy>
  <cp:revision>82</cp:revision>
  <dcterms:created xsi:type="dcterms:W3CDTF">2023-05-12T18:30:34Z</dcterms:created>
  <dcterms:modified xsi:type="dcterms:W3CDTF">2023-11-15T19:09:44Z</dcterms:modified>
</cp:coreProperties>
</file>