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6" r:id="rId6"/>
    <p:sldId id="260" r:id="rId7"/>
    <p:sldId id="261" r:id="rId8"/>
    <p:sldId id="262" r:id="rId9"/>
    <p:sldId id="263" r:id="rId10"/>
    <p:sldId id="264" r:id="rId11"/>
    <p:sldId id="25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553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9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889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7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755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03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793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317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4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15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23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880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50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033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161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826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00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0CAF0DC-95E4-443E-9C8A-B02488ACB7AD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92AC2E-B67D-4B63-807E-666CB1875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25.sv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6E0CA-0CC8-8A7A-C4E6-188A132C1A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Class Session 2</a:t>
            </a:r>
            <a:br>
              <a:rPr lang="en-US" dirty="0">
                <a:latin typeface="Bell MT" panose="02020503060305020303" pitchFamily="18" charset="0"/>
              </a:rPr>
            </a:br>
            <a:r>
              <a:rPr lang="en-US">
                <a:latin typeface="Bell MT" panose="02020503060305020303" pitchFamily="18" charset="0"/>
              </a:rPr>
              <a:t>October 26, 2023</a:t>
            </a: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800474-E43A-982E-6E17-50D0163AAB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Katie Sadakierski</a:t>
            </a:r>
          </a:p>
          <a:p>
            <a:r>
              <a:rPr lang="en-US" dirty="0">
                <a:latin typeface="Bell MT" panose="02020503060305020303" pitchFamily="18" charset="0"/>
              </a:rPr>
              <a:t>Our Lady of the Valley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2FF695-A02A-5D84-6126-CEE1BD3B1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797" y="4583872"/>
            <a:ext cx="1346406" cy="209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04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EC841-780B-0454-71EC-6A9D638F2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Class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DE525-AB8B-B0B7-519D-2635E18AC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US" dirty="0">
                <a:latin typeface="Bell MT" panose="02020503060305020303" pitchFamily="18" charset="0"/>
              </a:rPr>
              <a:t>Opening prayer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Bell MT" panose="02020503060305020303" pitchFamily="18" charset="0"/>
              </a:rPr>
              <a:t>Overview: Monthly activities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Bell MT" panose="02020503060305020303" pitchFamily="18" charset="0"/>
              </a:rPr>
              <a:t>Learning centers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Bell MT" panose="02020503060305020303" pitchFamily="18" charset="0"/>
              </a:rPr>
              <a:t>Announcements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Bell MT" panose="02020503060305020303" pitchFamily="18" charset="0"/>
              </a:rPr>
              <a:t>Closing Prayer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Bell MT" panose="02020503060305020303" pitchFamily="18" charset="0"/>
              </a:rPr>
              <a:t>Scapular investiture (church)</a:t>
            </a:r>
          </a:p>
        </p:txBody>
      </p:sp>
      <p:pic>
        <p:nvPicPr>
          <p:cNvPr id="1026" name="Picture 2" descr="Usa autumn leaves clipart - Clipground">
            <a:extLst>
              <a:ext uri="{FF2B5EF4-FFF2-40B4-BE49-F238E27FC236}">
                <a16:creationId xmlns:a16="http://schemas.microsoft.com/office/drawing/2014/main" id="{A122F992-2544-434C-A67F-67AB51CCF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935" y="982132"/>
            <a:ext cx="2694305" cy="124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Usa autumn leaves clipart - Clipground">
            <a:extLst>
              <a:ext uri="{FF2B5EF4-FFF2-40B4-BE49-F238E27FC236}">
                <a16:creationId xmlns:a16="http://schemas.microsoft.com/office/drawing/2014/main" id="{7D8971AF-8FE0-0CF9-DCB0-6958E5965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760" y="982131"/>
            <a:ext cx="2694305" cy="124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BE10F6-52AF-2DA8-C636-B56AA1057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0990" y="2609671"/>
            <a:ext cx="5102845" cy="320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07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048643-A6A1-CF9B-FF33-6796B6BF78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5"/>
          <a:stretch/>
        </p:blipFill>
        <p:spPr>
          <a:xfrm>
            <a:off x="487680" y="497841"/>
            <a:ext cx="11216271" cy="58826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6A545-8AAA-E723-4B0B-9993964D2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Remember, O most gracious Virgin Mary, that never was it known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 anyone who fled to thy protection, implored thy help,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 sought thy intercession, was left unaided.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Inspired by this confidence, I fly unto thee,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Virgin of virgins, my Mother;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thee do I come, before thee I stand, sinful and sorrowful.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Mother of the Word Incarnate, despise not my petition,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 in thy mercy, hear and answer me. Amen.</a:t>
            </a:r>
            <a:endParaRPr lang="en-US" sz="20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7BDCE0-268B-51E0-CCE7-12AD0A08B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Bell MT" panose="02020503060305020303" pitchFamily="18" charset="0"/>
              </a:rPr>
              <a:t>Opening Prayer</a:t>
            </a:r>
          </a:p>
        </p:txBody>
      </p:sp>
      <p:pic>
        <p:nvPicPr>
          <p:cNvPr id="1026" name="Picture 2" descr="Image result for mother mary autumn">
            <a:extLst>
              <a:ext uri="{FF2B5EF4-FFF2-40B4-BE49-F238E27FC236}">
                <a16:creationId xmlns:a16="http://schemas.microsoft.com/office/drawing/2014/main" id="{A7200BE9-7431-3E99-9E29-1657F41BE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537" y="3059215"/>
            <a:ext cx="2581275" cy="257175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BB84A-98A6-4135-A6BA-DF85C09FE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October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B9B71-DEBA-3EC9-8C87-020620FC0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Saint spotlight: St. Therese of Lisieux</a:t>
            </a:r>
          </a:p>
          <a:p>
            <a:pPr lvl="1"/>
            <a:r>
              <a:rPr lang="en-US" sz="2400" dirty="0"/>
              <a:t>The Rosary; “Good deed beads”</a:t>
            </a:r>
          </a:p>
          <a:p>
            <a:r>
              <a:rPr lang="en-US" dirty="0"/>
              <a:t>Theme: Month of the Holy Rosary </a:t>
            </a:r>
          </a:p>
          <a:p>
            <a:pPr lvl="1"/>
            <a:r>
              <a:rPr lang="en-US" sz="2400" dirty="0"/>
              <a:t>Feast of the Holy Rosary: October 7</a:t>
            </a:r>
          </a:p>
          <a:p>
            <a:pPr lvl="1"/>
            <a:r>
              <a:rPr lang="en-US" sz="2400" dirty="0"/>
              <a:t>The Rosary is a gift from Our Lady</a:t>
            </a:r>
          </a:p>
          <a:p>
            <a:pPr lvl="1"/>
            <a:r>
              <a:rPr lang="en-US" sz="2400" dirty="0"/>
              <a:t>Praying the Rosary is a gift to Our Lady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044AED-0725-15CB-B643-CEFF3F958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0248" y="2556932"/>
            <a:ext cx="1947409" cy="3543300"/>
          </a:xfrm>
          <a:prstGeom prst="rect">
            <a:avLst/>
          </a:prstGeom>
        </p:spPr>
      </p:pic>
      <p:pic>
        <p:nvPicPr>
          <p:cNvPr id="3074" name="Picture 2" descr="Image result for carmelite logo heart">
            <a:extLst>
              <a:ext uri="{FF2B5EF4-FFF2-40B4-BE49-F238E27FC236}">
                <a16:creationId xmlns:a16="http://schemas.microsoft.com/office/drawing/2014/main" id="{59488BB7-12B7-0B17-EE78-FD18424D5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461" y="782913"/>
            <a:ext cx="1429765" cy="150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carmelite logo heart">
            <a:extLst>
              <a:ext uri="{FF2B5EF4-FFF2-40B4-BE49-F238E27FC236}">
                <a16:creationId xmlns:a16="http://schemas.microsoft.com/office/drawing/2014/main" id="{E251C7EB-0C84-E5C7-E8DB-E6C552E67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774" y="782913"/>
            <a:ext cx="1429765" cy="150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667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590B0-948F-A1F8-5628-717E3770A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November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CD5AA-A339-3152-207D-E06EE1567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7162799" cy="343636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Theme: Month of the Holy Souls </a:t>
            </a:r>
          </a:p>
          <a:p>
            <a:pPr lvl="1"/>
            <a:r>
              <a:rPr lang="en-US" dirty="0"/>
              <a:t>All Saints Day (November 1) and All Souls Day (November 2)</a:t>
            </a:r>
          </a:p>
          <a:p>
            <a:pPr lvl="1"/>
            <a:r>
              <a:rPr lang="en-US" dirty="0"/>
              <a:t>The saints are friends of Jesus</a:t>
            </a:r>
          </a:p>
          <a:p>
            <a:pPr lvl="1"/>
            <a:r>
              <a:rPr lang="en-US" dirty="0"/>
              <a:t>The saints are our friends in Heaven</a:t>
            </a:r>
          </a:p>
          <a:p>
            <a:pPr lvl="2"/>
            <a:r>
              <a:rPr lang="en-US" dirty="0"/>
              <a:t>We pray for the souls in Purgatory awaiting Heaven; soon-to-be saints</a:t>
            </a:r>
          </a:p>
          <a:p>
            <a:pPr lvl="2"/>
            <a:r>
              <a:rPr lang="en-US" dirty="0"/>
              <a:t>We are called to become saints, too. The saints help us to become saints, too</a:t>
            </a:r>
          </a:p>
          <a:p>
            <a:pPr lvl="2"/>
            <a:r>
              <a:rPr lang="en-US" dirty="0"/>
              <a:t>Our Lady, the greatest saint, leads people to Heaven through the Rosary and the scapular; special blessings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05B54E-A011-BB79-68B3-7A1C34BF0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6305" y="2660009"/>
            <a:ext cx="1841391" cy="321585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052" name="Picture 4" descr="Our Lady of Mt. Carmel/Sacred Heart Deluxe Scapular - 12/pk">
            <a:extLst>
              <a:ext uri="{FF2B5EF4-FFF2-40B4-BE49-F238E27FC236}">
                <a16:creationId xmlns:a16="http://schemas.microsoft.com/office/drawing/2014/main" id="{6F2235D6-A188-EA40-2F9C-9E8AE5B4C9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0" t="27845" r="51739" b="5340"/>
          <a:stretch/>
        </p:blipFill>
        <p:spPr bwMode="auto">
          <a:xfrm>
            <a:off x="2107095" y="604716"/>
            <a:ext cx="1033669" cy="180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ur Lady of Mt. Carmel/Sacred Heart Deluxe Scapular - 12/pk">
            <a:extLst>
              <a:ext uri="{FF2B5EF4-FFF2-40B4-BE49-F238E27FC236}">
                <a16:creationId xmlns:a16="http://schemas.microsoft.com/office/drawing/2014/main" id="{33AC7BAF-0D6A-BE2F-574A-7857DBB884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7317" r="13339" b="4921"/>
          <a:stretch/>
        </p:blipFill>
        <p:spPr bwMode="auto">
          <a:xfrm>
            <a:off x="9051238" y="604715"/>
            <a:ext cx="978382" cy="180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858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068025-A277-5764-434D-05328C412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04" y="452120"/>
            <a:ext cx="11229976" cy="59486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2AB6C3-D28C-D9AC-9491-F49DB6A34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Bell MT" panose="02020503060305020303" pitchFamily="18" charset="0"/>
              </a:rPr>
              <a:t>PK-2</a:t>
            </a:r>
            <a:r>
              <a:rPr lang="en-US" b="1" dirty="0">
                <a:solidFill>
                  <a:schemeClr val="bg1"/>
                </a:solidFill>
                <a:highlight>
                  <a:srgbClr val="FFFF00"/>
                </a:highlight>
                <a:latin typeface="Bell MT" panose="02020503060305020303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FA14B-B9FD-86F6-873E-4F49C4CD2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5881" y="2201332"/>
            <a:ext cx="4861559" cy="391498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10000"/>
          </a:bodyPr>
          <a:lstStyle/>
          <a:p>
            <a:pPr>
              <a:buBlip>
                <a:blip r:embed="rId3"/>
              </a:buBlip>
            </a:pP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Week 1: St. Therese, the Rosary, and the Mass</a:t>
            </a:r>
          </a:p>
          <a:p>
            <a:pPr>
              <a:buBlip>
                <a:blip r:embed="rId3"/>
              </a:buBlip>
            </a:pP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Week 2: Forming habits of holiness; praying chaplets; preparing for Confession &amp; Communion</a:t>
            </a:r>
          </a:p>
          <a:p>
            <a:pPr>
              <a:buBlip>
                <a:blip r:embed="rId3"/>
              </a:buBlip>
            </a:pP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Week 3: St. Francis &amp; caring for God’s creation; All Saints Day (making “saint-o-lanterns”)</a:t>
            </a:r>
          </a:p>
          <a:p>
            <a:pPr>
              <a:buBlip>
                <a:blip r:embed="rId3"/>
              </a:buBlip>
            </a:pPr>
            <a:r>
              <a:rPr lang="en-US" dirty="0">
                <a:solidFill>
                  <a:schemeClr val="tx1"/>
                </a:solidFill>
                <a:latin typeface="Bell MT" panose="02020503060305020303" pitchFamily="18" charset="0"/>
              </a:rPr>
              <a:t>Tonight’s learning center (parish hall): The brown scapular; making scapular wall hangings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27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BA91005-6CA1-0A9B-CBE0-BBBFCE90B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26" y="489902"/>
            <a:ext cx="11193146" cy="58781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F37385-0CFE-8FA2-4394-03FE684E6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002" y="982132"/>
            <a:ext cx="7833993" cy="1303867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b="1" dirty="0">
                <a:latin typeface="Bell MT" panose="02020503060305020303" pitchFamily="18" charset="0"/>
              </a:rPr>
              <a:t>3-6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C3D45-8A85-355B-A63D-855963747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7073347" cy="3515877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>
            <a:normAutofit fontScale="92500" lnSpcReduction="10000"/>
          </a:bodyPr>
          <a:lstStyle/>
          <a:p>
            <a:pPr>
              <a:buBlip>
                <a:blip r:embed="rId3"/>
              </a:buBlip>
            </a:pPr>
            <a:r>
              <a:rPr lang="en-US" dirty="0">
                <a:latin typeface="Bell MT" panose="02020503060305020303" pitchFamily="18" charset="0"/>
              </a:rPr>
              <a:t>Week 1: St. Francis, building up the Church; using sacramentals in prayer (the Rosary)</a:t>
            </a:r>
          </a:p>
          <a:p>
            <a:pPr>
              <a:buBlip>
                <a:blip r:embed="rId3"/>
              </a:buBlip>
            </a:pPr>
            <a:r>
              <a:rPr lang="en-US" dirty="0">
                <a:latin typeface="Bell MT" panose="02020503060305020303" pitchFamily="18" charset="0"/>
              </a:rPr>
              <a:t>Week 2: St. Margaret Mary; becoming close to the Sacred Heart of Jesus through the Rosary; places of prayer/shrines</a:t>
            </a:r>
          </a:p>
          <a:p>
            <a:pPr>
              <a:buBlip>
                <a:blip r:embed="rId3"/>
              </a:buBlip>
            </a:pPr>
            <a:r>
              <a:rPr lang="en-US" dirty="0">
                <a:latin typeface="Bell MT" panose="02020503060305020303" pitchFamily="18" charset="0"/>
              </a:rPr>
              <a:t>Week 3: Helping others in our Church, living like the saints, enthroning Christ the King (feast day Oct. 29)</a:t>
            </a:r>
          </a:p>
          <a:p>
            <a:pPr>
              <a:buBlip>
                <a:blip r:embed="rId3"/>
              </a:buBlip>
            </a:pPr>
            <a:r>
              <a:rPr lang="en-US" dirty="0">
                <a:latin typeface="Bell MT" panose="02020503060305020303" pitchFamily="18" charset="0"/>
              </a:rPr>
              <a:t>Tonight’s learning center: Stories of the saints &amp; making Heavenly Hall of Fame plaques (parish library)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A24CD6-1DA1-36A2-7763-4F1AAEB0F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003" y="982131"/>
            <a:ext cx="3028071" cy="13038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4D1F92-838D-B9AF-96D0-38C08A7B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84925" y="982129"/>
            <a:ext cx="3028071" cy="13038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D504C5-04C1-0A24-4C0F-EE7048C23B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330"/>
          <a:stretch/>
        </p:blipFill>
        <p:spPr>
          <a:xfrm>
            <a:off x="8940079" y="2556930"/>
            <a:ext cx="2145831" cy="351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72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8F02285-CE80-4548-267D-B289DA194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61" y="477943"/>
            <a:ext cx="11202277" cy="59021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74A881-1FD1-1BF7-0AC1-4C2A701A8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679" y="995680"/>
            <a:ext cx="6431280" cy="1290319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r>
              <a:rPr lang="en-US" b="1" dirty="0">
                <a:latin typeface="Bell MT" panose="02020503060305020303" pitchFamily="18" charset="0"/>
              </a:rPr>
              <a:t>7-9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EDCFA71-6846-633E-940B-798F0554D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9680" y="2438400"/>
            <a:ext cx="6431280" cy="3779519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rmAutofit fontScale="92500"/>
          </a:bodyPr>
          <a:lstStyle/>
          <a:p>
            <a:pPr>
              <a:buBlip>
                <a:blip r:embed="rId3"/>
              </a:buBlip>
            </a:pPr>
            <a:r>
              <a:rPr lang="en-US" dirty="0">
                <a:latin typeface="Bell MT" panose="02020503060305020303" pitchFamily="18" charset="0"/>
              </a:rPr>
              <a:t>Week 1: The Rosary; the power of prayer; praying like Our Lady</a:t>
            </a:r>
            <a:endParaRPr lang="en-US" sz="2400" dirty="0">
              <a:latin typeface="Bell MT" panose="02020503060305020303" pitchFamily="18" charset="0"/>
            </a:endParaRPr>
          </a:p>
          <a:p>
            <a:pPr>
              <a:buBlip>
                <a:blip r:embed="rId3"/>
              </a:buBlip>
            </a:pPr>
            <a:r>
              <a:rPr lang="en-US" dirty="0">
                <a:latin typeface="Bell MT" panose="02020503060305020303" pitchFamily="18" charset="0"/>
              </a:rPr>
              <a:t>Week 2: Devotions of St. Therese &amp; St. Margaret Mary; praying the Rosary to honor Christ the King</a:t>
            </a:r>
          </a:p>
          <a:p>
            <a:pPr>
              <a:buBlip>
                <a:blip r:embed="rId3"/>
              </a:buBlip>
            </a:pPr>
            <a:r>
              <a:rPr lang="en-US" dirty="0">
                <a:latin typeface="Bell MT" panose="02020503060305020303" pitchFamily="18" charset="0"/>
              </a:rPr>
              <a:t>Week 3: The Rosary and the Eucharist; growing in and applying the Gifts of the Holy Spirit; forming a heart like Christ’s (Sacred Heart of Jesus)</a:t>
            </a:r>
          </a:p>
          <a:p>
            <a:pPr>
              <a:buBlip>
                <a:blip r:embed="rId3"/>
              </a:buBlip>
            </a:pPr>
            <a:r>
              <a:rPr lang="en-US" dirty="0">
                <a:latin typeface="Bell MT" panose="02020503060305020303" pitchFamily="18" charset="0"/>
              </a:rPr>
              <a:t>Tonight’s learning center: Ministry fair (parish hall)</a:t>
            </a:r>
          </a:p>
          <a:p>
            <a:pPr lvl="1"/>
            <a:endParaRPr lang="en-US" dirty="0"/>
          </a:p>
        </p:txBody>
      </p:sp>
      <p:pic>
        <p:nvPicPr>
          <p:cNvPr id="17" name="Graphic 16" descr="Leaf with solid fill">
            <a:extLst>
              <a:ext uri="{FF2B5EF4-FFF2-40B4-BE49-F238E27FC236}">
                <a16:creationId xmlns:a16="http://schemas.microsoft.com/office/drawing/2014/main" id="{19B3FFD3-5B4A-291F-3B3D-B8C416162C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3360" y="1183639"/>
            <a:ext cx="914400" cy="914400"/>
          </a:xfrm>
          <a:prstGeom prst="rect">
            <a:avLst/>
          </a:prstGeom>
        </p:spPr>
      </p:pic>
      <p:pic>
        <p:nvPicPr>
          <p:cNvPr id="18" name="Graphic 17" descr="Leaf with solid fill">
            <a:extLst>
              <a:ext uri="{FF2B5EF4-FFF2-40B4-BE49-F238E27FC236}">
                <a16:creationId xmlns:a16="http://schemas.microsoft.com/office/drawing/2014/main" id="{216B5CB5-34BF-672B-0ABC-9454CC44EA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27159" y="1209038"/>
            <a:ext cx="914400" cy="914400"/>
          </a:xfrm>
          <a:prstGeom prst="rect">
            <a:avLst/>
          </a:prstGeom>
        </p:spPr>
      </p:pic>
      <p:pic>
        <p:nvPicPr>
          <p:cNvPr id="19" name="Graphic 18" descr="Leaf with solid fill">
            <a:extLst>
              <a:ext uri="{FF2B5EF4-FFF2-40B4-BE49-F238E27FC236}">
                <a16:creationId xmlns:a16="http://schemas.microsoft.com/office/drawing/2014/main" id="{3680B7E4-9F93-78E1-985A-B22E9C17B2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93459" y="1209038"/>
            <a:ext cx="914400" cy="914400"/>
          </a:xfrm>
          <a:prstGeom prst="rect">
            <a:avLst/>
          </a:prstGeom>
        </p:spPr>
      </p:pic>
      <p:pic>
        <p:nvPicPr>
          <p:cNvPr id="20" name="Graphic 19" descr="Leaf with solid fill">
            <a:extLst>
              <a:ext uri="{FF2B5EF4-FFF2-40B4-BE49-F238E27FC236}">
                <a16:creationId xmlns:a16="http://schemas.microsoft.com/office/drawing/2014/main" id="{BB43ED17-4F49-4B66-23D0-3E3647FCE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53270" y="118363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02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5EEC45-BA82-212A-36FC-D380F51C4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18" y="479318"/>
            <a:ext cx="11207460" cy="58993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2CC9C9-A27D-D579-A4AD-918B1A74BDDE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Announcements</a:t>
            </a:r>
            <a:endParaRPr lang="en-US" dirty="0">
              <a:solidFill>
                <a:schemeClr val="accent1"/>
              </a:solidFill>
              <a:latin typeface="Bell MT" panose="02020503060305020303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6BA330B-5D59-C817-5830-44ECE6379646}"/>
              </a:ext>
            </a:extLst>
          </p:cNvPr>
          <p:cNvSpPr>
            <a:spLocks noGrp="1"/>
          </p:cNvSpPr>
          <p:nvPr>
            <p:ph idx="1"/>
          </p:nvPr>
        </p:nvSpPr>
        <p:spPr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>
            <a:normAutofit fontScale="92500" lnSpcReduction="10000"/>
          </a:bodyPr>
          <a:lstStyle/>
          <a:p>
            <a:pPr>
              <a:buBlip>
                <a:blip r:embed="rId3"/>
              </a:buBlip>
            </a:pPr>
            <a:r>
              <a:rPr lang="en-US" sz="2800" dirty="0">
                <a:latin typeface="Bell MT" panose="02020503060305020303" pitchFamily="18" charset="0"/>
              </a:rPr>
              <a:t>OLV totes &amp; </a:t>
            </a:r>
            <a:r>
              <a:rPr lang="en-US" sz="2800">
                <a:latin typeface="Bell MT" panose="02020503060305020303" pitchFamily="18" charset="0"/>
              </a:rPr>
              <a:t>mugs available</a:t>
            </a:r>
          </a:p>
          <a:p>
            <a:pPr>
              <a:buBlip>
                <a:blip r:embed="rId3"/>
              </a:buBlip>
            </a:pPr>
            <a:r>
              <a:rPr lang="en-US" sz="2800" dirty="0">
                <a:latin typeface="Bell MT" panose="02020503060305020303" pitchFamily="18" charset="0"/>
              </a:rPr>
              <a:t>Upcoming dates:</a:t>
            </a:r>
          </a:p>
          <a:p>
            <a:pPr lvl="1">
              <a:buBlip>
                <a:blip r:embed="rId3"/>
              </a:buBlip>
            </a:pPr>
            <a:r>
              <a:rPr lang="en-US" sz="2800" dirty="0">
                <a:latin typeface="Bell MT" panose="02020503060305020303" pitchFamily="18" charset="0"/>
              </a:rPr>
              <a:t>All Saints Day Mass: November 1, holy day</a:t>
            </a:r>
          </a:p>
          <a:p>
            <a:pPr lvl="2">
              <a:buBlip>
                <a:blip r:embed="rId3"/>
              </a:buBlip>
            </a:pPr>
            <a:r>
              <a:rPr lang="en-US" sz="2800" dirty="0">
                <a:latin typeface="Bell MT" panose="02020503060305020303" pitchFamily="18" charset="0"/>
              </a:rPr>
              <a:t>12:00 p.m. (Latin)</a:t>
            </a:r>
          </a:p>
          <a:p>
            <a:pPr lvl="2">
              <a:buBlip>
                <a:blip r:embed="rId3"/>
              </a:buBlip>
            </a:pPr>
            <a:r>
              <a:rPr lang="en-US" sz="2800" dirty="0">
                <a:latin typeface="Bell MT" panose="02020503060305020303" pitchFamily="18" charset="0"/>
              </a:rPr>
              <a:t>6:00 p.m.</a:t>
            </a:r>
          </a:p>
          <a:p>
            <a:pPr>
              <a:buBlip>
                <a:blip r:embed="rId3"/>
              </a:buBlip>
            </a:pPr>
            <a:r>
              <a:rPr lang="en-US" sz="2800" dirty="0">
                <a:latin typeface="Bell MT" panose="02020503060305020303" pitchFamily="18" charset="0"/>
              </a:rPr>
              <a:t>Next class: Thursday, November 16, 2023, 6:00 p.m., parish hall</a:t>
            </a:r>
          </a:p>
          <a:p>
            <a:endParaRPr lang="en-US" dirty="0"/>
          </a:p>
        </p:txBody>
      </p:sp>
      <p:pic>
        <p:nvPicPr>
          <p:cNvPr id="3074" name="Picture 2" descr="Fall Leaf Clipart - Cliparts.co">
            <a:extLst>
              <a:ext uri="{FF2B5EF4-FFF2-40B4-BE49-F238E27FC236}">
                <a16:creationId xmlns:a16="http://schemas.microsoft.com/office/drawing/2014/main" id="{D2E11F91-A008-6EA7-09AF-D869A91933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" t="2297" r="1377" b="883"/>
          <a:stretch/>
        </p:blipFill>
        <p:spPr bwMode="auto">
          <a:xfrm>
            <a:off x="9660599" y="982131"/>
            <a:ext cx="1235998" cy="130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all Leaf Clipart - Cliparts.co">
            <a:extLst>
              <a:ext uri="{FF2B5EF4-FFF2-40B4-BE49-F238E27FC236}">
                <a16:creationId xmlns:a16="http://schemas.microsoft.com/office/drawing/2014/main" id="{111053B4-376B-D852-3B83-D10D119B69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" t="2297" r="1377" b="883"/>
          <a:stretch/>
        </p:blipFill>
        <p:spPr bwMode="auto">
          <a:xfrm flipH="1">
            <a:off x="1295401" y="995680"/>
            <a:ext cx="1235998" cy="129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DF49DC-EC59-D134-A068-CDA66634AA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009" y="2966001"/>
            <a:ext cx="1720369" cy="1477379"/>
          </a:xfrm>
          <a:prstGeom prst="hear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70629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4704B5-3D57-65AC-2D7C-EE9D181EF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0" y="453811"/>
            <a:ext cx="11254740" cy="59569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53BAE7-0D21-1EC9-2153-366971F6E7CF}"/>
              </a:ext>
            </a:extLst>
          </p:cNvPr>
          <p:cNvSpPr>
            <a:spLocks noGrp="1"/>
          </p:cNvSpPr>
          <p:nvPr>
            <p:ph type="title"/>
          </p:nvPr>
        </p:nvSpPr>
        <p:spPr>
          <a:pattFill prst="pct90">
            <a:fgClr>
              <a:srgbClr val="FFC000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en-US" dirty="0">
                <a:latin typeface="Bell MT" panose="02020503060305020303" pitchFamily="18" charset="0"/>
              </a:rPr>
              <a:t>Announcements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61DEC-F70D-2A95-2BF7-3157E914A488}"/>
              </a:ext>
            </a:extLst>
          </p:cNvPr>
          <p:cNvSpPr>
            <a:spLocks noGrp="1"/>
          </p:cNvSpPr>
          <p:nvPr>
            <p:ph idx="1"/>
          </p:nvPr>
        </p:nvSpPr>
        <p:spPr>
          <a:pattFill prst="pct5">
            <a:fgClr>
              <a:srgbClr val="FFC000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lvl="1">
              <a:buBlip>
                <a:blip r:embed="rId3"/>
              </a:buBlip>
            </a:pPr>
            <a:r>
              <a:rPr lang="en-US" sz="1800" dirty="0">
                <a:latin typeface="Bell MT" panose="02020503060305020303" pitchFamily="18" charset="0"/>
              </a:rPr>
              <a:t>Reminder: Parish service opportunity</a:t>
            </a:r>
          </a:p>
          <a:p>
            <a:pPr lvl="2">
              <a:buBlip>
                <a:blip r:embed="rId3"/>
              </a:buBlip>
            </a:pPr>
            <a:r>
              <a:rPr lang="en-US" dirty="0">
                <a:latin typeface="Bell MT" panose="02020503060305020303" pitchFamily="18" charset="0"/>
              </a:rPr>
              <a:t>Families</a:t>
            </a:r>
          </a:p>
          <a:p>
            <a:pPr lvl="2">
              <a:buBlip>
                <a:blip r:embed="rId3"/>
              </a:buBlip>
            </a:pPr>
            <a:r>
              <a:rPr lang="en-US" dirty="0">
                <a:latin typeface="Bell MT" panose="02020503060305020303" pitchFamily="18" charset="0"/>
              </a:rPr>
              <a:t>Pre-Confirmation/Confirmation (grades 7-9)</a:t>
            </a:r>
          </a:p>
          <a:p>
            <a:pPr lvl="3">
              <a:buBlip>
                <a:blip r:embed="rId3"/>
              </a:buBlip>
            </a:pPr>
            <a:r>
              <a:rPr lang="en-US" sz="1800" dirty="0">
                <a:latin typeface="Bell MT" panose="02020503060305020303" pitchFamily="18" charset="0"/>
              </a:rPr>
              <a:t>Church pew cleaning project</a:t>
            </a:r>
          </a:p>
          <a:p>
            <a:pPr lvl="3">
              <a:buBlip>
                <a:blip r:embed="rId3"/>
              </a:buBlip>
            </a:pPr>
            <a:r>
              <a:rPr lang="en-US" sz="1800" dirty="0">
                <a:latin typeface="Bell MT" panose="02020503060305020303" pitchFamily="18" charset="0"/>
              </a:rPr>
              <a:t>Hours flexible; may be on weekday evenings (besides Wednesday), or on Saturdays (late mornings/afternoons)</a:t>
            </a:r>
          </a:p>
          <a:p>
            <a:pPr lvl="3">
              <a:buBlip>
                <a:blip r:embed="rId3"/>
              </a:buBlip>
            </a:pPr>
            <a:r>
              <a:rPr lang="en-US" sz="1800" dirty="0">
                <a:latin typeface="Bell MT" panose="02020503060305020303" pitchFamily="18" charset="0"/>
              </a:rPr>
              <a:t>Contact: Gail Poulin </a:t>
            </a:r>
          </a:p>
          <a:p>
            <a:pPr lvl="4">
              <a:buBlip>
                <a:blip r:embed="rId3"/>
              </a:buBlip>
            </a:pPr>
            <a:r>
              <a:rPr lang="en-US" sz="1800" b="1" dirty="0">
                <a:latin typeface="Bell MT" panose="02020503060305020303" pitchFamily="18" charset="0"/>
              </a:rPr>
              <a:t>poulingail@gmail.com</a:t>
            </a:r>
          </a:p>
        </p:txBody>
      </p:sp>
    </p:spTree>
    <p:extLst>
      <p:ext uri="{BB962C8B-B14F-4D97-AF65-F5344CB8AC3E}">
        <p14:creationId xmlns:p14="http://schemas.microsoft.com/office/powerpoint/2010/main" val="1685524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1CD40-39A8-9E92-B06A-91ED6AE54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Closing Prayer: Hail Mary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BB3E314-5B4E-7D1B-6D6D-A54CCEC80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8"/>
          <a:stretch/>
        </p:blipFill>
        <p:spPr>
          <a:xfrm flipH="1">
            <a:off x="4640262" y="4785360"/>
            <a:ext cx="3460115" cy="1434467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F3CEEB44-2EF3-C1B6-A597-A623A722AA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8"/>
          <a:stretch/>
        </p:blipFill>
        <p:spPr>
          <a:xfrm>
            <a:off x="8100377" y="4785360"/>
            <a:ext cx="3460115" cy="1434467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AFFC2D9D-B5AE-3304-510E-CC8073E93B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8"/>
          <a:stretch/>
        </p:blipFill>
        <p:spPr>
          <a:xfrm>
            <a:off x="1180147" y="4785359"/>
            <a:ext cx="3460115" cy="1434467"/>
          </a:xfrm>
          <a:prstGeom prst="rect">
            <a:avLst/>
          </a:prstGeom>
        </p:spPr>
      </p:pic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6CA0814A-DAD4-361C-E679-18109AD85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8" r="84144"/>
          <a:stretch/>
        </p:blipFill>
        <p:spPr>
          <a:xfrm flipH="1">
            <a:off x="631508" y="4785359"/>
            <a:ext cx="548638" cy="1434467"/>
          </a:xfrm>
          <a:prstGeom prst="rect">
            <a:avLst/>
          </a:prstGeom>
        </p:spPr>
      </p:pic>
      <p:pic>
        <p:nvPicPr>
          <p:cNvPr id="2050" name="Picture 2" descr="Fall Leaves Clip Art Free - Cliparts.co">
            <a:extLst>
              <a:ext uri="{FF2B5EF4-FFF2-40B4-BE49-F238E27FC236}">
                <a16:creationId xmlns:a16="http://schemas.microsoft.com/office/drawing/2014/main" id="{095785E6-90E0-7AE5-BD11-C78853651B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" t="2382" r="3719" b="2753"/>
          <a:stretch/>
        </p:blipFill>
        <p:spPr bwMode="auto">
          <a:xfrm rot="19055694">
            <a:off x="985611" y="347015"/>
            <a:ext cx="1891316" cy="23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all Leaves Clip Art Free - Cliparts.co">
            <a:extLst>
              <a:ext uri="{FF2B5EF4-FFF2-40B4-BE49-F238E27FC236}">
                <a16:creationId xmlns:a16="http://schemas.microsoft.com/office/drawing/2014/main" id="{899AC0E7-DAE1-4FF5-9A64-237E88A97E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" t="2382" r="3719" b="2753"/>
          <a:stretch/>
        </p:blipFill>
        <p:spPr bwMode="auto">
          <a:xfrm rot="19055694">
            <a:off x="9315072" y="332507"/>
            <a:ext cx="1891316" cy="23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decorative orange flourish leaves">
            <a:extLst>
              <a:ext uri="{FF2B5EF4-FFF2-40B4-BE49-F238E27FC236}">
                <a16:creationId xmlns:a16="http://schemas.microsoft.com/office/drawing/2014/main" id="{89C1754C-ED61-A437-C97D-39C298590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839534" y="2657046"/>
            <a:ext cx="1619795" cy="163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decorative orange flourish leaves">
            <a:extLst>
              <a:ext uri="{FF2B5EF4-FFF2-40B4-BE49-F238E27FC236}">
                <a16:creationId xmlns:a16="http://schemas.microsoft.com/office/drawing/2014/main" id="{B16B9AA4-D7F8-D34D-3DE3-8E392A905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914927" y="2657046"/>
            <a:ext cx="1619795" cy="163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02EBE9-1352-A815-C67A-21EB20CAB5CD}"/>
              </a:ext>
            </a:extLst>
          </p:cNvPr>
          <p:cNvSpPr txBox="1"/>
          <p:nvPr/>
        </p:nvSpPr>
        <p:spPr>
          <a:xfrm>
            <a:off x="2701979" y="2458160"/>
            <a:ext cx="4452730" cy="2773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Hail, Mary, full of grace,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Lord is with thee;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Blessed art thou among women,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blessed is the fruit of thy womb, Jesus.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Holy Mary, Mother of God,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Pray for us sinners,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Now and at the hour of our death. Amen.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185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TM02900743[[fn=Organic]]</Template>
  <TotalTime>645</TotalTime>
  <Words>657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Bell MT</vt:lpstr>
      <vt:lpstr>Calibri</vt:lpstr>
      <vt:lpstr>Garamond</vt:lpstr>
      <vt:lpstr>Organic</vt:lpstr>
      <vt:lpstr>Class Session 2 October 26, 2023</vt:lpstr>
      <vt:lpstr>Class Outline</vt:lpstr>
      <vt:lpstr>Opening Prayer</vt:lpstr>
      <vt:lpstr>Recap of October 2023</vt:lpstr>
      <vt:lpstr>Overview of November</vt:lpstr>
      <vt:lpstr>PK-2 </vt:lpstr>
      <vt:lpstr>3-6</vt:lpstr>
      <vt:lpstr>7-9</vt:lpstr>
      <vt:lpstr>Announcements</vt:lpstr>
      <vt:lpstr>Announcements 2</vt:lpstr>
      <vt:lpstr>Closing Prayer: Hail 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Session 2 October 2023</dc:title>
  <dc:creator>Katie Sadakierski</dc:creator>
  <cp:lastModifiedBy>Katie Sadakierski</cp:lastModifiedBy>
  <cp:revision>98</cp:revision>
  <dcterms:created xsi:type="dcterms:W3CDTF">2023-05-12T15:42:30Z</dcterms:created>
  <dcterms:modified xsi:type="dcterms:W3CDTF">2023-10-26T15:01:58Z</dcterms:modified>
</cp:coreProperties>
</file>