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58" r:id="rId4"/>
    <p:sldId id="265" r:id="rId5"/>
    <p:sldId id="260" r:id="rId6"/>
    <p:sldId id="261" r:id="rId7"/>
    <p:sldId id="262" r:id="rId8"/>
    <p:sldId id="263" r:id="rId9"/>
    <p:sldId id="264" r:id="rId10"/>
    <p:sldId id="259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7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46ADB0-AA24-4C03-923C-8695F1973FA3}" type="datetimeFigureOut">
              <a:rPr lang="en-US" smtClean="0"/>
              <a:t>9/20/2023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75F45A-EE8B-4185-A767-AFA757690E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354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3F4B084B-57AD-4B30-9AB5-796776161D07}" type="datetime1">
              <a:rPr lang="en-US" smtClean="0"/>
              <a:t>9/20/2023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312434F5-029B-4C02-999C-AE4229D6F68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593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EE0CB-56B1-43B5-BEAC-C2A5E6D76582}" type="datetime1">
              <a:rPr lang="en-US" smtClean="0"/>
              <a:t>9/20/2023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34F5-029B-4C02-999C-AE4229D6F6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300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E3D79-C3C7-4B7A-B556-77FBC0C7612A}" type="datetime1">
              <a:rPr lang="en-US" smtClean="0"/>
              <a:t>9/20/2023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34F5-029B-4C02-999C-AE4229D6F68B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2563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749CF-EB99-4547-A81E-4B914706E33C}" type="datetime1">
              <a:rPr lang="en-US" smtClean="0"/>
              <a:t>9/20/2023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34F5-029B-4C02-999C-AE4229D6F6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300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5EDA9-9242-4030-A397-C0D4691B4BB7}" type="datetime1">
              <a:rPr lang="en-US" smtClean="0"/>
              <a:t>9/20/2023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34F5-029B-4C02-999C-AE4229D6F68B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7787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0E3A7-F1C9-4526-85A3-B0C62421A206}" type="datetime1">
              <a:rPr lang="en-US" smtClean="0"/>
              <a:t>9/20/2023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34F5-029B-4C02-999C-AE4229D6F68B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8358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04055-DAAA-4BA9-8DE0-ABC273628F0A}" type="datetime1">
              <a:rPr lang="en-US" smtClean="0"/>
              <a:t>9/20/2023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34F5-029B-4C02-999C-AE4229D6F6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802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F4C1A-DC61-402D-A32F-0B4575D051C2}" type="datetime1">
              <a:rPr lang="en-US" smtClean="0"/>
              <a:t>9/20/2023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34F5-029B-4C02-999C-AE4229D6F68B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7898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CE0A3-D4C5-4B2B-978D-7AC153E7C088}" type="datetime1">
              <a:rPr lang="en-US" smtClean="0"/>
              <a:t>9/20/2023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34F5-029B-4C02-999C-AE4229D6F6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230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A1A95-B54C-4CD6-9E6F-BF4FFD0119B7}" type="datetime1">
              <a:rPr lang="en-US" smtClean="0"/>
              <a:t>9/20/2023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34F5-029B-4C02-999C-AE4229D6F6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877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D7418-A61D-4073-B596-9990008D84F3}" type="datetime1">
              <a:rPr lang="en-US" smtClean="0"/>
              <a:t>9/20/2023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34F5-029B-4C02-999C-AE4229D6F68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37679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5BA40-9354-4B41-ABA3-2E368C2265B6}" type="datetime1">
              <a:rPr lang="en-US" smtClean="0"/>
              <a:t>9/20/2023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34F5-029B-4C02-999C-AE4229D6F68B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34122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6BA28-6FC6-4DC1-9FCB-62F389E2BAA5}" type="datetime1">
              <a:rPr lang="en-US" smtClean="0"/>
              <a:t>9/20/2023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34F5-029B-4C02-999C-AE4229D6F6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0426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211C3-BA86-49F4-AE74-E0FA0EEE37D2}" type="datetime1">
              <a:rPr lang="en-US" smtClean="0"/>
              <a:t>9/20/2023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34F5-029B-4C02-999C-AE4229D6F68B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54076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26BB6-A479-4022-BABD-A8B309148339}" type="datetime1">
              <a:rPr lang="en-US" smtClean="0"/>
              <a:t>9/20/2023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34F5-029B-4C02-999C-AE4229D6F68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17303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FA3B8-A586-43E8-BD4F-B1EFADA859BC}" type="datetime1">
              <a:rPr lang="en-US" smtClean="0"/>
              <a:t>9/20/2023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34F5-029B-4C02-999C-AE4229D6F68B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60633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4E130-6C4F-4038-99D7-334A1F78B1EC}" type="datetime1">
              <a:rPr lang="en-US" smtClean="0"/>
              <a:t>9/20/2023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34F5-029B-4C02-999C-AE4229D6F68B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3359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A1CFF72-1524-45DC-807D-12933F029EE6}" type="datetime1">
              <a:rPr lang="en-US" smtClean="0"/>
              <a:t>9/20/2023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12434F5-029B-4C02-999C-AE4229D6F6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477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06FE9-6438-1DA7-CD0F-2479DB95CC7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Bell MT" panose="02020503060305020303" pitchFamily="18" charset="0"/>
              </a:rPr>
              <a:t>Class Session 1</a:t>
            </a:r>
            <a:br>
              <a:rPr lang="en-US" dirty="0">
                <a:latin typeface="Bell MT" panose="02020503060305020303" pitchFamily="18" charset="0"/>
              </a:rPr>
            </a:br>
            <a:r>
              <a:rPr lang="en-US">
                <a:latin typeface="Bell MT" panose="02020503060305020303" pitchFamily="18" charset="0"/>
              </a:rPr>
              <a:t>September 21, 2023</a:t>
            </a:r>
            <a:endParaRPr lang="en-US" dirty="0">
              <a:latin typeface="Bell MT" panose="02020503060305020303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52A792-F456-0056-CFB6-2CC85E8BBA4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latin typeface="Bell MT" panose="02020503060305020303" pitchFamily="18" charset="0"/>
              </a:rPr>
              <a:t>Katie Sadakierski</a:t>
            </a:r>
          </a:p>
          <a:p>
            <a:r>
              <a:rPr lang="en-US" dirty="0">
                <a:latin typeface="Bell MT" panose="02020503060305020303" pitchFamily="18" charset="0"/>
              </a:rPr>
              <a:t>Our Lady of the Valley</a:t>
            </a:r>
          </a:p>
          <a:p>
            <a:endParaRPr lang="en-US" dirty="0">
              <a:latin typeface="Bell MT" panose="02020503060305020303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B5FE46-C5F5-54DB-3E0B-C455BC290B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0000"/>
          </a:blip>
          <a:srcRect b="26951"/>
          <a:stretch/>
        </p:blipFill>
        <p:spPr>
          <a:xfrm>
            <a:off x="2295939" y="1530627"/>
            <a:ext cx="7553739" cy="380668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ED6CBC2-876C-EADA-E867-24ED20D289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2797" y="4583872"/>
            <a:ext cx="1346406" cy="209006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E68B80-A126-7977-DA7B-4B24E3757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34F5-029B-4C02-999C-AE4229D6F68B}" type="slidenum">
              <a:rPr lang="en-US" sz="2800" smtClean="0"/>
              <a:t>1</a:t>
            </a:fld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918208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B4104-B7D4-729D-63D7-C067BCCE2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Bell MT" panose="02020503060305020303" pitchFamily="18" charset="0"/>
              </a:rPr>
              <a:t>Class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82BDD6-8332-6F61-1C45-20D50C7118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Bell MT" panose="02020503060305020303" pitchFamily="18" charset="0"/>
              </a:rPr>
              <a:t>Opening prayer</a:t>
            </a:r>
          </a:p>
          <a:p>
            <a:r>
              <a:rPr lang="en-US" dirty="0">
                <a:latin typeface="Bell MT" panose="02020503060305020303" pitchFamily="18" charset="0"/>
              </a:rPr>
              <a:t>Overview of monthly activities</a:t>
            </a:r>
          </a:p>
          <a:p>
            <a:r>
              <a:rPr lang="en-US" dirty="0">
                <a:latin typeface="Bell MT" panose="02020503060305020303" pitchFamily="18" charset="0"/>
              </a:rPr>
              <a:t>Learning centers</a:t>
            </a:r>
          </a:p>
          <a:p>
            <a:r>
              <a:rPr lang="en-US">
                <a:latin typeface="Bell MT" panose="02020503060305020303" pitchFamily="18" charset="0"/>
              </a:rPr>
              <a:t>Announcements</a:t>
            </a:r>
            <a:endParaRPr lang="en-US" dirty="0">
              <a:latin typeface="Bell MT" panose="02020503060305020303" pitchFamily="18" charset="0"/>
            </a:endParaRPr>
          </a:p>
          <a:p>
            <a:r>
              <a:rPr lang="en-US" dirty="0">
                <a:latin typeface="Bell MT" panose="02020503060305020303" pitchFamily="18" charset="0"/>
              </a:rPr>
              <a:t>Closing prayer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F5892F-7C2D-82E0-D5BC-31858A04CF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142" b="16460"/>
          <a:stretch/>
        </p:blipFill>
        <p:spPr>
          <a:xfrm>
            <a:off x="7176053" y="2732950"/>
            <a:ext cx="3092933" cy="29669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5407FC1-1447-8033-0CF6-71FDC81E3D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2222" y="992200"/>
            <a:ext cx="1527639" cy="12837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3B734A8-FE40-F4D2-F21C-6E35A11A1B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2140" y="906061"/>
            <a:ext cx="1527639" cy="128373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2089EA6-7714-88BF-2874-06B65666F1C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5000"/>
          </a:blip>
          <a:srcRect b="7143"/>
          <a:stretch/>
        </p:blipFill>
        <p:spPr>
          <a:xfrm>
            <a:off x="487017" y="477079"/>
            <a:ext cx="11231218" cy="5893904"/>
          </a:xfrm>
          <a:prstGeom prst="rect">
            <a:avLst/>
          </a:prstGeom>
        </p:spPr>
      </p:pic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D6D2F3D7-2A9D-6D0E-24F8-42AAD33B8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34F5-029B-4C02-999C-AE4229D6F68B}" type="slidenum">
              <a:rPr lang="en-US" sz="2800" smtClean="0"/>
              <a:t>2</a:t>
            </a:fld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59273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1F8DC-CD1E-4AE4-8BAB-3A139F10C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Bell MT" panose="02020503060305020303" pitchFamily="18" charset="0"/>
              </a:rPr>
              <a:t>Opening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8643F5-B36F-A29E-BC7C-922A2B7C70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b="1" kern="100" dirty="0"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Hail Mary/Angelic Salutation </a:t>
            </a:r>
            <a:r>
              <a:rPr lang="en-US" sz="1800" b="1" i="1" kern="100" dirty="0"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(Ave Maria)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kern="100" dirty="0"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Hail, Mary, full of grace,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kern="100" dirty="0"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Lord is with thee;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kern="100" dirty="0"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Blessed art thou among women,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kern="100" dirty="0"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 blessed is the fruit of thy womb, Jesus.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kern="100" dirty="0"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Holy Mary, Mother of God,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kern="100" dirty="0"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Pray for us sinners,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kern="100" dirty="0"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Now and at the hour of our death. Amen.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Bell MT" panose="02020503060305020303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40C401-58DB-E789-23E2-E596BCB8AC7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t="19855" b="26812"/>
          <a:stretch/>
        </p:blipFill>
        <p:spPr>
          <a:xfrm>
            <a:off x="8124411" y="914399"/>
            <a:ext cx="2324100" cy="13716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8D86DCD-03BB-7411-51E2-38708295B1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t="19855" b="26812"/>
          <a:stretch/>
        </p:blipFill>
        <p:spPr>
          <a:xfrm>
            <a:off x="1743490" y="914399"/>
            <a:ext cx="2324100" cy="1371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7B91B45-11E8-4F59-B9D8-D9FADC29E8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652" r="9969"/>
          <a:stretch/>
        </p:blipFill>
        <p:spPr>
          <a:xfrm>
            <a:off x="8273498" y="2703952"/>
            <a:ext cx="2401129" cy="302489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E6D501A-D1E9-1869-67BF-6AB2DD6A0BB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20000"/>
          </a:blip>
          <a:srcRect t="35365"/>
          <a:stretch/>
        </p:blipFill>
        <p:spPr>
          <a:xfrm>
            <a:off x="461253" y="457201"/>
            <a:ext cx="11227163" cy="5910356"/>
          </a:xfrm>
          <a:prstGeom prst="rect">
            <a:avLst/>
          </a:prstGeom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ADF50D4-940C-3F60-A6B8-EFE378E72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34F5-029B-4C02-999C-AE4229D6F68B}" type="slidenum">
              <a:rPr lang="en-US" sz="2800" smtClean="0"/>
              <a:t>3</a:t>
            </a:fld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49810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4228F-A763-C330-1E50-FFC0B8BA4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>
                <a:latin typeface="Bell MT" panose="02020503060305020303" pitchFamily="18" charset="0"/>
              </a:rPr>
              <a:t>Overview of September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A54318-A922-0C64-8F6A-BAE49126A3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450568"/>
            <a:ext cx="9601196" cy="3318936"/>
          </a:xfrm>
        </p:spPr>
        <p:txBody>
          <a:bodyPr/>
          <a:lstStyle/>
          <a:p>
            <a:r>
              <a:rPr lang="en-US" dirty="0"/>
              <a:t>Saint of the month: St. Teresa of Calcutta</a:t>
            </a:r>
          </a:p>
          <a:p>
            <a:r>
              <a:rPr lang="en-US" dirty="0"/>
              <a:t>September theme: birthday of Mother Mary &amp; the Rosary</a:t>
            </a:r>
          </a:p>
        </p:txBody>
      </p:sp>
      <p:pic>
        <p:nvPicPr>
          <p:cNvPr id="1026" name="Picture 2" descr="Image result for Saint Mother Teresa prays rosary">
            <a:extLst>
              <a:ext uri="{FF2B5EF4-FFF2-40B4-BE49-F238E27FC236}">
                <a16:creationId xmlns:a16="http://schemas.microsoft.com/office/drawing/2014/main" id="{5AC2F42D-405A-E5B2-5A0C-47E90FF9F4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32" r="16887"/>
          <a:stretch/>
        </p:blipFill>
        <p:spPr bwMode="auto">
          <a:xfrm>
            <a:off x="1510747" y="3508376"/>
            <a:ext cx="2047461" cy="2638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t. Teresa always held a Rosary in her hand... | Rosary, Mother teresa ...">
            <a:extLst>
              <a:ext uri="{FF2B5EF4-FFF2-40B4-BE49-F238E27FC236}">
                <a16:creationId xmlns:a16="http://schemas.microsoft.com/office/drawing/2014/main" id="{1E7B77A7-82F3-E24E-5152-43754F44FE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70" r="26509" b="1909"/>
          <a:stretch/>
        </p:blipFill>
        <p:spPr bwMode="auto">
          <a:xfrm>
            <a:off x="8686586" y="765176"/>
            <a:ext cx="2574235" cy="538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Saint Mother Teresa smiles at baby">
            <a:extLst>
              <a:ext uri="{FF2B5EF4-FFF2-40B4-BE49-F238E27FC236}">
                <a16:creationId xmlns:a16="http://schemas.microsoft.com/office/drawing/2014/main" id="{A35B0F0E-E139-AADB-A2C4-8DA12F3AFE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639" y="3508375"/>
            <a:ext cx="3724275" cy="260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DE6CCC9-7A0A-5458-0FBF-BC643F2F9A5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0365"/>
          <a:stretch/>
        </p:blipFill>
        <p:spPr>
          <a:xfrm>
            <a:off x="7127085" y="982131"/>
            <a:ext cx="933658" cy="1303867"/>
          </a:xfrm>
          <a:prstGeom prst="rect">
            <a:avLst/>
          </a:prstGeom>
        </p:spPr>
      </p:pic>
      <p:pic>
        <p:nvPicPr>
          <p:cNvPr id="4098" name="Picture 2" descr="Image result for roses">
            <a:extLst>
              <a:ext uri="{FF2B5EF4-FFF2-40B4-BE49-F238E27FC236}">
                <a16:creationId xmlns:a16="http://schemas.microsoft.com/office/drawing/2014/main" id="{ED8F24BA-40EA-3504-101E-339FBE724C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139" y="500006"/>
            <a:ext cx="11261035" cy="5910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B69BC4-5556-2CB5-4140-FA384A39A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34F5-029B-4C02-999C-AE4229D6F68B}" type="slidenum">
              <a:rPr lang="en-US" sz="2800" smtClean="0"/>
              <a:t>4</a:t>
            </a:fld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454821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9C3E7-095D-2DF1-B614-26B85ECFE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Bell MT" panose="02020503060305020303" pitchFamily="18" charset="0"/>
              </a:rPr>
              <a:t>Grades PK-2: Pre-First Communion &amp; First Communion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DA793-859E-073B-0ACC-3A9B730FB8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latin typeface="Bell MT" panose="02020503060305020303" pitchFamily="18" charset="0"/>
              </a:rPr>
              <a:t>Week 1: Celebrating Mother Mary’s birthday</a:t>
            </a:r>
          </a:p>
          <a:p>
            <a:pPr lvl="1"/>
            <a:endParaRPr lang="en-US" dirty="0">
              <a:latin typeface="Bell MT" panose="02020503060305020303" pitchFamily="18" charset="0"/>
            </a:endParaRPr>
          </a:p>
          <a:p>
            <a:r>
              <a:rPr lang="en-US" dirty="0">
                <a:latin typeface="Bell MT" panose="02020503060305020303" pitchFamily="18" charset="0"/>
              </a:rPr>
              <a:t>Week 2: Celebrating Mother Mary’s Holy Name &amp;</a:t>
            </a:r>
          </a:p>
          <a:p>
            <a:pPr marL="0" indent="0">
              <a:buNone/>
            </a:pPr>
            <a:r>
              <a:rPr lang="en-US" dirty="0">
                <a:latin typeface="Bell MT" panose="02020503060305020303" pitchFamily="18" charset="0"/>
              </a:rPr>
              <a:t>the angels; songs in the Church</a:t>
            </a:r>
          </a:p>
          <a:p>
            <a:pPr lvl="1"/>
            <a:endParaRPr lang="en-US" dirty="0">
              <a:latin typeface="Bell MT" panose="02020503060305020303" pitchFamily="18" charset="0"/>
            </a:endParaRPr>
          </a:p>
          <a:p>
            <a:r>
              <a:rPr lang="en-US" dirty="0">
                <a:latin typeface="Bell MT" panose="02020503060305020303" pitchFamily="18" charset="0"/>
              </a:rPr>
              <a:t>Week 3: Priesthood Sunday, learning about priests in the Church</a:t>
            </a:r>
          </a:p>
          <a:p>
            <a:pPr lvl="1"/>
            <a:endParaRPr lang="en-US" dirty="0">
              <a:latin typeface="Bell MT" panose="02020503060305020303" pitchFamily="18" charset="0"/>
            </a:endParaRPr>
          </a:p>
          <a:p>
            <a:r>
              <a:rPr lang="en-US" dirty="0">
                <a:latin typeface="Bell MT" panose="02020503060305020303" pitchFamily="18" charset="0"/>
              </a:rPr>
              <a:t>Tonight’s learning center: Learning the parts of the Rosary &amp; making rosaries; praying for Mother Mary’s intercession to prepare for First Communion </a:t>
            </a:r>
          </a:p>
        </p:txBody>
      </p:sp>
      <p:pic>
        <p:nvPicPr>
          <p:cNvPr id="3074" name="Picture 2" descr="Image result for roses">
            <a:extLst>
              <a:ext uri="{FF2B5EF4-FFF2-40B4-BE49-F238E27FC236}">
                <a16:creationId xmlns:a16="http://schemas.microsoft.com/office/drawing/2014/main" id="{664927EF-3347-2E5F-670B-B2797694DB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958" y="496957"/>
            <a:ext cx="11191460" cy="5903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AD1765D-CAE7-F6F6-455F-1710187E9A0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927824" y="1876425"/>
            <a:ext cx="2247900" cy="310515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C038DE-E26D-3C26-A73A-20AC26219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34F5-029B-4C02-999C-AE4229D6F68B}" type="slidenum">
              <a:rPr lang="en-US" sz="2800" smtClean="0"/>
              <a:t>5</a:t>
            </a:fld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39917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E05AB-87FC-4909-FD64-6D862DA53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Bell MT" panose="02020503060305020303" pitchFamily="18" charset="0"/>
              </a:rPr>
              <a:t>Grades 3-6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95922D-BDF1-7C55-CFEC-E98F922EA0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>
                <a:latin typeface="Bell MT" panose="02020503060305020303" pitchFamily="18" charset="0"/>
              </a:rPr>
              <a:t>Week 1: Mother Mary’s birthday: gifts from Mother Mary</a:t>
            </a:r>
          </a:p>
          <a:p>
            <a:pPr marL="0" indent="0">
              <a:buNone/>
            </a:pPr>
            <a:r>
              <a:rPr lang="en-US" dirty="0">
                <a:latin typeface="Bell MT" panose="02020503060305020303" pitchFamily="18" charset="0"/>
              </a:rPr>
              <a:t>(the Rosary and scapular)</a:t>
            </a:r>
          </a:p>
          <a:p>
            <a:pPr lvl="1"/>
            <a:endParaRPr lang="en-US" dirty="0">
              <a:latin typeface="Bell MT" panose="02020503060305020303" pitchFamily="18" charset="0"/>
            </a:endParaRPr>
          </a:p>
          <a:p>
            <a:r>
              <a:rPr lang="en-US" dirty="0">
                <a:latin typeface="Bell MT" panose="02020503060305020303" pitchFamily="18" charset="0"/>
              </a:rPr>
              <a:t>Week 2: Mother Mary’s Holy Name: Marian prayers</a:t>
            </a:r>
          </a:p>
          <a:p>
            <a:pPr marL="457200" lvl="1" indent="0">
              <a:buNone/>
            </a:pPr>
            <a:endParaRPr lang="en-US" dirty="0">
              <a:latin typeface="Bell MT" panose="02020503060305020303" pitchFamily="18" charset="0"/>
            </a:endParaRPr>
          </a:p>
          <a:p>
            <a:r>
              <a:rPr lang="en-US" dirty="0">
                <a:latin typeface="Bell MT" panose="02020503060305020303" pitchFamily="18" charset="0"/>
              </a:rPr>
              <a:t>Week 3: Priesthood Sunday; prayers in the Church/liturgy of the </a:t>
            </a:r>
          </a:p>
          <a:p>
            <a:pPr marL="0" indent="0">
              <a:buNone/>
            </a:pPr>
            <a:r>
              <a:rPr lang="en-US" dirty="0">
                <a:latin typeface="Bell MT" panose="02020503060305020303" pitchFamily="18" charset="0"/>
              </a:rPr>
              <a:t>hours, how we use our talents to serve Jesus</a:t>
            </a:r>
          </a:p>
          <a:p>
            <a:pPr lvl="1"/>
            <a:endParaRPr lang="en-US" dirty="0">
              <a:latin typeface="Bell MT" panose="02020503060305020303" pitchFamily="18" charset="0"/>
            </a:endParaRPr>
          </a:p>
          <a:p>
            <a:r>
              <a:rPr lang="en-US" dirty="0">
                <a:latin typeface="Bell MT" panose="02020503060305020303" pitchFamily="18" charset="0"/>
              </a:rPr>
              <a:t>Tonight’s learning center: The Mysteries of the Rosary, how to pray the Rosary, and making rosaries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A5A8B8-3931-05CB-9763-F2FEF2BB78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4071" y="1133268"/>
            <a:ext cx="2657475" cy="38957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1D90B0E-898B-516E-1047-A35ACAD8A5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9806"/>
          <a:stretch/>
        </p:blipFill>
        <p:spPr>
          <a:xfrm>
            <a:off x="2775979" y="753854"/>
            <a:ext cx="1723902" cy="1532145"/>
          </a:xfrm>
          <a:prstGeom prst="rect">
            <a:avLst/>
          </a:prstGeom>
        </p:spPr>
      </p:pic>
      <p:pic>
        <p:nvPicPr>
          <p:cNvPr id="2050" name="Picture 2" descr="Image result for roses">
            <a:extLst>
              <a:ext uri="{FF2B5EF4-FFF2-40B4-BE49-F238E27FC236}">
                <a16:creationId xmlns:a16="http://schemas.microsoft.com/office/drawing/2014/main" id="{4C5DBEF7-E10F-ED2B-D0ED-80CA05EFFC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475" y="496958"/>
            <a:ext cx="11071612" cy="5854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4C6A24B-1141-7097-5109-A183C9ECB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34F5-029B-4C02-999C-AE4229D6F68B}" type="slidenum">
              <a:rPr lang="en-US" sz="2800" smtClean="0"/>
              <a:t>6</a:t>
            </a:fld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310868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1141B-F258-0205-4EE9-AB4ADCABF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>
                <a:latin typeface="Bell MT" panose="02020503060305020303" pitchFamily="18" charset="0"/>
              </a:rPr>
              <a:t>Grades 7-9: Pre-Confirmation &amp; Confirmation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AD0FFC-503A-95FC-D94F-3FADEC40FE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>
                <a:latin typeface="Bell MT" panose="02020503060305020303" pitchFamily="18" charset="0"/>
              </a:rPr>
              <a:t>Week 1: Mother Mary’s birthday &amp; </a:t>
            </a:r>
          </a:p>
          <a:p>
            <a:pPr marL="0" indent="0">
              <a:buNone/>
            </a:pPr>
            <a:r>
              <a:rPr lang="en-US" dirty="0">
                <a:latin typeface="Bell MT" panose="02020503060305020303" pitchFamily="18" charset="0"/>
              </a:rPr>
              <a:t>how we use our gifts from God</a:t>
            </a:r>
          </a:p>
          <a:p>
            <a:r>
              <a:rPr lang="en-US" dirty="0">
                <a:latin typeface="Bell MT" panose="02020503060305020303" pitchFamily="18" charset="0"/>
              </a:rPr>
              <a:t>Week 2: Ministries in the Church, how Mother Teresa </a:t>
            </a:r>
          </a:p>
          <a:p>
            <a:pPr marL="0" indent="0">
              <a:buNone/>
            </a:pPr>
            <a:r>
              <a:rPr lang="en-US" dirty="0">
                <a:latin typeface="Bell MT" panose="02020503060305020303" pitchFamily="18" charset="0"/>
              </a:rPr>
              <a:t>lived out her ministry</a:t>
            </a:r>
          </a:p>
          <a:p>
            <a:r>
              <a:rPr lang="en-US" dirty="0">
                <a:latin typeface="Bell MT" panose="02020503060305020303" pitchFamily="18" charset="0"/>
              </a:rPr>
              <a:t>Week 3: Praying to know our vocations</a:t>
            </a:r>
          </a:p>
          <a:p>
            <a:r>
              <a:rPr lang="en-US" dirty="0">
                <a:latin typeface="Bell MT" panose="02020503060305020303" pitchFamily="18" charset="0"/>
              </a:rPr>
              <a:t>Tonight’s learning center: Art in the church &amp; understanding the Mysteries of the Rosary, praying the Rosary to prepare for Confirmation; prayer journaling 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8BE3E79-8ECC-829C-7C9A-696FC13509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91" t="2464" r="3406" b="8260"/>
          <a:stretch/>
        </p:blipFill>
        <p:spPr>
          <a:xfrm>
            <a:off x="8617226" y="1115757"/>
            <a:ext cx="2606926" cy="373711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C464C01-B650-7B7E-5BDB-E3926439302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"/>
          </a:blip>
          <a:srcRect t="22174" b="5942"/>
          <a:stretch/>
        </p:blipFill>
        <p:spPr>
          <a:xfrm>
            <a:off x="487018" y="477078"/>
            <a:ext cx="11191460" cy="5883965"/>
          </a:xfrm>
          <a:prstGeom prst="rect">
            <a:avLst/>
          </a:prstGeom>
        </p:spPr>
      </p:pic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1B8243AB-E71F-9B8F-3929-FD0FE72FB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34F5-029B-4C02-999C-AE4229D6F68B}" type="slidenum">
              <a:rPr lang="en-US" sz="2800" smtClean="0"/>
              <a:t>7</a:t>
            </a:fld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13490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1EB6B-C5B5-A88A-99E2-D88B991A7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Bell MT" panose="02020503060305020303" pitchFamily="18" charset="0"/>
              </a:rPr>
              <a:t>Announcements: Parish-Wide, All Grades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9EBBFF-76E8-8DA6-6D32-BB87B80EA9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Bell MT" panose="02020503060305020303" pitchFamily="18" charset="0"/>
              </a:rPr>
              <a:t>Mass for the Feast of the Archangels: September 29, 6:00 p.m.</a:t>
            </a:r>
          </a:p>
          <a:p>
            <a:r>
              <a:rPr lang="en-US" dirty="0">
                <a:latin typeface="Bell MT" panose="02020503060305020303" pitchFamily="18" charset="0"/>
              </a:rPr>
              <a:t>Bibles still available; sign-up sheet on back table</a:t>
            </a:r>
          </a:p>
          <a:p>
            <a:r>
              <a:rPr lang="en-US" dirty="0">
                <a:latin typeface="Bell MT" panose="02020503060305020303" pitchFamily="18" charset="0"/>
              </a:rPr>
              <a:t>Next class meeting: Thursday, October 26, 2023; 6:00 p.m. in the parish hall</a:t>
            </a:r>
          </a:p>
          <a:p>
            <a:pPr lvl="1"/>
            <a:r>
              <a:rPr lang="en-US" dirty="0">
                <a:latin typeface="Bell MT" panose="02020503060305020303" pitchFamily="18" charset="0"/>
              </a:rPr>
              <a:t>Bring prayer cards</a:t>
            </a:r>
          </a:p>
          <a:p>
            <a:pPr lvl="1"/>
            <a:r>
              <a:rPr lang="en-US" dirty="0">
                <a:latin typeface="Bell MT" panose="02020503060305020303" pitchFamily="18" charset="0"/>
              </a:rPr>
              <a:t>Grades 7-9: bring prayer journals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197AAA7-0A4A-186E-45DE-A08A03AEFE5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</a:blip>
          <a:stretch>
            <a:fillRect/>
          </a:stretch>
        </p:blipFill>
        <p:spPr>
          <a:xfrm>
            <a:off x="527601" y="0"/>
            <a:ext cx="11001789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353BA9F-48F8-7CB0-457D-815ED1AA7C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5050" y="4216400"/>
            <a:ext cx="2860610" cy="1679651"/>
          </a:xfrm>
          <a:prstGeom prst="rect">
            <a:avLst/>
          </a:prstGeom>
        </p:spPr>
      </p:pic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EA551D5-D81C-499E-E8C0-622FEC99D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34F5-029B-4C02-999C-AE4229D6F68B}" type="slidenum">
              <a:rPr lang="en-US" sz="2800" smtClean="0"/>
              <a:t>8</a:t>
            </a:fld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50343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43D44-D48A-7730-B670-CFB81066D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Bell MT" panose="02020503060305020303" pitchFamily="18" charset="0"/>
              </a:rPr>
              <a:t>Announcements: Sacramental Preparation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F7ECD0-7B69-DF1B-9089-0F5EC22658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Bell MT" panose="02020503060305020303" pitchFamily="18" charset="0"/>
              </a:rPr>
              <a:t>Pre-Confirmation/Confirmation service opportunity</a:t>
            </a:r>
          </a:p>
          <a:p>
            <a:pPr lvl="1"/>
            <a:r>
              <a:rPr lang="en-US" dirty="0">
                <a:latin typeface="Bell MT" panose="02020503060305020303" pitchFamily="18" charset="0"/>
              </a:rPr>
              <a:t>Grades 7-9: church pew cleaning service project</a:t>
            </a:r>
          </a:p>
          <a:p>
            <a:pPr lvl="1"/>
            <a:r>
              <a:rPr lang="en-US" dirty="0">
                <a:latin typeface="Bell MT" panose="02020503060305020303" pitchFamily="18" charset="0"/>
              </a:rPr>
              <a:t>Flexible hours; weekday evenings or Saturdays</a:t>
            </a:r>
          </a:p>
          <a:p>
            <a:pPr lvl="1"/>
            <a:r>
              <a:rPr lang="en-US" dirty="0">
                <a:latin typeface="Bell MT" panose="02020503060305020303" pitchFamily="18" charset="0"/>
              </a:rPr>
              <a:t>Contact: Gail Poulin</a:t>
            </a:r>
          </a:p>
          <a:p>
            <a:pPr lvl="2"/>
            <a:r>
              <a:rPr lang="en-US" dirty="0">
                <a:latin typeface="Bell MT" panose="02020503060305020303" pitchFamily="18" charset="0"/>
              </a:rPr>
              <a:t>Email- </a:t>
            </a:r>
            <a:r>
              <a:rPr lang="en-US" b="1" i="0" dirty="0">
                <a:solidFill>
                  <a:schemeClr val="tx1"/>
                </a:solidFill>
                <a:effectLst/>
                <a:latin typeface="Bell MT" panose="02020503060305020303" pitchFamily="18" charset="0"/>
              </a:rPr>
              <a:t>poulingail@gmail.com</a:t>
            </a:r>
          </a:p>
        </p:txBody>
      </p:sp>
      <p:pic>
        <p:nvPicPr>
          <p:cNvPr id="5122" name="Picture 2" descr="Image result for Free Star Background">
            <a:extLst>
              <a:ext uri="{FF2B5EF4-FFF2-40B4-BE49-F238E27FC236}">
                <a16:creationId xmlns:a16="http://schemas.microsoft.com/office/drawing/2014/main" id="{9BBC9876-4B94-B15E-0074-F1C602C858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896" y="472275"/>
            <a:ext cx="11171582" cy="5888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527A67B-9C11-68F0-E0C2-8A51D6A61E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3036" y="2440264"/>
            <a:ext cx="2398239" cy="3416093"/>
          </a:xfrm>
          <a:prstGeom prst="rect">
            <a:avLst/>
          </a:prstGeom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B9FCA0-82B5-1785-2029-0A5210804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34F5-029B-4C02-999C-AE4229D6F68B}" type="slidenum">
              <a:rPr lang="en-US" sz="2800" smtClean="0"/>
              <a:t>9</a:t>
            </a:fld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882824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6167D-9D29-31FA-EA14-B1332BFA5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Bell MT" panose="02020503060305020303" pitchFamily="18" charset="0"/>
              </a:rPr>
              <a:t>Closing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321517-19FC-85E6-2E95-BE593A834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2556932"/>
            <a:ext cx="6705599" cy="3406546"/>
          </a:xfrm>
        </p:spPr>
        <p:txBody>
          <a:bodyPr>
            <a:normAutofit lnSpcReduction="10000"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kern="100" dirty="0"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Hail, Holy Queen, Mother of mercy. Hail, our life, our sweetness, and our hope. 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kern="100" dirty="0"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 thee do we cry, poor banished children of Eve. To thee do we send up our sighs, mourning and weeping in this valley of tears. 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kern="100" dirty="0"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Turn then, most gracious Advocate, thine eyes of mercy towards us. 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kern="100" dirty="0"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 after this our exile, show unto us the blessed fruit of thy womb, Jesus. 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kern="100" dirty="0"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 clement, O loving, O sweet Virgin Mary. 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kern="100" dirty="0"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Pray for us, O Holy Mother of God. That we may be made worthy of the promises of Christ.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Bell MT" panose="02020503060305020303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108724C-9C2D-6233-E977-8755A9BEDA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9300"/>
          <a:stretch/>
        </p:blipFill>
        <p:spPr>
          <a:xfrm>
            <a:off x="8070573" y="2703445"/>
            <a:ext cx="3137420" cy="2971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D7C6FA9-5B1C-747E-A266-5BE1C469A3B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464619" y="928037"/>
            <a:ext cx="1921773" cy="141205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511A3D3-E9CA-B580-3EB0-81F499A2F84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997351" y="928037"/>
            <a:ext cx="1921773" cy="1412055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BACAC6F-E890-A7DC-95DD-5F80B7E5D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34F5-029B-4C02-999C-AE4229D6F68B}" type="slidenum">
              <a:rPr lang="en-US" sz="2800" smtClean="0"/>
              <a:t>10</a:t>
            </a:fld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232276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1640</TotalTime>
  <Words>546</Words>
  <Application>Microsoft Office PowerPoint</Application>
  <PresentationFormat>Widescreen</PresentationFormat>
  <Paragraphs>76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Bell MT</vt:lpstr>
      <vt:lpstr>Calibri</vt:lpstr>
      <vt:lpstr>Garamond</vt:lpstr>
      <vt:lpstr>Organic</vt:lpstr>
      <vt:lpstr>Class Session 1 September 21, 2023</vt:lpstr>
      <vt:lpstr>Class Outline</vt:lpstr>
      <vt:lpstr>Opening Prayer</vt:lpstr>
      <vt:lpstr>Overview of September</vt:lpstr>
      <vt:lpstr>Grades PK-2: Pre-First Communion &amp; First Communion</vt:lpstr>
      <vt:lpstr>Grades 3-6</vt:lpstr>
      <vt:lpstr>Grades 7-9: Pre-Confirmation &amp; Confirmation</vt:lpstr>
      <vt:lpstr>Announcements: Parish-Wide, All Grades</vt:lpstr>
      <vt:lpstr>Announcements: Sacramental Preparation</vt:lpstr>
      <vt:lpstr>Closing Prayer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 Session 1 September 2023</dc:title>
  <dc:creator>Katie Sadakierski</dc:creator>
  <cp:lastModifiedBy>Katie Sadakierski</cp:lastModifiedBy>
  <cp:revision>48</cp:revision>
  <dcterms:created xsi:type="dcterms:W3CDTF">2023-05-12T15:39:30Z</dcterms:created>
  <dcterms:modified xsi:type="dcterms:W3CDTF">2023-09-20T15:08:02Z</dcterms:modified>
</cp:coreProperties>
</file>