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7" r:id="rId4"/>
    <p:sldId id="264" r:id="rId5"/>
    <p:sldId id="270" r:id="rId6"/>
    <p:sldId id="263" r:id="rId7"/>
    <p:sldId id="268" r:id="rId8"/>
    <p:sldId id="265" r:id="rId9"/>
    <p:sldId id="262" r:id="rId10"/>
    <p:sldId id="269" r:id="rId11"/>
    <p:sldId id="258" r:id="rId12"/>
    <p:sldId id="260" r:id="rId13"/>
    <p:sldId id="261" r:id="rId14"/>
    <p:sldId id="259" r:id="rId15"/>
    <p:sldId id="271" r:id="rId16"/>
    <p:sldId id="266"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4" d="100"/>
          <a:sy n="64" d="100"/>
        </p:scale>
        <p:origin x="74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0F2CAF19-3EE3-425D-BDD9-47019800F9D4}" type="datetimeFigureOut">
              <a:rPr lang="en-US" smtClean="0"/>
              <a:t>9/7/2023</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32DD4409-C5E4-42FD-B770-2BD8109107B1}"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319734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F2CAF19-3EE3-425D-BDD9-47019800F9D4}" type="datetimeFigureOut">
              <a:rPr lang="en-US" smtClean="0"/>
              <a:t>9/7/2023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DD4409-C5E4-42FD-B770-2BD8109107B1}" type="slidenum">
              <a:rPr lang="en-US" smtClean="0"/>
              <a:t>‹#›</a:t>
            </a:fld>
            <a:endParaRPr lang="en-US"/>
          </a:p>
        </p:txBody>
      </p:sp>
    </p:spTree>
    <p:extLst>
      <p:ext uri="{BB962C8B-B14F-4D97-AF65-F5344CB8AC3E}">
        <p14:creationId xmlns:p14="http://schemas.microsoft.com/office/powerpoint/2010/main" val="2383596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F2CAF19-3EE3-425D-BDD9-47019800F9D4}" type="datetimeFigureOut">
              <a:rPr lang="en-US" smtClean="0"/>
              <a:t>9/7/2023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DD4409-C5E4-42FD-B770-2BD8109107B1}"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532113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2CAF19-3EE3-425D-BDD9-47019800F9D4}" type="datetimeFigureOut">
              <a:rPr lang="en-US" smtClean="0"/>
              <a:t>9/7/2023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DD4409-C5E4-42FD-B770-2BD8109107B1}" type="slidenum">
              <a:rPr lang="en-US" smtClean="0"/>
              <a:t>‹#›</a:t>
            </a:fld>
            <a:endParaRPr lang="en-US"/>
          </a:p>
        </p:txBody>
      </p:sp>
    </p:spTree>
    <p:extLst>
      <p:ext uri="{BB962C8B-B14F-4D97-AF65-F5344CB8AC3E}">
        <p14:creationId xmlns:p14="http://schemas.microsoft.com/office/powerpoint/2010/main" val="33041612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F2CAF19-3EE3-425D-BDD9-47019800F9D4}" type="datetimeFigureOut">
              <a:rPr lang="en-US" smtClean="0"/>
              <a:t>9/7/2023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2DD4409-C5E4-42FD-B770-2BD8109107B1}"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028308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F2CAF19-3EE3-425D-BDD9-47019800F9D4}" type="datetimeFigureOut">
              <a:rPr lang="en-US" smtClean="0"/>
              <a:t>9/7/2023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2DD4409-C5E4-42FD-B770-2BD8109107B1}"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537405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2CAF19-3EE3-425D-BDD9-47019800F9D4}" type="datetimeFigureOut">
              <a:rPr lang="en-US" smtClean="0"/>
              <a:t>9/7/2023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2DD4409-C5E4-42FD-B770-2BD8109107B1}" type="slidenum">
              <a:rPr lang="en-US" smtClean="0"/>
              <a:t>‹#›</a:t>
            </a:fld>
            <a:endParaRPr lang="en-US"/>
          </a:p>
        </p:txBody>
      </p:sp>
    </p:spTree>
    <p:extLst>
      <p:ext uri="{BB962C8B-B14F-4D97-AF65-F5344CB8AC3E}">
        <p14:creationId xmlns:p14="http://schemas.microsoft.com/office/powerpoint/2010/main" val="34452909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F2CAF19-3EE3-425D-BDD9-47019800F9D4}" type="datetimeFigureOut">
              <a:rPr lang="en-US" smtClean="0"/>
              <a:t>9/7/2023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DD4409-C5E4-42FD-B770-2BD8109107B1}"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949813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F2CAF19-3EE3-425D-BDD9-47019800F9D4}" type="datetimeFigureOut">
              <a:rPr lang="en-US" smtClean="0"/>
              <a:t>9/7/2023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DD4409-C5E4-42FD-B770-2BD8109107B1}" type="slidenum">
              <a:rPr lang="en-US" smtClean="0"/>
              <a:t>‹#›</a:t>
            </a:fld>
            <a:endParaRPr lang="en-US"/>
          </a:p>
        </p:txBody>
      </p:sp>
    </p:spTree>
    <p:extLst>
      <p:ext uri="{BB962C8B-B14F-4D97-AF65-F5344CB8AC3E}">
        <p14:creationId xmlns:p14="http://schemas.microsoft.com/office/powerpoint/2010/main" val="3695732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F2CAF19-3EE3-425D-BDD9-47019800F9D4}" type="datetimeFigureOut">
              <a:rPr lang="en-US" smtClean="0"/>
              <a:t>9/7/2023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DD4409-C5E4-42FD-B770-2BD8109107B1}" type="slidenum">
              <a:rPr lang="en-US" smtClean="0"/>
              <a:t>‹#›</a:t>
            </a:fld>
            <a:endParaRPr lang="en-US"/>
          </a:p>
        </p:txBody>
      </p:sp>
    </p:spTree>
    <p:extLst>
      <p:ext uri="{BB962C8B-B14F-4D97-AF65-F5344CB8AC3E}">
        <p14:creationId xmlns:p14="http://schemas.microsoft.com/office/powerpoint/2010/main" val="42423039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F2CAF19-3EE3-425D-BDD9-47019800F9D4}" type="datetimeFigureOut">
              <a:rPr lang="en-US" smtClean="0"/>
              <a:t>9/7/2023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DD4409-C5E4-42FD-B770-2BD8109107B1}"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653068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F2CAF19-3EE3-425D-BDD9-47019800F9D4}" type="datetimeFigureOut">
              <a:rPr lang="en-US" smtClean="0"/>
              <a:t>9/7/2023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DD4409-C5E4-42FD-B770-2BD8109107B1}"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746343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F2CAF19-3EE3-425D-BDD9-47019800F9D4}" type="datetimeFigureOut">
              <a:rPr lang="en-US" smtClean="0"/>
              <a:t>9/7/2023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DD4409-C5E4-42FD-B770-2BD8109107B1}" type="slidenum">
              <a:rPr lang="en-US" smtClean="0"/>
              <a:t>‹#›</a:t>
            </a:fld>
            <a:endParaRPr lang="en-US"/>
          </a:p>
        </p:txBody>
      </p:sp>
    </p:spTree>
    <p:extLst>
      <p:ext uri="{BB962C8B-B14F-4D97-AF65-F5344CB8AC3E}">
        <p14:creationId xmlns:p14="http://schemas.microsoft.com/office/powerpoint/2010/main" val="41016676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F2CAF19-3EE3-425D-BDD9-47019800F9D4}" type="datetimeFigureOut">
              <a:rPr lang="en-US" smtClean="0"/>
              <a:t>9/7/2023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DD4409-C5E4-42FD-B770-2BD8109107B1}"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740214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F2CAF19-3EE3-425D-BDD9-47019800F9D4}" type="datetimeFigureOut">
              <a:rPr lang="en-US" smtClean="0"/>
              <a:t>9/7/2023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DD4409-C5E4-42FD-B770-2BD8109107B1}"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125489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F2CAF19-3EE3-425D-BDD9-47019800F9D4}" type="datetimeFigureOut">
              <a:rPr lang="en-US" smtClean="0"/>
              <a:t>9/7/2023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DD4409-C5E4-42FD-B770-2BD8109107B1}"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557307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F2CAF19-3EE3-425D-BDD9-47019800F9D4}" type="datetimeFigureOut">
              <a:rPr lang="en-US" smtClean="0"/>
              <a:t>9/7/2023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DD4409-C5E4-42FD-B770-2BD8109107B1}"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012515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5.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l="-6000" r="-6000"/>
          </a:stretch>
        </a:blipFill>
        <a:effectLst/>
      </p:bgPr>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F2CAF19-3EE3-425D-BDD9-47019800F9D4}" type="datetimeFigureOut">
              <a:rPr lang="en-US" smtClean="0"/>
              <a:t>9/7/2023</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2DD4409-C5E4-42FD-B770-2BD8109107B1}" type="slidenum">
              <a:rPr lang="en-US" smtClean="0"/>
              <a:t>‹#›</a:t>
            </a:fld>
            <a:endParaRPr lang="en-US"/>
          </a:p>
        </p:txBody>
      </p:sp>
    </p:spTree>
    <p:extLst>
      <p:ext uri="{BB962C8B-B14F-4D97-AF65-F5344CB8AC3E}">
        <p14:creationId xmlns:p14="http://schemas.microsoft.com/office/powerpoint/2010/main" val="30598116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9.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9.jp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2.jpg"/></Relationships>
</file>

<file path=ppt/slides/_rels/slide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9.jp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11.png"/><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9.jpg"/><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7" Type="http://schemas.microsoft.com/office/2007/relationships/hdphoto" Target="../media/hdphoto1.wdp"/><Relationship Id="rId2" Type="http://schemas.openxmlformats.org/officeDocument/2006/relationships/image" Target="../media/image9.jp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25.jpeg"/><Relationship Id="rId4" Type="http://schemas.openxmlformats.org/officeDocument/2006/relationships/image" Target="../media/image24.jpeg"/></Relationships>
</file>

<file path=ppt/slides/_rels/slide1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9.jp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29.jpg"/><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eg"/><Relationship Id="rId1" Type="http://schemas.openxmlformats.org/officeDocument/2006/relationships/slideLayout" Target="../slideLayouts/slideLayout2.xml"/><Relationship Id="rId5" Type="http://schemas.openxmlformats.org/officeDocument/2006/relationships/image" Target="../media/image9.jpg"/><Relationship Id="rId4" Type="http://schemas.openxmlformats.org/officeDocument/2006/relationships/image" Target="../media/image12.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useBgFill="1">
        <p:nvSpPr>
          <p:cNvPr id="2" name="Title 1">
            <a:extLst>
              <a:ext uri="{FF2B5EF4-FFF2-40B4-BE49-F238E27FC236}">
                <a16:creationId xmlns:a16="http://schemas.microsoft.com/office/drawing/2014/main" id="{0317A916-E80B-0A85-2E95-27E7873DDD20}"/>
              </a:ext>
            </a:extLst>
          </p:cNvPr>
          <p:cNvSpPr>
            <a:spLocks noGrp="1"/>
          </p:cNvSpPr>
          <p:nvPr>
            <p:ph type="ctrTitle"/>
          </p:nvPr>
        </p:nvSpPr>
        <p:spPr>
          <a:effectLst>
            <a:glow rad="228600">
              <a:schemeClr val="accent1">
                <a:satMod val="175000"/>
                <a:alpha val="40000"/>
              </a:schemeClr>
            </a:glow>
          </a:effectLst>
        </p:spPr>
        <p:txBody>
          <a:bodyPr/>
          <a:lstStyle/>
          <a:p>
            <a:r>
              <a:rPr lang="en-US" b="1" dirty="0">
                <a:ln w="13462">
                  <a:solidFill>
                    <a:schemeClr val="bg1"/>
                  </a:solidFill>
                  <a:prstDash val="solid"/>
                </a:ln>
                <a:effectLst>
                  <a:glow rad="228600">
                    <a:schemeClr val="accent1">
                      <a:satMod val="175000"/>
                      <a:alpha val="40000"/>
                    </a:schemeClr>
                  </a:glow>
                  <a:outerShdw dist="38100" dir="2700000" algn="bl" rotWithShape="0">
                    <a:schemeClr val="accent5"/>
                  </a:outerShdw>
                </a:effectLst>
                <a:latin typeface="Bell MT" panose="02020503060305020303" pitchFamily="18" charset="0"/>
              </a:rPr>
              <a:t>Confirmation</a:t>
            </a:r>
            <a:r>
              <a:rPr lang="en-US" dirty="0"/>
              <a:t> </a:t>
            </a:r>
          </a:p>
        </p:txBody>
      </p:sp>
      <p:sp useBgFill="1">
        <p:nvSpPr>
          <p:cNvPr id="3" name="Subtitle 2">
            <a:extLst>
              <a:ext uri="{FF2B5EF4-FFF2-40B4-BE49-F238E27FC236}">
                <a16:creationId xmlns:a16="http://schemas.microsoft.com/office/drawing/2014/main" id="{3A01C700-BF70-E721-27D6-4E9980F1D44F}"/>
              </a:ext>
            </a:extLst>
          </p:cNvPr>
          <p:cNvSpPr>
            <a:spLocks noGrp="1"/>
          </p:cNvSpPr>
          <p:nvPr>
            <p:ph type="subTitle" idx="1"/>
          </p:nvPr>
        </p:nvSpPr>
        <p:spPr>
          <a:effectLst>
            <a:glow rad="228600">
              <a:schemeClr val="accent1">
                <a:satMod val="175000"/>
                <a:alpha val="40000"/>
              </a:schemeClr>
            </a:glow>
          </a:effectLst>
        </p:spPr>
        <p:txBody>
          <a:bodyPr/>
          <a:lstStyle/>
          <a:p>
            <a:r>
              <a:rPr lang="en-US" b="1" dirty="0">
                <a:ln w="12700">
                  <a:solidFill>
                    <a:srgbClr val="002060"/>
                  </a:solidFill>
                  <a:prstDash val="solid"/>
                </a:ln>
                <a:solidFill>
                  <a:schemeClr val="tx1">
                    <a:lumMod val="85000"/>
                    <a:lumOff val="15000"/>
                  </a:schemeClr>
                </a:solidFill>
                <a:effectLst>
                  <a:glow rad="228600">
                    <a:schemeClr val="accent1">
                      <a:satMod val="175000"/>
                      <a:alpha val="40000"/>
                    </a:schemeClr>
                  </a:glow>
                  <a:outerShdw dist="38100" dir="2700000" algn="bl" rotWithShape="0">
                    <a:schemeClr val="accent5"/>
                  </a:outerShdw>
                </a:effectLst>
                <a:latin typeface="Bell MT" panose="02020503060305020303" pitchFamily="18" charset="0"/>
              </a:rPr>
              <a:t>Katie Sadakierski</a:t>
            </a:r>
          </a:p>
          <a:p>
            <a:r>
              <a:rPr lang="en-US" b="1" dirty="0">
                <a:ln w="12700">
                  <a:solidFill>
                    <a:srgbClr val="002060"/>
                  </a:solidFill>
                  <a:prstDash val="solid"/>
                </a:ln>
                <a:solidFill>
                  <a:schemeClr val="tx1">
                    <a:lumMod val="85000"/>
                    <a:lumOff val="15000"/>
                  </a:schemeClr>
                </a:solidFill>
                <a:effectLst>
                  <a:glow rad="228600">
                    <a:schemeClr val="accent1">
                      <a:satMod val="175000"/>
                      <a:alpha val="40000"/>
                    </a:schemeClr>
                  </a:glow>
                  <a:outerShdw dist="38100" dir="2700000" algn="bl" rotWithShape="0">
                    <a:schemeClr val="accent5"/>
                  </a:outerShdw>
                </a:effectLst>
                <a:latin typeface="Bell MT" panose="02020503060305020303" pitchFamily="18" charset="0"/>
              </a:rPr>
              <a:t>Our Lady of the Valley</a:t>
            </a:r>
          </a:p>
        </p:txBody>
      </p:sp>
      <p:pic>
        <p:nvPicPr>
          <p:cNvPr id="4" name="Picture 3">
            <a:extLst>
              <a:ext uri="{FF2B5EF4-FFF2-40B4-BE49-F238E27FC236}">
                <a16:creationId xmlns:a16="http://schemas.microsoft.com/office/drawing/2014/main" id="{20223E26-F73C-3CC6-3544-7330D556DB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22797" y="4583872"/>
            <a:ext cx="1346406" cy="2090060"/>
          </a:xfrm>
          <a:prstGeom prst="rect">
            <a:avLst/>
          </a:prstGeom>
        </p:spPr>
      </p:pic>
    </p:spTree>
    <p:extLst>
      <p:ext uri="{BB962C8B-B14F-4D97-AF65-F5344CB8AC3E}">
        <p14:creationId xmlns:p14="http://schemas.microsoft.com/office/powerpoint/2010/main" val="8738506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B28B6B0-7EAA-EB67-FEF3-0ECC32DED332}"/>
              </a:ext>
            </a:extLst>
          </p:cNvPr>
          <p:cNvSpPr>
            <a:spLocks noGrp="1"/>
          </p:cNvSpPr>
          <p:nvPr>
            <p:ph type="title"/>
          </p:nvPr>
        </p:nvSpPr>
        <p:spPr/>
        <p:txBody>
          <a:bodyPr/>
          <a:lstStyle/>
          <a:p>
            <a:r>
              <a:rPr lang="en-US" dirty="0">
                <a:latin typeface="Bell MT" panose="02020503060305020303" pitchFamily="18" charset="0"/>
              </a:rPr>
              <a:t>~Meeting Outline~</a:t>
            </a:r>
          </a:p>
        </p:txBody>
      </p:sp>
      <p:sp>
        <p:nvSpPr>
          <p:cNvPr id="5" name="Content Placeholder 4">
            <a:extLst>
              <a:ext uri="{FF2B5EF4-FFF2-40B4-BE49-F238E27FC236}">
                <a16:creationId xmlns:a16="http://schemas.microsoft.com/office/drawing/2014/main" id="{1D8DC689-642E-D7C1-34D0-D6B657E9A399}"/>
              </a:ext>
            </a:extLst>
          </p:cNvPr>
          <p:cNvSpPr>
            <a:spLocks noGrp="1"/>
          </p:cNvSpPr>
          <p:nvPr>
            <p:ph idx="1"/>
          </p:nvPr>
        </p:nvSpPr>
        <p:spPr/>
        <p:txBody>
          <a:bodyPr/>
          <a:lstStyle/>
          <a:p>
            <a:pPr>
              <a:buBlip>
                <a:blip r:embed="rId2"/>
              </a:buBlip>
            </a:pPr>
            <a:r>
              <a:rPr lang="en-US" dirty="0">
                <a:latin typeface="Bell MT" panose="02020503060305020303" pitchFamily="18" charset="0"/>
              </a:rPr>
              <a:t>Overview of the sacrament of Confirmation</a:t>
            </a:r>
          </a:p>
          <a:p>
            <a:pPr>
              <a:buBlip>
                <a:blip r:embed="rId2"/>
              </a:buBlip>
            </a:pPr>
            <a:r>
              <a:rPr lang="en-US" dirty="0">
                <a:latin typeface="Bell MT" panose="02020503060305020303" pitchFamily="18" charset="0"/>
              </a:rPr>
              <a:t>Overview of sacramental preparation program</a:t>
            </a:r>
          </a:p>
          <a:p>
            <a:pPr lvl="1">
              <a:buBlip>
                <a:blip r:embed="rId2"/>
              </a:buBlip>
            </a:pPr>
            <a:r>
              <a:rPr lang="en-US" dirty="0">
                <a:latin typeface="Bell MT" panose="02020503060305020303" pitchFamily="18" charset="0"/>
              </a:rPr>
              <a:t>Sponsors</a:t>
            </a:r>
          </a:p>
          <a:p>
            <a:pPr lvl="1">
              <a:buBlip>
                <a:blip r:embed="rId2"/>
              </a:buBlip>
            </a:pPr>
            <a:r>
              <a:rPr lang="en-US" dirty="0">
                <a:latin typeface="Bell MT" panose="02020503060305020303" pitchFamily="18" charset="0"/>
              </a:rPr>
              <a:t>Saint names</a:t>
            </a:r>
          </a:p>
          <a:p>
            <a:pPr lvl="1">
              <a:buBlip>
                <a:blip r:embed="rId2"/>
              </a:buBlip>
            </a:pPr>
            <a:r>
              <a:rPr lang="en-US" dirty="0">
                <a:latin typeface="Bell MT" panose="02020503060305020303" pitchFamily="18" charset="0"/>
              </a:rPr>
              <a:t>Service</a:t>
            </a:r>
          </a:p>
          <a:p>
            <a:pPr lvl="1">
              <a:buBlip>
                <a:blip r:embed="rId2"/>
              </a:buBlip>
            </a:pPr>
            <a:r>
              <a:rPr lang="en-US" dirty="0">
                <a:latin typeface="Bell MT" panose="02020503060305020303" pitchFamily="18" charset="0"/>
              </a:rPr>
              <a:t>Retreat </a:t>
            </a:r>
          </a:p>
          <a:p>
            <a:pPr lvl="1">
              <a:buBlip>
                <a:blip r:embed="rId2"/>
              </a:buBlip>
            </a:pPr>
            <a:r>
              <a:rPr lang="en-US" dirty="0">
                <a:latin typeface="Bell MT" panose="02020503060305020303" pitchFamily="18" charset="0"/>
              </a:rPr>
              <a:t>Monthly meetings and activities</a:t>
            </a:r>
          </a:p>
        </p:txBody>
      </p:sp>
      <p:pic>
        <p:nvPicPr>
          <p:cNvPr id="3" name="Picture 2">
            <a:extLst>
              <a:ext uri="{FF2B5EF4-FFF2-40B4-BE49-F238E27FC236}">
                <a16:creationId xmlns:a16="http://schemas.microsoft.com/office/drawing/2014/main" id="{9C957D51-8EFD-FD23-3DDC-6A3204DD8F17}"/>
              </a:ext>
            </a:extLst>
          </p:cNvPr>
          <p:cNvPicPr>
            <a:picLocks noChangeAspect="1"/>
          </p:cNvPicPr>
          <p:nvPr/>
        </p:nvPicPr>
        <p:blipFill rotWithShape="1">
          <a:blip r:embed="rId3">
            <a:extLst>
              <a:ext uri="{28A0092B-C50C-407E-A947-70E740481C1C}">
                <a14:useLocalDpi xmlns:a14="http://schemas.microsoft.com/office/drawing/2010/main" val="0"/>
              </a:ext>
            </a:extLst>
          </a:blip>
          <a:srcRect l="5824" r="6558" b="2896"/>
          <a:stretch/>
        </p:blipFill>
        <p:spPr>
          <a:xfrm>
            <a:off x="8269357" y="2470124"/>
            <a:ext cx="2464905" cy="3492551"/>
          </a:xfrm>
          <a:prstGeom prst="rect">
            <a:avLst/>
          </a:prstGeom>
        </p:spPr>
      </p:pic>
      <p:pic>
        <p:nvPicPr>
          <p:cNvPr id="2050" name="Picture 2" descr="Light Blue Frames and Decorative Flourishes Pale Blue Scrolls | Etsy">
            <a:extLst>
              <a:ext uri="{FF2B5EF4-FFF2-40B4-BE49-F238E27FC236}">
                <a16:creationId xmlns:a16="http://schemas.microsoft.com/office/drawing/2014/main" id="{1BE6DF50-BBE2-C1C4-D9F4-4ED8267EEB00}"/>
              </a:ext>
            </a:extLst>
          </p:cNvPr>
          <p:cNvPicPr>
            <a:picLocks noChangeAspect="1" noChangeArrowheads="1"/>
          </p:cNvPicPr>
          <p:nvPr/>
        </p:nvPicPr>
        <p:blipFill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rcRect l="12765" t="57383" r="60294" b="35114"/>
          <a:stretch/>
        </p:blipFill>
        <p:spPr bwMode="auto">
          <a:xfrm>
            <a:off x="1451113" y="1442171"/>
            <a:ext cx="2037522" cy="38378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Light Blue Frames and Decorative Flourishes Pale Blue Scrolls | Etsy">
            <a:extLst>
              <a:ext uri="{FF2B5EF4-FFF2-40B4-BE49-F238E27FC236}">
                <a16:creationId xmlns:a16="http://schemas.microsoft.com/office/drawing/2014/main" id="{4F0F17C8-6EC1-3252-F200-ECB997693038}"/>
              </a:ext>
            </a:extLst>
          </p:cNvPr>
          <p:cNvPicPr>
            <a:picLocks noChangeAspect="1" noChangeArrowheads="1"/>
          </p:cNvPicPr>
          <p:nvPr/>
        </p:nvPicPr>
        <p:blipFill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rcRect l="12765" t="57383" r="60294" b="35114"/>
          <a:stretch/>
        </p:blipFill>
        <p:spPr bwMode="auto">
          <a:xfrm>
            <a:off x="8703367" y="1442171"/>
            <a:ext cx="2037522" cy="3837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83838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ABA61-8452-F965-D539-E8F058827F93}"/>
              </a:ext>
            </a:extLst>
          </p:cNvPr>
          <p:cNvSpPr>
            <a:spLocks noGrp="1"/>
          </p:cNvSpPr>
          <p:nvPr>
            <p:ph type="title"/>
          </p:nvPr>
        </p:nvSpPr>
        <p:spPr/>
        <p:txBody>
          <a:bodyPr/>
          <a:lstStyle/>
          <a:p>
            <a:r>
              <a:rPr lang="en-US" dirty="0">
                <a:latin typeface="Bell MT" panose="02020503060305020303" pitchFamily="18" charset="0"/>
              </a:rPr>
              <a:t>~Opening Prayer~</a:t>
            </a:r>
          </a:p>
        </p:txBody>
      </p:sp>
      <p:sp>
        <p:nvSpPr>
          <p:cNvPr id="3" name="Content Placeholder 2">
            <a:extLst>
              <a:ext uri="{FF2B5EF4-FFF2-40B4-BE49-F238E27FC236}">
                <a16:creationId xmlns:a16="http://schemas.microsoft.com/office/drawing/2014/main" id="{6588276A-96E6-046F-EC24-B98AF16E012F}"/>
              </a:ext>
            </a:extLst>
          </p:cNvPr>
          <p:cNvSpPr>
            <a:spLocks noGrp="1"/>
          </p:cNvSpPr>
          <p:nvPr>
            <p:ph idx="1"/>
          </p:nvPr>
        </p:nvSpPr>
        <p:spPr/>
        <p:txBody>
          <a:bodyPr>
            <a:normAutofit lnSpcReduction="10000"/>
          </a:bodyPr>
          <a:lstStyle/>
          <a:p>
            <a:pPr marL="0" marR="0" indent="0">
              <a:lnSpc>
                <a:spcPct val="106000"/>
              </a:lnSpc>
              <a:spcBef>
                <a:spcPts val="0"/>
              </a:spcBef>
              <a:spcAft>
                <a:spcPts val="800"/>
              </a:spcAft>
              <a:buNone/>
            </a:pPr>
            <a:r>
              <a:rPr lang="en-US" dirty="0">
                <a:effectLst/>
                <a:latin typeface="Bell MT" panose="02020503060305020303" pitchFamily="18" charset="0"/>
                <a:ea typeface="Calibri" panose="020F0502020204030204" pitchFamily="34" charset="0"/>
                <a:cs typeface="Times New Roman" panose="02020603050405020304" pitchFamily="18" charset="0"/>
              </a:rPr>
              <a:t>Come, Holy Ghost, fill the hearts of Thy faithful and kindle in them the fire of Thy love.</a:t>
            </a:r>
          </a:p>
          <a:p>
            <a:pPr marL="0" marR="0" indent="0">
              <a:lnSpc>
                <a:spcPct val="106000"/>
              </a:lnSpc>
              <a:spcBef>
                <a:spcPts val="0"/>
              </a:spcBef>
              <a:spcAft>
                <a:spcPts val="800"/>
              </a:spcAft>
              <a:buNone/>
            </a:pPr>
            <a:r>
              <a:rPr lang="en-US" dirty="0">
                <a:effectLst/>
                <a:latin typeface="Bell MT" panose="02020503060305020303" pitchFamily="18" charset="0"/>
                <a:ea typeface="Calibri" panose="020F0502020204030204" pitchFamily="34" charset="0"/>
                <a:cs typeface="Times New Roman" panose="02020603050405020304" pitchFamily="18" charset="0"/>
              </a:rPr>
              <a:t>Send forth Thy spirit, and they shall be created. </a:t>
            </a:r>
          </a:p>
          <a:p>
            <a:pPr marL="0" marR="0" indent="0">
              <a:lnSpc>
                <a:spcPct val="106000"/>
              </a:lnSpc>
              <a:spcBef>
                <a:spcPts val="0"/>
              </a:spcBef>
              <a:spcAft>
                <a:spcPts val="800"/>
              </a:spcAft>
              <a:buNone/>
            </a:pPr>
            <a:r>
              <a:rPr lang="en-US" dirty="0">
                <a:effectLst/>
                <a:latin typeface="Bell MT" panose="02020503060305020303" pitchFamily="18" charset="0"/>
                <a:ea typeface="Calibri" panose="020F0502020204030204" pitchFamily="34" charset="0"/>
                <a:cs typeface="Times New Roman" panose="02020603050405020304" pitchFamily="18" charset="0"/>
              </a:rPr>
              <a:t>And Thou shalt renew the face of the earth.</a:t>
            </a:r>
          </a:p>
          <a:p>
            <a:pPr marL="0" marR="0" indent="0">
              <a:lnSpc>
                <a:spcPct val="106000"/>
              </a:lnSpc>
              <a:spcBef>
                <a:spcPts val="0"/>
              </a:spcBef>
              <a:spcAft>
                <a:spcPts val="800"/>
              </a:spcAft>
              <a:buNone/>
            </a:pPr>
            <a:r>
              <a:rPr lang="en-US" dirty="0">
                <a:effectLst/>
                <a:latin typeface="Bell MT" panose="02020503060305020303" pitchFamily="18" charset="0"/>
                <a:ea typeface="Calibri" panose="020F0502020204030204" pitchFamily="34" charset="0"/>
                <a:cs typeface="Times New Roman" panose="02020603050405020304" pitchFamily="18" charset="0"/>
              </a:rPr>
              <a:t>Let us pray: O God, Who hast taught the hearts of the faithful by the light of the Holy Ghost, grant that by the gift of the same Spirit we may be always truly wise and ever rejoice in His consolation. Through Christ our Lord. Amen. </a:t>
            </a:r>
          </a:p>
          <a:p>
            <a:endParaRPr lang="en-US" dirty="0"/>
          </a:p>
        </p:txBody>
      </p:sp>
      <p:pic>
        <p:nvPicPr>
          <p:cNvPr id="6" name="Picture 5">
            <a:extLst>
              <a:ext uri="{FF2B5EF4-FFF2-40B4-BE49-F238E27FC236}">
                <a16:creationId xmlns:a16="http://schemas.microsoft.com/office/drawing/2014/main" id="{D5A8E53F-360A-E95B-14F0-734CC274C7EE}"/>
              </a:ext>
            </a:extLst>
          </p:cNvPr>
          <p:cNvPicPr>
            <a:picLocks noChangeAspect="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2061" r="10562"/>
          <a:stretch/>
        </p:blipFill>
        <p:spPr>
          <a:xfrm>
            <a:off x="2892055" y="1102880"/>
            <a:ext cx="822023" cy="1062370"/>
          </a:xfrm>
          <a:prstGeom prst="rect">
            <a:avLst/>
          </a:prstGeom>
        </p:spPr>
      </p:pic>
      <p:pic>
        <p:nvPicPr>
          <p:cNvPr id="7" name="Picture 6">
            <a:extLst>
              <a:ext uri="{FF2B5EF4-FFF2-40B4-BE49-F238E27FC236}">
                <a16:creationId xmlns:a16="http://schemas.microsoft.com/office/drawing/2014/main" id="{90E7738E-0404-1DD1-A599-33325A69DDD4}"/>
              </a:ext>
            </a:extLst>
          </p:cNvPr>
          <p:cNvPicPr>
            <a:picLocks noChangeAspect="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2061" r="10562"/>
          <a:stretch/>
        </p:blipFill>
        <p:spPr>
          <a:xfrm>
            <a:off x="8477922" y="1102880"/>
            <a:ext cx="822023" cy="1062370"/>
          </a:xfrm>
          <a:prstGeom prst="rect">
            <a:avLst/>
          </a:prstGeom>
        </p:spPr>
      </p:pic>
      <p:pic>
        <p:nvPicPr>
          <p:cNvPr id="4" name="Picture 3">
            <a:extLst>
              <a:ext uri="{FF2B5EF4-FFF2-40B4-BE49-F238E27FC236}">
                <a16:creationId xmlns:a16="http://schemas.microsoft.com/office/drawing/2014/main" id="{1649ABA9-F65E-F9D8-DF73-EC728D546FB2}"/>
              </a:ext>
            </a:extLst>
          </p:cNvPr>
          <p:cNvPicPr>
            <a:picLocks noChangeAspect="1"/>
          </p:cNvPicPr>
          <p:nvPr/>
        </p:nvPicPr>
        <p:blipFill rotWithShape="1">
          <a:blip r:embed="rId3">
            <a:extLst>
              <a:ext uri="{28A0092B-C50C-407E-A947-70E740481C1C}">
                <a14:useLocalDpi xmlns:a14="http://schemas.microsoft.com/office/drawing/2010/main" val="0"/>
              </a:ext>
            </a:extLst>
          </a:blip>
          <a:srcRect l="24379" t="25342" r="19120" b="43568"/>
          <a:stretch/>
        </p:blipFill>
        <p:spPr>
          <a:xfrm>
            <a:off x="1630017" y="1201713"/>
            <a:ext cx="1103244" cy="864704"/>
          </a:xfrm>
          <a:prstGeom prst="ellipse">
            <a:avLst/>
          </a:prstGeom>
        </p:spPr>
      </p:pic>
      <p:pic>
        <p:nvPicPr>
          <p:cNvPr id="5" name="Picture 4">
            <a:extLst>
              <a:ext uri="{FF2B5EF4-FFF2-40B4-BE49-F238E27FC236}">
                <a16:creationId xmlns:a16="http://schemas.microsoft.com/office/drawing/2014/main" id="{BE8D8ACC-AE11-E25C-AF5F-4450FC6CD7DD}"/>
              </a:ext>
            </a:extLst>
          </p:cNvPr>
          <p:cNvPicPr>
            <a:picLocks noChangeAspect="1"/>
          </p:cNvPicPr>
          <p:nvPr/>
        </p:nvPicPr>
        <p:blipFill rotWithShape="1">
          <a:blip r:embed="rId3">
            <a:extLst>
              <a:ext uri="{28A0092B-C50C-407E-A947-70E740481C1C}">
                <a14:useLocalDpi xmlns:a14="http://schemas.microsoft.com/office/drawing/2010/main" val="0"/>
              </a:ext>
            </a:extLst>
          </a:blip>
          <a:srcRect l="24379" t="25342" r="19120" b="43568"/>
          <a:stretch/>
        </p:blipFill>
        <p:spPr>
          <a:xfrm>
            <a:off x="9458739" y="1201713"/>
            <a:ext cx="1103244" cy="864704"/>
          </a:xfrm>
          <a:prstGeom prst="ellipse">
            <a:avLst/>
          </a:prstGeom>
        </p:spPr>
      </p:pic>
    </p:spTree>
    <p:extLst>
      <p:ext uri="{BB962C8B-B14F-4D97-AF65-F5344CB8AC3E}">
        <p14:creationId xmlns:p14="http://schemas.microsoft.com/office/powerpoint/2010/main" val="30343566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71544-CF6C-ED5A-8D41-4A927F04B111}"/>
              </a:ext>
            </a:extLst>
          </p:cNvPr>
          <p:cNvSpPr>
            <a:spLocks noGrp="1"/>
          </p:cNvSpPr>
          <p:nvPr>
            <p:ph type="title"/>
          </p:nvPr>
        </p:nvSpPr>
        <p:spPr/>
        <p:txBody>
          <a:bodyPr/>
          <a:lstStyle/>
          <a:p>
            <a:r>
              <a:rPr lang="en-US" dirty="0">
                <a:latin typeface="Bell MT" panose="02020503060305020303" pitchFamily="18" charset="0"/>
              </a:rPr>
              <a:t>~What is Confirmation?~</a:t>
            </a:r>
          </a:p>
        </p:txBody>
      </p:sp>
      <p:sp>
        <p:nvSpPr>
          <p:cNvPr id="3" name="Content Placeholder 2">
            <a:extLst>
              <a:ext uri="{FF2B5EF4-FFF2-40B4-BE49-F238E27FC236}">
                <a16:creationId xmlns:a16="http://schemas.microsoft.com/office/drawing/2014/main" id="{F8763EA0-8286-9C37-E0B0-05209E76A801}"/>
              </a:ext>
            </a:extLst>
          </p:cNvPr>
          <p:cNvSpPr>
            <a:spLocks noGrp="1"/>
          </p:cNvSpPr>
          <p:nvPr>
            <p:ph idx="1"/>
          </p:nvPr>
        </p:nvSpPr>
        <p:spPr/>
        <p:txBody>
          <a:bodyPr>
            <a:normAutofit fontScale="92500" lnSpcReduction="20000"/>
          </a:bodyPr>
          <a:lstStyle/>
          <a:p>
            <a:pPr>
              <a:buBlip>
                <a:blip r:embed="rId2"/>
              </a:buBlip>
            </a:pPr>
            <a:r>
              <a:rPr lang="en-US" sz="2800" dirty="0">
                <a:latin typeface="Bell MT" panose="02020503060305020303" pitchFamily="18" charset="0"/>
              </a:rPr>
              <a:t>One of the seven sacraments </a:t>
            </a:r>
          </a:p>
          <a:p>
            <a:pPr>
              <a:buBlip>
                <a:blip r:embed="rId2"/>
              </a:buBlip>
            </a:pPr>
            <a:r>
              <a:rPr lang="en-US" sz="2800" dirty="0">
                <a:latin typeface="Bell MT" panose="02020503060305020303" pitchFamily="18" charset="0"/>
              </a:rPr>
              <a:t>Gifts of the Holy Spirit</a:t>
            </a:r>
          </a:p>
          <a:p>
            <a:pPr>
              <a:buBlip>
                <a:blip r:embed="rId2"/>
              </a:buBlip>
            </a:pPr>
            <a:r>
              <a:rPr lang="en-US" sz="2800" dirty="0">
                <a:latin typeface="Bell MT" panose="02020503060305020303" pitchFamily="18" charset="0"/>
              </a:rPr>
              <a:t>Special graces</a:t>
            </a:r>
          </a:p>
          <a:p>
            <a:pPr lvl="1">
              <a:buBlip>
                <a:blip r:embed="rId2"/>
              </a:buBlip>
            </a:pPr>
            <a:r>
              <a:rPr lang="en-US" sz="2800" dirty="0">
                <a:latin typeface="Bell MT" panose="02020503060305020303" pitchFamily="18" charset="0"/>
              </a:rPr>
              <a:t>Fuller outpouring of graces from Baptism</a:t>
            </a:r>
          </a:p>
          <a:p>
            <a:pPr lvl="1">
              <a:buBlip>
                <a:blip r:embed="rId2"/>
              </a:buBlip>
            </a:pPr>
            <a:r>
              <a:rPr lang="en-US" sz="2800" dirty="0">
                <a:latin typeface="Bell MT" panose="02020503060305020303" pitchFamily="18" charset="0"/>
              </a:rPr>
              <a:t>Keeping baptismal promises to God</a:t>
            </a:r>
          </a:p>
          <a:p>
            <a:pPr lvl="1">
              <a:buBlip>
                <a:blip r:embed="rId2"/>
              </a:buBlip>
            </a:pPr>
            <a:r>
              <a:rPr lang="en-US" sz="2800" dirty="0">
                <a:latin typeface="Bell MT" panose="02020503060305020303" pitchFamily="18" charset="0"/>
              </a:rPr>
              <a:t>Spiritual growth, strengthening</a:t>
            </a:r>
          </a:p>
          <a:p>
            <a:pPr lvl="1">
              <a:buBlip>
                <a:blip r:embed="rId2"/>
              </a:buBlip>
            </a:pPr>
            <a:r>
              <a:rPr lang="en-US" sz="2800" dirty="0">
                <a:latin typeface="Bell MT" panose="02020503060305020303" pitchFamily="18" charset="0"/>
              </a:rPr>
              <a:t>A new beginning to faith journey</a:t>
            </a:r>
          </a:p>
        </p:txBody>
      </p:sp>
      <p:pic>
        <p:nvPicPr>
          <p:cNvPr id="5" name="Picture 4">
            <a:extLst>
              <a:ext uri="{FF2B5EF4-FFF2-40B4-BE49-F238E27FC236}">
                <a16:creationId xmlns:a16="http://schemas.microsoft.com/office/drawing/2014/main" id="{B201EE83-EADF-F1DF-87A0-53C209F2F9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28990" y="2494618"/>
            <a:ext cx="2802835" cy="3488931"/>
          </a:xfrm>
          <a:prstGeom prst="rect">
            <a:avLst/>
          </a:prstGeom>
        </p:spPr>
      </p:pic>
      <p:pic>
        <p:nvPicPr>
          <p:cNvPr id="4" name="Picture 2" descr="Light Blue Frames and Decorative Flourishes Pale Blue Scrolls | Etsy">
            <a:extLst>
              <a:ext uri="{FF2B5EF4-FFF2-40B4-BE49-F238E27FC236}">
                <a16:creationId xmlns:a16="http://schemas.microsoft.com/office/drawing/2014/main" id="{B50ECBD0-838B-3EC9-CBD6-344E8F1056A2}"/>
              </a:ext>
            </a:extLst>
          </p:cNvPr>
          <p:cNvPicPr>
            <a:picLocks noChangeAspect="1" noChangeArrowheads="1"/>
          </p:cNvPicPr>
          <p:nvPr/>
        </p:nvPicPr>
        <p:blipFill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rcRect l="12765" t="57383" r="60294" b="35114"/>
          <a:stretch/>
        </p:blipFill>
        <p:spPr bwMode="auto">
          <a:xfrm>
            <a:off x="854765" y="1442171"/>
            <a:ext cx="2037522" cy="38378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Light Blue Frames and Decorative Flourishes Pale Blue Scrolls | Etsy">
            <a:extLst>
              <a:ext uri="{FF2B5EF4-FFF2-40B4-BE49-F238E27FC236}">
                <a16:creationId xmlns:a16="http://schemas.microsoft.com/office/drawing/2014/main" id="{E83794E0-EFC3-6A8A-0623-CD2F91FA375D}"/>
              </a:ext>
            </a:extLst>
          </p:cNvPr>
          <p:cNvPicPr>
            <a:picLocks noChangeAspect="1" noChangeArrowheads="1"/>
          </p:cNvPicPr>
          <p:nvPr/>
        </p:nvPicPr>
        <p:blipFill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rcRect l="12765" t="57383" r="60294" b="35114"/>
          <a:stretch/>
        </p:blipFill>
        <p:spPr bwMode="auto">
          <a:xfrm>
            <a:off x="9299713" y="1442171"/>
            <a:ext cx="2037522" cy="3837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64616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73D2D-A843-403E-8C72-BDCE9DE82F5F}"/>
              </a:ext>
            </a:extLst>
          </p:cNvPr>
          <p:cNvSpPr>
            <a:spLocks noGrp="1"/>
          </p:cNvSpPr>
          <p:nvPr>
            <p:ph type="title"/>
          </p:nvPr>
        </p:nvSpPr>
        <p:spPr/>
        <p:txBody>
          <a:bodyPr/>
          <a:lstStyle/>
          <a:p>
            <a:r>
              <a:rPr lang="en-US" dirty="0"/>
              <a:t>~What happens at Confirmation?~</a:t>
            </a:r>
          </a:p>
        </p:txBody>
      </p:sp>
      <p:sp>
        <p:nvSpPr>
          <p:cNvPr id="3" name="Content Placeholder 2">
            <a:extLst>
              <a:ext uri="{FF2B5EF4-FFF2-40B4-BE49-F238E27FC236}">
                <a16:creationId xmlns:a16="http://schemas.microsoft.com/office/drawing/2014/main" id="{EEF115D3-623A-2563-5076-B1C48844BAEE}"/>
              </a:ext>
            </a:extLst>
          </p:cNvPr>
          <p:cNvSpPr>
            <a:spLocks noGrp="1"/>
          </p:cNvSpPr>
          <p:nvPr>
            <p:ph idx="1"/>
          </p:nvPr>
        </p:nvSpPr>
        <p:spPr/>
        <p:txBody>
          <a:bodyPr>
            <a:normAutofit fontScale="85000" lnSpcReduction="20000"/>
          </a:bodyPr>
          <a:lstStyle/>
          <a:p>
            <a:pPr>
              <a:buBlip>
                <a:blip r:embed="rId2"/>
              </a:buBlip>
            </a:pPr>
            <a:r>
              <a:rPr lang="en-US" dirty="0"/>
              <a:t>Renewal of baptismal promises</a:t>
            </a:r>
          </a:p>
          <a:p>
            <a:pPr>
              <a:buBlip>
                <a:blip r:embed="rId2"/>
              </a:buBlip>
            </a:pPr>
            <a:r>
              <a:rPr lang="en-US" dirty="0"/>
              <a:t>Presentation of the candidates</a:t>
            </a:r>
          </a:p>
          <a:p>
            <a:pPr lvl="1">
              <a:buBlip>
                <a:blip r:embed="rId2"/>
              </a:buBlip>
            </a:pPr>
            <a:r>
              <a:rPr lang="en-US" dirty="0"/>
              <a:t>Announce saint name</a:t>
            </a:r>
          </a:p>
          <a:p>
            <a:pPr>
              <a:buBlip>
                <a:blip r:embed="rId2"/>
              </a:buBlip>
            </a:pPr>
            <a:r>
              <a:rPr lang="en-US" dirty="0"/>
              <a:t>Anointing with chrism oil</a:t>
            </a:r>
          </a:p>
          <a:p>
            <a:pPr lvl="1">
              <a:buBlip>
                <a:blip r:embed="rId2"/>
              </a:buBlip>
            </a:pPr>
            <a:r>
              <a:rPr lang="en-US" dirty="0"/>
              <a:t>To be set apart</a:t>
            </a:r>
          </a:p>
          <a:p>
            <a:pPr lvl="1">
              <a:buBlip>
                <a:blip r:embed="rId2"/>
              </a:buBlip>
            </a:pPr>
            <a:r>
              <a:rPr lang="en-US" dirty="0"/>
              <a:t>Made a soldier of Christ for life</a:t>
            </a:r>
          </a:p>
          <a:p>
            <a:pPr lvl="2">
              <a:buBlip>
                <a:blip r:embed="rId2"/>
              </a:buBlip>
            </a:pPr>
            <a:r>
              <a:rPr lang="en-US" dirty="0"/>
              <a:t>Connection to sacraments: Baptism, Eucharist, Holy Orders</a:t>
            </a:r>
          </a:p>
          <a:p>
            <a:pPr lvl="1">
              <a:buBlip>
                <a:blip r:embed="rId2"/>
              </a:buBlip>
            </a:pPr>
            <a:r>
              <a:rPr lang="en-US" dirty="0"/>
              <a:t>Mark on the soul</a:t>
            </a:r>
          </a:p>
          <a:p>
            <a:pPr lvl="1">
              <a:buBlip>
                <a:blip r:embed="rId2"/>
              </a:buBlip>
            </a:pPr>
            <a:r>
              <a:rPr lang="en-US" dirty="0"/>
              <a:t>Sealed with the Gifts of the Holy Spirit</a:t>
            </a:r>
          </a:p>
        </p:txBody>
      </p:sp>
      <p:pic>
        <p:nvPicPr>
          <p:cNvPr id="3074" name="Picture 2" descr="Image result for catholic confirmation">
            <a:extLst>
              <a:ext uri="{FF2B5EF4-FFF2-40B4-BE49-F238E27FC236}">
                <a16:creationId xmlns:a16="http://schemas.microsoft.com/office/drawing/2014/main" id="{7A3790B0-CF30-8A49-83B6-3DCCF9983B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0139" y="2665702"/>
            <a:ext cx="3939835" cy="33377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32575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925F5-1F87-67C4-4901-4DBBE5864F8A}"/>
              </a:ext>
            </a:extLst>
          </p:cNvPr>
          <p:cNvSpPr>
            <a:spLocks noGrp="1"/>
          </p:cNvSpPr>
          <p:nvPr>
            <p:ph type="title"/>
          </p:nvPr>
        </p:nvSpPr>
        <p:spPr/>
        <p:txBody>
          <a:bodyPr/>
          <a:lstStyle/>
          <a:p>
            <a:r>
              <a:rPr lang="en-US" dirty="0">
                <a:latin typeface="Bell MT" panose="02020503060305020303" pitchFamily="18" charset="0"/>
              </a:rPr>
              <a:t>~What will I need to be confirmed?~</a:t>
            </a:r>
          </a:p>
        </p:txBody>
      </p:sp>
      <p:sp>
        <p:nvSpPr>
          <p:cNvPr id="3" name="Content Placeholder 2">
            <a:extLst>
              <a:ext uri="{FF2B5EF4-FFF2-40B4-BE49-F238E27FC236}">
                <a16:creationId xmlns:a16="http://schemas.microsoft.com/office/drawing/2014/main" id="{0D8BC3FB-B476-AEFF-90C0-FC316F5F1DED}"/>
              </a:ext>
            </a:extLst>
          </p:cNvPr>
          <p:cNvSpPr>
            <a:spLocks noGrp="1"/>
          </p:cNvSpPr>
          <p:nvPr>
            <p:ph idx="1"/>
          </p:nvPr>
        </p:nvSpPr>
        <p:spPr/>
        <p:txBody>
          <a:bodyPr>
            <a:normAutofit lnSpcReduction="10000"/>
          </a:bodyPr>
          <a:lstStyle/>
          <a:p>
            <a:pPr>
              <a:buBlip>
                <a:blip r:embed="rId2"/>
              </a:buBlip>
            </a:pPr>
            <a:r>
              <a:rPr lang="en-US" dirty="0">
                <a:latin typeface="Bell MT" panose="02020503060305020303" pitchFamily="18" charset="0"/>
              </a:rPr>
              <a:t>Diocese: grade 9</a:t>
            </a:r>
          </a:p>
          <a:p>
            <a:pPr>
              <a:buBlip>
                <a:blip r:embed="rId2"/>
              </a:buBlip>
            </a:pPr>
            <a:r>
              <a:rPr lang="en-US" dirty="0">
                <a:latin typeface="Bell MT" panose="02020503060305020303" pitchFamily="18" charset="0"/>
              </a:rPr>
              <a:t>Sponsor</a:t>
            </a:r>
          </a:p>
          <a:p>
            <a:pPr>
              <a:buBlip>
                <a:blip r:embed="rId2"/>
              </a:buBlip>
            </a:pPr>
            <a:r>
              <a:rPr lang="en-US" dirty="0">
                <a:latin typeface="Bell MT" panose="02020503060305020303" pitchFamily="18" charset="0"/>
              </a:rPr>
              <a:t>Right disposition</a:t>
            </a:r>
          </a:p>
          <a:p>
            <a:pPr>
              <a:buBlip>
                <a:blip r:embed="rId2"/>
              </a:buBlip>
            </a:pPr>
            <a:r>
              <a:rPr lang="en-US" dirty="0">
                <a:latin typeface="Bell MT" panose="02020503060305020303" pitchFamily="18" charset="0"/>
              </a:rPr>
              <a:t>Sacrament preparation</a:t>
            </a:r>
          </a:p>
          <a:p>
            <a:pPr lvl="1">
              <a:buBlip>
                <a:blip r:embed="rId2"/>
              </a:buBlip>
            </a:pPr>
            <a:r>
              <a:rPr lang="en-US" dirty="0">
                <a:latin typeface="Bell MT" panose="02020503060305020303" pitchFamily="18" charset="0"/>
              </a:rPr>
              <a:t>Engagement with learning materials</a:t>
            </a:r>
          </a:p>
          <a:p>
            <a:pPr lvl="1">
              <a:buBlip>
                <a:blip r:embed="rId2"/>
              </a:buBlip>
            </a:pPr>
            <a:r>
              <a:rPr lang="en-US" dirty="0">
                <a:latin typeface="Bell MT" panose="02020503060305020303" pitchFamily="18" charset="0"/>
              </a:rPr>
              <a:t>Service</a:t>
            </a:r>
          </a:p>
          <a:p>
            <a:pPr lvl="1">
              <a:buBlip>
                <a:blip r:embed="rId2"/>
              </a:buBlip>
            </a:pPr>
            <a:r>
              <a:rPr lang="en-US" dirty="0">
                <a:latin typeface="Bell MT" panose="02020503060305020303" pitchFamily="18" charset="0"/>
              </a:rPr>
              <a:t>Saint name</a:t>
            </a:r>
          </a:p>
          <a:p>
            <a:endParaRPr lang="en-US" dirty="0">
              <a:latin typeface="Bell MT" panose="02020503060305020303" pitchFamily="18" charset="0"/>
            </a:endParaRPr>
          </a:p>
        </p:txBody>
      </p:sp>
      <p:pic>
        <p:nvPicPr>
          <p:cNvPr id="6" name="Picture 5">
            <a:extLst>
              <a:ext uri="{FF2B5EF4-FFF2-40B4-BE49-F238E27FC236}">
                <a16:creationId xmlns:a16="http://schemas.microsoft.com/office/drawing/2014/main" id="{11865B61-FB92-ED04-B092-98EBCD209F98}"/>
              </a:ext>
            </a:extLst>
          </p:cNvPr>
          <p:cNvPicPr>
            <a:picLocks noChangeAspect="1"/>
          </p:cNvPicPr>
          <p:nvPr/>
        </p:nvPicPr>
        <p:blipFill rotWithShape="1">
          <a:blip r:embed="rId3">
            <a:extLst>
              <a:ext uri="{28A0092B-C50C-407E-A947-70E740481C1C}">
                <a14:useLocalDpi xmlns:a14="http://schemas.microsoft.com/office/drawing/2010/main" val="0"/>
              </a:ext>
            </a:extLst>
          </a:blip>
          <a:srcRect l="12792" t="5542" r="11276" b="3088"/>
          <a:stretch/>
        </p:blipFill>
        <p:spPr>
          <a:xfrm>
            <a:off x="7005081" y="2476672"/>
            <a:ext cx="1913860" cy="3615070"/>
          </a:xfrm>
          <a:prstGeom prst="rect">
            <a:avLst/>
          </a:prstGeom>
        </p:spPr>
      </p:pic>
      <p:pic>
        <p:nvPicPr>
          <p:cNvPr id="8" name="Picture 7">
            <a:extLst>
              <a:ext uri="{FF2B5EF4-FFF2-40B4-BE49-F238E27FC236}">
                <a16:creationId xmlns:a16="http://schemas.microsoft.com/office/drawing/2014/main" id="{C494B08E-8D28-5D58-DB30-05997F7C8167}"/>
              </a:ext>
            </a:extLst>
          </p:cNvPr>
          <p:cNvPicPr>
            <a:picLocks noChangeAspect="1"/>
          </p:cNvPicPr>
          <p:nvPr/>
        </p:nvPicPr>
        <p:blipFill rotWithShape="1">
          <a:blip r:embed="rId4">
            <a:duotone>
              <a:schemeClr val="accent3">
                <a:shade val="45000"/>
                <a:satMod val="135000"/>
              </a:schemeClr>
              <a:prstClr val="white"/>
            </a:duotone>
            <a:extLst>
              <a:ext uri="{28A0092B-C50C-407E-A947-70E740481C1C}">
                <a14:useLocalDpi xmlns:a14="http://schemas.microsoft.com/office/drawing/2010/main" val="0"/>
              </a:ext>
            </a:extLst>
          </a:blip>
          <a:srcRect l="11494" r="11562"/>
          <a:stretch/>
        </p:blipFill>
        <p:spPr>
          <a:xfrm>
            <a:off x="9120960" y="2516801"/>
            <a:ext cx="2052085" cy="3534811"/>
          </a:xfrm>
          <a:prstGeom prst="rect">
            <a:avLst/>
          </a:prstGeom>
        </p:spPr>
      </p:pic>
      <p:pic>
        <p:nvPicPr>
          <p:cNvPr id="6146" name="Picture 2" descr="Image result for confirmation candle">
            <a:extLst>
              <a:ext uri="{FF2B5EF4-FFF2-40B4-BE49-F238E27FC236}">
                <a16:creationId xmlns:a16="http://schemas.microsoft.com/office/drawing/2014/main" id="{4C65A9B5-3E7D-FBB2-8229-C51BCF80612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4668" t="5662" r="43508"/>
          <a:stretch/>
        </p:blipFill>
        <p:spPr bwMode="auto">
          <a:xfrm>
            <a:off x="6285611" y="2556931"/>
            <a:ext cx="443022" cy="35348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35330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CDAA3-4881-D375-F116-ED982ACC741B}"/>
              </a:ext>
            </a:extLst>
          </p:cNvPr>
          <p:cNvSpPr>
            <a:spLocks noGrp="1"/>
          </p:cNvSpPr>
          <p:nvPr>
            <p:ph type="title"/>
          </p:nvPr>
        </p:nvSpPr>
        <p:spPr/>
        <p:txBody>
          <a:bodyPr>
            <a:normAutofit fontScale="90000"/>
          </a:bodyPr>
          <a:lstStyle/>
          <a:p>
            <a:r>
              <a:rPr lang="en-US" dirty="0">
                <a:latin typeface="Bell MT" panose="02020503060305020303" pitchFamily="18" charset="0"/>
              </a:rPr>
              <a:t>~What is included in the Confirmation packet?~</a:t>
            </a:r>
          </a:p>
        </p:txBody>
      </p:sp>
      <p:sp>
        <p:nvSpPr>
          <p:cNvPr id="3" name="Content Placeholder 2">
            <a:extLst>
              <a:ext uri="{FF2B5EF4-FFF2-40B4-BE49-F238E27FC236}">
                <a16:creationId xmlns:a16="http://schemas.microsoft.com/office/drawing/2014/main" id="{EE0E551A-7296-F515-2B7F-0DA0689FE785}"/>
              </a:ext>
            </a:extLst>
          </p:cNvPr>
          <p:cNvSpPr>
            <a:spLocks noGrp="1"/>
          </p:cNvSpPr>
          <p:nvPr>
            <p:ph idx="1"/>
          </p:nvPr>
        </p:nvSpPr>
        <p:spPr>
          <a:xfrm>
            <a:off x="1295401" y="2556932"/>
            <a:ext cx="9601196" cy="3505938"/>
          </a:xfrm>
        </p:spPr>
        <p:txBody>
          <a:bodyPr>
            <a:normAutofit fontScale="62500" lnSpcReduction="20000"/>
          </a:bodyPr>
          <a:lstStyle/>
          <a:p>
            <a:pPr>
              <a:buBlip>
                <a:blip r:embed="rId2"/>
              </a:buBlip>
            </a:pPr>
            <a:r>
              <a:rPr lang="en-US" dirty="0">
                <a:latin typeface="Bell MT" panose="02020503060305020303" pitchFamily="18" charset="0"/>
              </a:rPr>
              <a:t>Timeline, target deadlines for form submissions</a:t>
            </a:r>
          </a:p>
          <a:p>
            <a:pPr>
              <a:buBlip>
                <a:blip r:embed="rId2"/>
              </a:buBlip>
            </a:pPr>
            <a:r>
              <a:rPr lang="en-US" dirty="0">
                <a:latin typeface="Bell MT" panose="02020503060305020303" pitchFamily="18" charset="0"/>
              </a:rPr>
              <a:t>FAQs, links to resources</a:t>
            </a:r>
          </a:p>
          <a:p>
            <a:pPr>
              <a:buBlip>
                <a:blip r:embed="rId2"/>
              </a:buBlip>
            </a:pPr>
            <a:r>
              <a:rPr lang="en-US" dirty="0">
                <a:latin typeface="Bell MT" panose="02020503060305020303" pitchFamily="18" charset="0"/>
              </a:rPr>
              <a:t>Glossary</a:t>
            </a:r>
          </a:p>
          <a:p>
            <a:pPr>
              <a:buBlip>
                <a:blip r:embed="rId2"/>
              </a:buBlip>
            </a:pPr>
            <a:r>
              <a:rPr lang="en-US" dirty="0">
                <a:latin typeface="Bell MT" panose="02020503060305020303" pitchFamily="18" charset="0"/>
              </a:rPr>
              <a:t>Prayers</a:t>
            </a:r>
          </a:p>
          <a:p>
            <a:pPr>
              <a:buBlip>
                <a:blip r:embed="rId2"/>
              </a:buBlip>
            </a:pPr>
            <a:r>
              <a:rPr lang="en-US" dirty="0">
                <a:latin typeface="Bell MT" panose="02020503060305020303" pitchFamily="18" charset="0"/>
              </a:rPr>
              <a:t>Confirmation service hour ideas</a:t>
            </a:r>
          </a:p>
          <a:p>
            <a:pPr>
              <a:buBlip>
                <a:blip r:embed="rId2"/>
              </a:buBlip>
            </a:pPr>
            <a:r>
              <a:rPr lang="en-US" dirty="0">
                <a:latin typeface="Bell MT" panose="02020503060305020303" pitchFamily="18" charset="0"/>
              </a:rPr>
              <a:t>Parish directory for service opportunities within organizations</a:t>
            </a:r>
          </a:p>
          <a:p>
            <a:pPr>
              <a:buBlip>
                <a:blip r:embed="rId2"/>
              </a:buBlip>
            </a:pPr>
            <a:r>
              <a:rPr lang="en-US" dirty="0">
                <a:latin typeface="Bell MT" panose="02020503060305020303" pitchFamily="18" charset="0"/>
              </a:rPr>
              <a:t>Sponsor selection guidelines and forms</a:t>
            </a:r>
          </a:p>
          <a:p>
            <a:pPr>
              <a:buBlip>
                <a:blip r:embed="rId2"/>
              </a:buBlip>
            </a:pPr>
            <a:r>
              <a:rPr lang="en-US" dirty="0">
                <a:latin typeface="Bell MT" panose="02020503060305020303" pitchFamily="18" charset="0"/>
              </a:rPr>
              <a:t>Saint name selection guidelines and forms</a:t>
            </a:r>
          </a:p>
          <a:p>
            <a:pPr>
              <a:buBlip>
                <a:blip r:embed="rId2"/>
              </a:buBlip>
            </a:pPr>
            <a:r>
              <a:rPr lang="en-US" dirty="0">
                <a:latin typeface="Bell MT" panose="02020503060305020303" pitchFamily="18" charset="0"/>
              </a:rPr>
              <a:t>Saint name ideas and quiz</a:t>
            </a:r>
          </a:p>
          <a:p>
            <a:pPr>
              <a:buBlip>
                <a:blip r:embed="rId2"/>
              </a:buBlip>
            </a:pPr>
            <a:r>
              <a:rPr lang="en-US" dirty="0">
                <a:latin typeface="Bell MT" panose="02020503060305020303" pitchFamily="18" charset="0"/>
              </a:rPr>
              <a:t>Guidelines for Confirmation attire</a:t>
            </a:r>
          </a:p>
          <a:p>
            <a:pPr>
              <a:buBlip>
                <a:blip r:embed="rId2"/>
              </a:buBlip>
            </a:pPr>
            <a:r>
              <a:rPr lang="en-US" dirty="0">
                <a:latin typeface="Bell MT" panose="02020503060305020303" pitchFamily="18" charset="0"/>
              </a:rPr>
              <a:t>Checklist</a:t>
            </a:r>
          </a:p>
        </p:txBody>
      </p:sp>
      <p:pic>
        <p:nvPicPr>
          <p:cNvPr id="5" name="Picture 4">
            <a:extLst>
              <a:ext uri="{FF2B5EF4-FFF2-40B4-BE49-F238E27FC236}">
                <a16:creationId xmlns:a16="http://schemas.microsoft.com/office/drawing/2014/main" id="{3389858C-4381-EB49-9365-D4B970FEC979}"/>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49792" y="2622162"/>
            <a:ext cx="3125442" cy="3375477"/>
          </a:xfrm>
          <a:prstGeom prst="rect">
            <a:avLst/>
          </a:prstGeom>
        </p:spPr>
      </p:pic>
      <p:pic>
        <p:nvPicPr>
          <p:cNvPr id="4" name="Picture 6" descr="Light Blue Frames and Decorative Flourishes Pale Blue Scrolls | Etsy">
            <a:extLst>
              <a:ext uri="{FF2B5EF4-FFF2-40B4-BE49-F238E27FC236}">
                <a16:creationId xmlns:a16="http://schemas.microsoft.com/office/drawing/2014/main" id="{F49DC074-D5DC-43D0-6CCA-BC48525D0230}"/>
              </a:ext>
            </a:extLst>
          </p:cNvPr>
          <p:cNvPicPr>
            <a:picLocks noChangeAspect="1" noChangeArrowheads="1"/>
          </p:cNvPicPr>
          <p:nvPr/>
        </p:nvPicPr>
        <p:blipFill rotWithShape="1">
          <a:blip r:embed="rId4">
            <a:duotone>
              <a:schemeClr val="accent1">
                <a:shade val="45000"/>
                <a:satMod val="135000"/>
              </a:schemeClr>
              <a:prstClr val="white"/>
            </a:duotone>
            <a:extLst>
              <a:ext uri="{28A0092B-C50C-407E-A947-70E740481C1C}">
                <a14:useLocalDpi xmlns:a14="http://schemas.microsoft.com/office/drawing/2010/main" val="0"/>
              </a:ext>
            </a:extLst>
          </a:blip>
          <a:srcRect l="25381" t="23185" r="64106" b="60493"/>
          <a:stretch/>
        </p:blipFill>
        <p:spPr bwMode="auto">
          <a:xfrm>
            <a:off x="1202635" y="982132"/>
            <a:ext cx="795130" cy="83488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Light Blue Frames and Decorative Flourishes Pale Blue Scrolls | Etsy">
            <a:extLst>
              <a:ext uri="{FF2B5EF4-FFF2-40B4-BE49-F238E27FC236}">
                <a16:creationId xmlns:a16="http://schemas.microsoft.com/office/drawing/2014/main" id="{483E0769-E237-037B-A721-AB12094323CD}"/>
              </a:ext>
            </a:extLst>
          </p:cNvPr>
          <p:cNvPicPr>
            <a:picLocks noChangeAspect="1" noChangeArrowheads="1"/>
          </p:cNvPicPr>
          <p:nvPr/>
        </p:nvPicPr>
        <p:blipFill rotWithShape="1">
          <a:blip r:embed="rId4">
            <a:duotone>
              <a:schemeClr val="accent1">
                <a:shade val="45000"/>
                <a:satMod val="135000"/>
              </a:schemeClr>
              <a:prstClr val="white"/>
            </a:duotone>
            <a:extLst>
              <a:ext uri="{28A0092B-C50C-407E-A947-70E740481C1C}">
                <a14:useLocalDpi xmlns:a14="http://schemas.microsoft.com/office/drawing/2010/main" val="0"/>
              </a:ext>
            </a:extLst>
          </a:blip>
          <a:srcRect l="25381" t="23185" r="64106" b="60493"/>
          <a:stretch/>
        </p:blipFill>
        <p:spPr bwMode="auto">
          <a:xfrm>
            <a:off x="10194235" y="982132"/>
            <a:ext cx="795130" cy="83488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Light Blue Frames and Decorative Flourishes Pale Blue Scrolls | Etsy">
            <a:extLst>
              <a:ext uri="{FF2B5EF4-FFF2-40B4-BE49-F238E27FC236}">
                <a16:creationId xmlns:a16="http://schemas.microsoft.com/office/drawing/2014/main" id="{CFAAC444-FD72-81CF-609A-FCCD428E27A0}"/>
              </a:ext>
            </a:extLst>
          </p:cNvPr>
          <p:cNvPicPr>
            <a:picLocks noChangeAspect="1" noChangeArrowheads="1"/>
          </p:cNvPicPr>
          <p:nvPr/>
        </p:nvPicPr>
        <p:blipFill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artisticPhotocopy/>
                    </a14:imgEffect>
                  </a14:imgLayer>
                </a14:imgProps>
              </a:ext>
              <a:ext uri="{28A0092B-C50C-407E-A947-70E740481C1C}">
                <a14:useLocalDpi xmlns:a14="http://schemas.microsoft.com/office/drawing/2010/main" val="0"/>
              </a:ext>
            </a:extLst>
          </a:blip>
          <a:srcRect l="12765" t="57383" r="60294" b="35114"/>
          <a:stretch/>
        </p:blipFill>
        <p:spPr bwMode="auto">
          <a:xfrm>
            <a:off x="2922105" y="1845785"/>
            <a:ext cx="2037522" cy="38378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Light Blue Frames and Decorative Flourishes Pale Blue Scrolls | Etsy">
            <a:extLst>
              <a:ext uri="{FF2B5EF4-FFF2-40B4-BE49-F238E27FC236}">
                <a16:creationId xmlns:a16="http://schemas.microsoft.com/office/drawing/2014/main" id="{B92DC8AA-7058-3B50-75BC-5631EFFFA077}"/>
              </a:ext>
            </a:extLst>
          </p:cNvPr>
          <p:cNvPicPr>
            <a:picLocks noChangeAspect="1" noChangeArrowheads="1"/>
          </p:cNvPicPr>
          <p:nvPr/>
        </p:nvPicPr>
        <p:blipFill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artisticPhotocopy/>
                    </a14:imgEffect>
                  </a14:imgLayer>
                </a14:imgProps>
              </a:ext>
              <a:ext uri="{28A0092B-C50C-407E-A947-70E740481C1C}">
                <a14:useLocalDpi xmlns:a14="http://schemas.microsoft.com/office/drawing/2010/main" val="0"/>
              </a:ext>
            </a:extLst>
          </a:blip>
          <a:srcRect l="12765" t="57383" r="60294" b="35114"/>
          <a:stretch/>
        </p:blipFill>
        <p:spPr bwMode="auto">
          <a:xfrm>
            <a:off x="7232373" y="1845784"/>
            <a:ext cx="2037522" cy="3837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21474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1E208-C90F-C19A-A070-BF8340251106}"/>
              </a:ext>
            </a:extLst>
          </p:cNvPr>
          <p:cNvSpPr>
            <a:spLocks noGrp="1"/>
          </p:cNvSpPr>
          <p:nvPr>
            <p:ph type="title"/>
          </p:nvPr>
        </p:nvSpPr>
        <p:spPr/>
        <p:txBody>
          <a:bodyPr/>
          <a:lstStyle/>
          <a:p>
            <a:r>
              <a:rPr lang="en-US" dirty="0">
                <a:latin typeface="Bell MT" panose="02020503060305020303" pitchFamily="18" charset="0"/>
              </a:rPr>
              <a:t>~Monthly Meetings &amp; Activities~</a:t>
            </a:r>
          </a:p>
        </p:txBody>
      </p:sp>
      <p:sp>
        <p:nvSpPr>
          <p:cNvPr id="3" name="Content Placeholder 2">
            <a:extLst>
              <a:ext uri="{FF2B5EF4-FFF2-40B4-BE49-F238E27FC236}">
                <a16:creationId xmlns:a16="http://schemas.microsoft.com/office/drawing/2014/main" id="{2A75FA4C-81F0-A3FE-6F6B-1997231546BD}"/>
              </a:ext>
            </a:extLst>
          </p:cNvPr>
          <p:cNvSpPr>
            <a:spLocks noGrp="1"/>
          </p:cNvSpPr>
          <p:nvPr>
            <p:ph idx="1"/>
          </p:nvPr>
        </p:nvSpPr>
        <p:spPr/>
        <p:txBody>
          <a:bodyPr/>
          <a:lstStyle/>
          <a:p>
            <a:pPr>
              <a:buBlip>
                <a:blip r:embed="rId2"/>
              </a:buBlip>
            </a:pPr>
            <a:r>
              <a:rPr lang="en-US" dirty="0">
                <a:latin typeface="Bell MT" panose="02020503060305020303" pitchFamily="18" charset="0"/>
              </a:rPr>
              <a:t>Rel. ed. monthly meetings</a:t>
            </a:r>
          </a:p>
          <a:p>
            <a:pPr lvl="1">
              <a:buBlip>
                <a:blip r:embed="rId2"/>
              </a:buBlip>
            </a:pPr>
            <a:r>
              <a:rPr lang="en-US" dirty="0">
                <a:latin typeface="Bell MT" panose="02020503060305020303" pitchFamily="18" charset="0"/>
              </a:rPr>
              <a:t>September-May</a:t>
            </a:r>
          </a:p>
          <a:p>
            <a:pPr lvl="1">
              <a:buBlip>
                <a:blip r:embed="rId2"/>
              </a:buBlip>
            </a:pPr>
            <a:r>
              <a:rPr lang="en-US" dirty="0">
                <a:latin typeface="Bell MT" panose="02020503060305020303" pitchFamily="18" charset="0"/>
              </a:rPr>
              <a:t>Confirmation </a:t>
            </a:r>
            <a:r>
              <a:rPr lang="en-US">
                <a:latin typeface="Bell MT" panose="02020503060305020303" pitchFamily="18" charset="0"/>
              </a:rPr>
              <a:t>retreat and rehearsal</a:t>
            </a:r>
            <a:endParaRPr lang="en-US" dirty="0">
              <a:latin typeface="Bell MT" panose="02020503060305020303" pitchFamily="18" charset="0"/>
            </a:endParaRPr>
          </a:p>
          <a:p>
            <a:pPr>
              <a:buBlip>
                <a:blip r:embed="rId2"/>
              </a:buBlip>
            </a:pPr>
            <a:r>
              <a:rPr lang="en-US" dirty="0">
                <a:latin typeface="Bell MT" panose="02020503060305020303" pitchFamily="18" charset="0"/>
              </a:rPr>
              <a:t>Monthly activity packets within book for year</a:t>
            </a:r>
          </a:p>
          <a:p>
            <a:pPr lvl="1">
              <a:buBlip>
                <a:blip r:embed="rId2"/>
              </a:buBlip>
            </a:pPr>
            <a:r>
              <a:rPr lang="en-US" dirty="0">
                <a:latin typeface="Bell MT" panose="02020503060305020303" pitchFamily="18" charset="0"/>
              </a:rPr>
              <a:t>Available online as individual packets as well</a:t>
            </a:r>
          </a:p>
          <a:p>
            <a:pPr lvl="1">
              <a:buBlip>
                <a:blip r:embed="rId2"/>
              </a:buBlip>
            </a:pPr>
            <a:r>
              <a:rPr lang="en-US" dirty="0">
                <a:latin typeface="Bell MT" panose="02020503060305020303" pitchFamily="18" charset="0"/>
              </a:rPr>
              <a:t>Grade 9: Confirmation-related activities</a:t>
            </a:r>
          </a:p>
          <a:p>
            <a:pPr lvl="2">
              <a:buBlip>
                <a:blip r:embed="rId2"/>
              </a:buBlip>
            </a:pPr>
            <a:r>
              <a:rPr lang="en-US" dirty="0">
                <a:latin typeface="Bell MT" panose="02020503060305020303" pitchFamily="18" charset="0"/>
              </a:rPr>
              <a:t>Lessons on the sacrament, applications for life</a:t>
            </a:r>
          </a:p>
          <a:p>
            <a:pPr marL="457200" lvl="1" indent="0">
              <a:buNone/>
            </a:pPr>
            <a:endParaRPr lang="en-US" dirty="0">
              <a:latin typeface="Bell MT" panose="02020503060305020303" pitchFamily="18" charset="0"/>
            </a:endParaRPr>
          </a:p>
        </p:txBody>
      </p:sp>
      <p:pic>
        <p:nvPicPr>
          <p:cNvPr id="2052" name="Picture 4" descr="Image result for praying hands on church pew">
            <a:extLst>
              <a:ext uri="{FF2B5EF4-FFF2-40B4-BE49-F238E27FC236}">
                <a16:creationId xmlns:a16="http://schemas.microsoft.com/office/drawing/2014/main" id="{4EAC4AA0-A5EF-5448-15CF-4D0FDFE9A7E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1254" r="11117" b="3209"/>
          <a:stretch/>
        </p:blipFill>
        <p:spPr bwMode="auto">
          <a:xfrm>
            <a:off x="8275559" y="2556933"/>
            <a:ext cx="2621037" cy="167804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books on shelf clipart">
            <a:extLst>
              <a:ext uri="{FF2B5EF4-FFF2-40B4-BE49-F238E27FC236}">
                <a16:creationId xmlns:a16="http://schemas.microsoft.com/office/drawing/2014/main" id="{50F2471D-3AF7-1D4D-F6AA-C534FCF30E6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59" r="459" b="48219"/>
          <a:stretch/>
        </p:blipFill>
        <p:spPr bwMode="auto">
          <a:xfrm>
            <a:off x="8275561" y="4549351"/>
            <a:ext cx="2621036" cy="150799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Light Blue Frames and Decorative Flourishes Pale Blue Scrolls | Etsy">
            <a:extLst>
              <a:ext uri="{FF2B5EF4-FFF2-40B4-BE49-F238E27FC236}">
                <a16:creationId xmlns:a16="http://schemas.microsoft.com/office/drawing/2014/main" id="{3E57D5BF-66D8-A0F4-94F8-FFECC06AB6A9}"/>
              </a:ext>
            </a:extLst>
          </p:cNvPr>
          <p:cNvPicPr>
            <a:picLocks noChangeAspect="1" noChangeArrowheads="1"/>
          </p:cNvPicPr>
          <p:nvPr/>
        </p:nvPicPr>
        <p:blipFill rotWithShape="1">
          <a:blip r:embed="rId5">
            <a:duotone>
              <a:schemeClr val="accent1">
                <a:shade val="45000"/>
                <a:satMod val="135000"/>
              </a:schemeClr>
              <a:prstClr val="white"/>
            </a:duotone>
            <a:extLst>
              <a:ext uri="{28A0092B-C50C-407E-A947-70E740481C1C}">
                <a14:useLocalDpi xmlns:a14="http://schemas.microsoft.com/office/drawing/2010/main" val="0"/>
              </a:ext>
            </a:extLst>
          </a:blip>
          <a:srcRect l="25381" t="23185" r="64106" b="60493"/>
          <a:stretch/>
        </p:blipFill>
        <p:spPr bwMode="auto">
          <a:xfrm>
            <a:off x="1295401" y="1216621"/>
            <a:ext cx="795130" cy="83488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Light Blue Frames and Decorative Flourishes Pale Blue Scrolls | Etsy">
            <a:extLst>
              <a:ext uri="{FF2B5EF4-FFF2-40B4-BE49-F238E27FC236}">
                <a16:creationId xmlns:a16="http://schemas.microsoft.com/office/drawing/2014/main" id="{3B0AEABC-685E-4783-3179-E4AA61B5E9F6}"/>
              </a:ext>
            </a:extLst>
          </p:cNvPr>
          <p:cNvPicPr>
            <a:picLocks noChangeAspect="1" noChangeArrowheads="1"/>
          </p:cNvPicPr>
          <p:nvPr/>
        </p:nvPicPr>
        <p:blipFill rotWithShape="1">
          <a:blip r:embed="rId5">
            <a:duotone>
              <a:schemeClr val="accent1">
                <a:shade val="45000"/>
                <a:satMod val="135000"/>
              </a:schemeClr>
              <a:prstClr val="white"/>
            </a:duotone>
            <a:extLst>
              <a:ext uri="{28A0092B-C50C-407E-A947-70E740481C1C}">
                <a14:useLocalDpi xmlns:a14="http://schemas.microsoft.com/office/drawing/2010/main" val="0"/>
              </a:ext>
            </a:extLst>
          </a:blip>
          <a:srcRect l="25381" t="23185" r="64106" b="60493"/>
          <a:stretch/>
        </p:blipFill>
        <p:spPr bwMode="auto">
          <a:xfrm>
            <a:off x="10101467" y="1318222"/>
            <a:ext cx="795130" cy="8348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29587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50803-81CC-FD61-F90C-BCBF63DD47A3}"/>
              </a:ext>
            </a:extLst>
          </p:cNvPr>
          <p:cNvSpPr>
            <a:spLocks noGrp="1"/>
          </p:cNvSpPr>
          <p:nvPr>
            <p:ph type="title"/>
          </p:nvPr>
        </p:nvSpPr>
        <p:spPr/>
        <p:txBody>
          <a:bodyPr/>
          <a:lstStyle/>
          <a:p>
            <a:r>
              <a:rPr lang="en-US" dirty="0">
                <a:latin typeface="Bell MT" panose="02020503060305020303" pitchFamily="18" charset="0"/>
              </a:rPr>
              <a:t>~Confirmation Timeline: Part 1~</a:t>
            </a:r>
          </a:p>
        </p:txBody>
      </p:sp>
      <p:sp>
        <p:nvSpPr>
          <p:cNvPr id="3" name="Content Placeholder 2">
            <a:extLst>
              <a:ext uri="{FF2B5EF4-FFF2-40B4-BE49-F238E27FC236}">
                <a16:creationId xmlns:a16="http://schemas.microsoft.com/office/drawing/2014/main" id="{548D4704-ABB7-BF32-CA9E-5C51D74FB88C}"/>
              </a:ext>
            </a:extLst>
          </p:cNvPr>
          <p:cNvSpPr>
            <a:spLocks noGrp="1"/>
          </p:cNvSpPr>
          <p:nvPr>
            <p:ph idx="1"/>
          </p:nvPr>
        </p:nvSpPr>
        <p:spPr>
          <a:xfrm>
            <a:off x="818323" y="2477418"/>
            <a:ext cx="7421216" cy="3635147"/>
          </a:xfrm>
        </p:spPr>
        <p:txBody>
          <a:bodyPr>
            <a:noAutofit/>
          </a:bodyPr>
          <a:lstStyle/>
          <a:p>
            <a:pPr>
              <a:buBlip>
                <a:blip r:embed="rId2"/>
              </a:buBlip>
            </a:pPr>
            <a:r>
              <a:rPr lang="en-US" dirty="0">
                <a:latin typeface="Bell MT" panose="02020503060305020303" pitchFamily="18" charset="0"/>
              </a:rPr>
              <a:t>Pray to the Holy Spirit before any work</a:t>
            </a:r>
          </a:p>
          <a:p>
            <a:pPr>
              <a:buBlip>
                <a:blip r:embed="rId2"/>
              </a:buBlip>
            </a:pPr>
            <a:r>
              <a:rPr lang="en-US" dirty="0">
                <a:latin typeface="Bell MT" panose="02020503060305020303" pitchFamily="18" charset="0"/>
              </a:rPr>
              <a:t>September-October 2023</a:t>
            </a:r>
          </a:p>
          <a:p>
            <a:pPr lvl="1">
              <a:buBlip>
                <a:blip r:embed="rId2"/>
              </a:buBlip>
            </a:pPr>
            <a:r>
              <a:rPr lang="en-US" sz="2400" dirty="0">
                <a:latin typeface="Bell MT" panose="02020503060305020303" pitchFamily="18" charset="0"/>
              </a:rPr>
              <a:t>Take saint quiz, make list of possible saints to research, brainstorm sponsors, list service opportunities of interest</a:t>
            </a:r>
          </a:p>
          <a:p>
            <a:pPr>
              <a:buBlip>
                <a:blip r:embed="rId2"/>
              </a:buBlip>
            </a:pPr>
            <a:r>
              <a:rPr lang="en-US" dirty="0">
                <a:latin typeface="Bell MT" panose="02020503060305020303" pitchFamily="18" charset="0"/>
              </a:rPr>
              <a:t>November-December 2023</a:t>
            </a:r>
          </a:p>
          <a:p>
            <a:pPr lvl="1">
              <a:buBlip>
                <a:blip r:embed="rId2"/>
              </a:buBlip>
            </a:pPr>
            <a:r>
              <a:rPr lang="en-US" sz="2400" dirty="0">
                <a:latin typeface="Bell MT" panose="02020503060305020303" pitchFamily="18" charset="0"/>
              </a:rPr>
              <a:t>Continue researching saints, reach out to potential sponsors, reach out to service organizations</a:t>
            </a:r>
          </a:p>
        </p:txBody>
      </p:sp>
      <p:pic>
        <p:nvPicPr>
          <p:cNvPr id="5" name="Picture 4">
            <a:extLst>
              <a:ext uri="{FF2B5EF4-FFF2-40B4-BE49-F238E27FC236}">
                <a16:creationId xmlns:a16="http://schemas.microsoft.com/office/drawing/2014/main" id="{E8876EEB-A05F-41A5-596B-C7B1A927B0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9539" y="2799107"/>
            <a:ext cx="2457450" cy="2571750"/>
          </a:xfrm>
          <a:prstGeom prst="rect">
            <a:avLst/>
          </a:prstGeom>
        </p:spPr>
      </p:pic>
    </p:spTree>
    <p:extLst>
      <p:ext uri="{BB962C8B-B14F-4D97-AF65-F5344CB8AC3E}">
        <p14:creationId xmlns:p14="http://schemas.microsoft.com/office/powerpoint/2010/main" val="3626852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2CB0C-2A51-C535-4E2B-9A3EE3A1E3DA}"/>
              </a:ext>
            </a:extLst>
          </p:cNvPr>
          <p:cNvSpPr>
            <a:spLocks noGrp="1"/>
          </p:cNvSpPr>
          <p:nvPr>
            <p:ph type="title"/>
          </p:nvPr>
        </p:nvSpPr>
        <p:spPr/>
        <p:txBody>
          <a:bodyPr/>
          <a:lstStyle/>
          <a:p>
            <a:r>
              <a:rPr lang="en-US" dirty="0">
                <a:latin typeface="Bell MT" panose="02020503060305020303" pitchFamily="18" charset="0"/>
              </a:rPr>
              <a:t>~Confirmation Timeline: Part 2~</a:t>
            </a:r>
          </a:p>
        </p:txBody>
      </p:sp>
      <p:sp>
        <p:nvSpPr>
          <p:cNvPr id="3" name="Content Placeholder 2">
            <a:extLst>
              <a:ext uri="{FF2B5EF4-FFF2-40B4-BE49-F238E27FC236}">
                <a16:creationId xmlns:a16="http://schemas.microsoft.com/office/drawing/2014/main" id="{5860C82B-0EEE-F08B-241B-80DAA4240159}"/>
              </a:ext>
            </a:extLst>
          </p:cNvPr>
          <p:cNvSpPr>
            <a:spLocks noGrp="1"/>
          </p:cNvSpPr>
          <p:nvPr>
            <p:ph idx="1"/>
          </p:nvPr>
        </p:nvSpPr>
        <p:spPr>
          <a:xfrm>
            <a:off x="887896" y="2556932"/>
            <a:ext cx="6964016" cy="3318936"/>
          </a:xfrm>
        </p:spPr>
        <p:txBody>
          <a:bodyPr>
            <a:normAutofit fontScale="92500"/>
          </a:bodyPr>
          <a:lstStyle/>
          <a:p>
            <a:pPr>
              <a:buBlip>
                <a:blip r:embed="rId2"/>
              </a:buBlip>
            </a:pPr>
            <a:r>
              <a:rPr lang="en-US" dirty="0">
                <a:latin typeface="Bell MT" panose="02020503060305020303" pitchFamily="18" charset="0"/>
              </a:rPr>
              <a:t>January-February 2024</a:t>
            </a:r>
          </a:p>
          <a:p>
            <a:pPr lvl="1">
              <a:buBlip>
                <a:blip r:embed="rId2"/>
              </a:buBlip>
            </a:pPr>
            <a:r>
              <a:rPr lang="en-US" sz="2400" dirty="0">
                <a:latin typeface="Bell MT" panose="02020503060305020303" pitchFamily="18" charset="0"/>
              </a:rPr>
              <a:t>Continue working on service hours, saint research</a:t>
            </a:r>
          </a:p>
          <a:p>
            <a:pPr>
              <a:buBlip>
                <a:blip r:embed="rId2"/>
              </a:buBlip>
            </a:pPr>
            <a:r>
              <a:rPr lang="en-US" dirty="0">
                <a:latin typeface="Bell MT" panose="02020503060305020303" pitchFamily="18" charset="0"/>
              </a:rPr>
              <a:t>March-April 2024</a:t>
            </a:r>
          </a:p>
          <a:p>
            <a:pPr marL="914400" lvl="1" indent="-457200">
              <a:buFont typeface="+mj-lt"/>
              <a:buAutoNum type="arabicPeriod"/>
            </a:pPr>
            <a:r>
              <a:rPr lang="en-US" sz="2400" dirty="0">
                <a:latin typeface="Bell MT" panose="02020503060305020303" pitchFamily="18" charset="0"/>
              </a:rPr>
              <a:t>Submit saint name choice</a:t>
            </a:r>
          </a:p>
          <a:p>
            <a:pPr marL="914400" lvl="1" indent="-457200">
              <a:buFont typeface="+mj-lt"/>
              <a:buAutoNum type="arabicPeriod"/>
            </a:pPr>
            <a:r>
              <a:rPr lang="en-US" sz="2400" dirty="0">
                <a:latin typeface="Bell MT" panose="02020503060305020303" pitchFamily="18" charset="0"/>
              </a:rPr>
              <a:t>Submit sponsor form, </a:t>
            </a:r>
          </a:p>
          <a:p>
            <a:pPr marL="914400" lvl="1" indent="-457200">
              <a:buFont typeface="+mj-lt"/>
              <a:buAutoNum type="arabicPeriod"/>
            </a:pPr>
            <a:r>
              <a:rPr lang="en-US" sz="2400" dirty="0">
                <a:latin typeface="Bell MT" panose="02020503060305020303" pitchFamily="18" charset="0"/>
              </a:rPr>
              <a:t>Finalize service hours, submit log and reflection</a:t>
            </a:r>
          </a:p>
          <a:p>
            <a:pPr marL="0" indent="0">
              <a:buNone/>
            </a:pPr>
            <a:endParaRPr lang="en-US" dirty="0"/>
          </a:p>
        </p:txBody>
      </p:sp>
      <p:pic>
        <p:nvPicPr>
          <p:cNvPr id="5" name="Picture 4">
            <a:extLst>
              <a:ext uri="{FF2B5EF4-FFF2-40B4-BE49-F238E27FC236}">
                <a16:creationId xmlns:a16="http://schemas.microsoft.com/office/drawing/2014/main" id="{C95DBD6A-0A85-5DCE-79BB-F6DE92BBCE93}"/>
              </a:ext>
            </a:extLst>
          </p:cNvPr>
          <p:cNvPicPr>
            <a:picLocks noChangeAspect="1"/>
          </p:cNvPicPr>
          <p:nvPr/>
        </p:nvPicPr>
        <p:blipFill rotWithShape="1">
          <a:blip r:embed="rId3">
            <a:extLst>
              <a:ext uri="{28A0092B-C50C-407E-A947-70E740481C1C}">
                <a14:useLocalDpi xmlns:a14="http://schemas.microsoft.com/office/drawing/2010/main" val="0"/>
              </a:ext>
            </a:extLst>
          </a:blip>
          <a:srcRect l="23954" r="22157"/>
          <a:stretch/>
        </p:blipFill>
        <p:spPr>
          <a:xfrm>
            <a:off x="8252789" y="2655403"/>
            <a:ext cx="2643809" cy="2856114"/>
          </a:xfrm>
          <a:prstGeom prst="rect">
            <a:avLst/>
          </a:prstGeom>
        </p:spPr>
      </p:pic>
      <p:pic>
        <p:nvPicPr>
          <p:cNvPr id="4" name="Picture 6" descr="Light Blue Frames and Decorative Flourishes Pale Blue Scrolls | Etsy">
            <a:extLst>
              <a:ext uri="{FF2B5EF4-FFF2-40B4-BE49-F238E27FC236}">
                <a16:creationId xmlns:a16="http://schemas.microsoft.com/office/drawing/2014/main" id="{7315EEE7-A487-AFAD-5E78-0C9F1236832C}"/>
              </a:ext>
            </a:extLst>
          </p:cNvPr>
          <p:cNvPicPr>
            <a:picLocks noChangeAspect="1" noChangeArrowheads="1"/>
          </p:cNvPicPr>
          <p:nvPr/>
        </p:nvPicPr>
        <p:blipFill rotWithShape="1">
          <a:blip r:embed="rId4">
            <a:duotone>
              <a:schemeClr val="accent1">
                <a:shade val="45000"/>
                <a:satMod val="135000"/>
              </a:schemeClr>
              <a:prstClr val="white"/>
            </a:duotone>
            <a:extLst>
              <a:ext uri="{28A0092B-C50C-407E-A947-70E740481C1C}">
                <a14:useLocalDpi xmlns:a14="http://schemas.microsoft.com/office/drawing/2010/main" val="0"/>
              </a:ext>
            </a:extLst>
          </a:blip>
          <a:srcRect l="25381" t="23185" r="64106" b="60493"/>
          <a:stretch/>
        </p:blipFill>
        <p:spPr bwMode="auto">
          <a:xfrm>
            <a:off x="1295402" y="1218371"/>
            <a:ext cx="795130" cy="83488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Light Blue Frames and Decorative Flourishes Pale Blue Scrolls | Etsy">
            <a:extLst>
              <a:ext uri="{FF2B5EF4-FFF2-40B4-BE49-F238E27FC236}">
                <a16:creationId xmlns:a16="http://schemas.microsoft.com/office/drawing/2014/main" id="{520A9023-3DE3-A157-5226-266593D6EABD}"/>
              </a:ext>
            </a:extLst>
          </p:cNvPr>
          <p:cNvPicPr>
            <a:picLocks noChangeAspect="1" noChangeArrowheads="1"/>
          </p:cNvPicPr>
          <p:nvPr/>
        </p:nvPicPr>
        <p:blipFill rotWithShape="1">
          <a:blip r:embed="rId4">
            <a:duotone>
              <a:schemeClr val="accent1">
                <a:shade val="45000"/>
                <a:satMod val="135000"/>
              </a:schemeClr>
              <a:prstClr val="white"/>
            </a:duotone>
            <a:extLst>
              <a:ext uri="{28A0092B-C50C-407E-A947-70E740481C1C}">
                <a14:useLocalDpi xmlns:a14="http://schemas.microsoft.com/office/drawing/2010/main" val="0"/>
              </a:ext>
            </a:extLst>
          </a:blip>
          <a:srcRect l="25381" t="23185" r="64106" b="60493"/>
          <a:stretch/>
        </p:blipFill>
        <p:spPr bwMode="auto">
          <a:xfrm>
            <a:off x="10237305" y="1218371"/>
            <a:ext cx="795130" cy="8348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8277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61D7D-B06E-3358-3655-D6704FC3F5F9}"/>
              </a:ext>
            </a:extLst>
          </p:cNvPr>
          <p:cNvSpPr>
            <a:spLocks noGrp="1"/>
          </p:cNvSpPr>
          <p:nvPr>
            <p:ph type="title"/>
          </p:nvPr>
        </p:nvSpPr>
        <p:spPr/>
        <p:txBody>
          <a:bodyPr/>
          <a:lstStyle/>
          <a:p>
            <a:r>
              <a:rPr lang="en-US" dirty="0">
                <a:latin typeface="Bell MT" panose="02020503060305020303" pitchFamily="18" charset="0"/>
              </a:rPr>
              <a:t>~Confirmation Service~</a:t>
            </a:r>
          </a:p>
        </p:txBody>
      </p:sp>
      <p:sp>
        <p:nvSpPr>
          <p:cNvPr id="3" name="Content Placeholder 2">
            <a:extLst>
              <a:ext uri="{FF2B5EF4-FFF2-40B4-BE49-F238E27FC236}">
                <a16:creationId xmlns:a16="http://schemas.microsoft.com/office/drawing/2014/main" id="{C3DD66F3-1F8B-75B1-3E99-3F1C1B7CFACA}"/>
              </a:ext>
            </a:extLst>
          </p:cNvPr>
          <p:cNvSpPr>
            <a:spLocks noGrp="1"/>
          </p:cNvSpPr>
          <p:nvPr>
            <p:ph idx="1"/>
          </p:nvPr>
        </p:nvSpPr>
        <p:spPr/>
        <p:txBody>
          <a:bodyPr>
            <a:normAutofit lnSpcReduction="10000"/>
          </a:bodyPr>
          <a:lstStyle/>
          <a:p>
            <a:pPr>
              <a:buBlip>
                <a:blip r:embed="rId2"/>
              </a:buBlip>
            </a:pPr>
            <a:r>
              <a:rPr lang="en-US" dirty="0">
                <a:latin typeface="Bell MT" panose="02020503060305020303" pitchFamily="18" charset="0"/>
              </a:rPr>
              <a:t>10 hours</a:t>
            </a:r>
          </a:p>
          <a:p>
            <a:pPr>
              <a:buBlip>
                <a:blip r:embed="rId2"/>
              </a:buBlip>
            </a:pPr>
            <a:r>
              <a:rPr lang="en-US" dirty="0">
                <a:latin typeface="Bell MT" panose="02020503060305020303" pitchFamily="18" charset="0"/>
              </a:rPr>
              <a:t>Parish or local community</a:t>
            </a:r>
          </a:p>
          <a:p>
            <a:pPr lvl="1">
              <a:buBlip>
                <a:blip r:embed="rId2"/>
              </a:buBlip>
            </a:pPr>
            <a:r>
              <a:rPr lang="en-US" dirty="0">
                <a:latin typeface="Bell MT" panose="02020503060305020303" pitchFamily="18" charset="0"/>
              </a:rPr>
              <a:t>Parish &amp; local service directory</a:t>
            </a:r>
          </a:p>
          <a:p>
            <a:pPr>
              <a:buBlip>
                <a:blip r:embed="rId2"/>
              </a:buBlip>
            </a:pPr>
            <a:r>
              <a:rPr lang="en-US" dirty="0">
                <a:latin typeface="Bell MT" panose="02020503060305020303" pitchFamily="18" charset="0"/>
              </a:rPr>
              <a:t>Service log </a:t>
            </a:r>
          </a:p>
          <a:p>
            <a:pPr>
              <a:buBlip>
                <a:blip r:embed="rId2"/>
              </a:buBlip>
            </a:pPr>
            <a:r>
              <a:rPr lang="en-US" dirty="0">
                <a:latin typeface="Bell MT" panose="02020503060305020303" pitchFamily="18" charset="0"/>
              </a:rPr>
              <a:t>Service reflection</a:t>
            </a:r>
          </a:p>
          <a:p>
            <a:pPr>
              <a:buBlip>
                <a:blip r:embed="rId2"/>
              </a:buBlip>
            </a:pPr>
            <a:r>
              <a:rPr lang="en-US" dirty="0">
                <a:latin typeface="Bell MT" panose="02020503060305020303" pitchFamily="18" charset="0"/>
              </a:rPr>
              <a:t>Gifts of the Holy Spirit</a:t>
            </a:r>
          </a:p>
          <a:p>
            <a:pPr>
              <a:buBlip>
                <a:blip r:embed="rId2"/>
              </a:buBlip>
            </a:pPr>
            <a:r>
              <a:rPr lang="en-US" dirty="0">
                <a:latin typeface="Bell MT" panose="02020503060305020303" pitchFamily="18" charset="0"/>
              </a:rPr>
              <a:t>Mission, calling</a:t>
            </a:r>
          </a:p>
        </p:txBody>
      </p:sp>
      <p:pic>
        <p:nvPicPr>
          <p:cNvPr id="5124" name="Picture 4" descr="Image result for sandwich church ministry">
            <a:extLst>
              <a:ext uri="{FF2B5EF4-FFF2-40B4-BE49-F238E27FC236}">
                <a16:creationId xmlns:a16="http://schemas.microsoft.com/office/drawing/2014/main" id="{F91D4DA7-57C5-A7B6-47B7-838F2E687F1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7675"/>
          <a:stretch/>
        </p:blipFill>
        <p:spPr bwMode="auto">
          <a:xfrm>
            <a:off x="5536451" y="2428617"/>
            <a:ext cx="2290878" cy="3675658"/>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Image result for community center food pantry">
            <a:extLst>
              <a:ext uri="{FF2B5EF4-FFF2-40B4-BE49-F238E27FC236}">
                <a16:creationId xmlns:a16="http://schemas.microsoft.com/office/drawing/2014/main" id="{E52027CE-F439-9C95-46D2-34F751D1B93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2692" t="7001" r="11151"/>
          <a:stretch/>
        </p:blipFill>
        <p:spPr bwMode="auto">
          <a:xfrm>
            <a:off x="8139387" y="3930445"/>
            <a:ext cx="2658140" cy="2208285"/>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Image result for gardening at a church">
            <a:extLst>
              <a:ext uri="{FF2B5EF4-FFF2-40B4-BE49-F238E27FC236}">
                <a16:creationId xmlns:a16="http://schemas.microsoft.com/office/drawing/2014/main" id="{09CB02D7-649C-F571-8795-B3B53DC6108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6476"/>
          <a:stretch/>
        </p:blipFill>
        <p:spPr bwMode="auto">
          <a:xfrm>
            <a:off x="8139387" y="2428617"/>
            <a:ext cx="2658140" cy="137351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Light Blue Frames and Decorative Flourishes Pale Blue Scrolls | Etsy">
            <a:extLst>
              <a:ext uri="{FF2B5EF4-FFF2-40B4-BE49-F238E27FC236}">
                <a16:creationId xmlns:a16="http://schemas.microsoft.com/office/drawing/2014/main" id="{C3775173-D23A-02F0-4424-168BB2FDFD0C}"/>
              </a:ext>
            </a:extLst>
          </p:cNvPr>
          <p:cNvPicPr>
            <a:picLocks noChangeAspect="1" noChangeArrowheads="1"/>
          </p:cNvPicPr>
          <p:nvPr/>
        </p:nvPicPr>
        <p:blipFill rotWithShape="1">
          <a:blip r:embed="rId6">
            <a:duotone>
              <a:schemeClr val="accent1">
                <a:shade val="45000"/>
                <a:satMod val="135000"/>
              </a:schemeClr>
              <a:prstClr val="white"/>
            </a:duotone>
            <a:extLst>
              <a:ext uri="{BEBA8EAE-BF5A-486C-A8C5-ECC9F3942E4B}">
                <a14:imgProps xmlns:a14="http://schemas.microsoft.com/office/drawing/2010/main">
                  <a14:imgLayer r:embed="rId7">
                    <a14:imgEffect>
                      <a14:artisticPhotocopy/>
                    </a14:imgEffect>
                  </a14:imgLayer>
                </a14:imgProps>
              </a:ext>
              <a:ext uri="{28A0092B-C50C-407E-A947-70E740481C1C}">
                <a14:useLocalDpi xmlns:a14="http://schemas.microsoft.com/office/drawing/2010/main" val="0"/>
              </a:ext>
            </a:extLst>
          </a:blip>
          <a:srcRect l="12765" t="57383" r="60294" b="35114"/>
          <a:stretch/>
        </p:blipFill>
        <p:spPr bwMode="auto">
          <a:xfrm>
            <a:off x="1033670" y="1442171"/>
            <a:ext cx="2037522" cy="38378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Light Blue Frames and Decorative Flourishes Pale Blue Scrolls | Etsy">
            <a:extLst>
              <a:ext uri="{FF2B5EF4-FFF2-40B4-BE49-F238E27FC236}">
                <a16:creationId xmlns:a16="http://schemas.microsoft.com/office/drawing/2014/main" id="{64E85D7B-4006-930D-3710-DCB01D1C7402}"/>
              </a:ext>
            </a:extLst>
          </p:cNvPr>
          <p:cNvPicPr>
            <a:picLocks noChangeAspect="1" noChangeArrowheads="1"/>
          </p:cNvPicPr>
          <p:nvPr/>
        </p:nvPicPr>
        <p:blipFill rotWithShape="1">
          <a:blip r:embed="rId6">
            <a:duotone>
              <a:schemeClr val="accent1">
                <a:shade val="45000"/>
                <a:satMod val="135000"/>
              </a:schemeClr>
              <a:prstClr val="white"/>
            </a:duotone>
            <a:extLst>
              <a:ext uri="{BEBA8EAE-BF5A-486C-A8C5-ECC9F3942E4B}">
                <a14:imgProps xmlns:a14="http://schemas.microsoft.com/office/drawing/2010/main">
                  <a14:imgLayer r:embed="rId7">
                    <a14:imgEffect>
                      <a14:artisticPhotocopy/>
                    </a14:imgEffect>
                  </a14:imgLayer>
                </a14:imgProps>
              </a:ext>
              <a:ext uri="{28A0092B-C50C-407E-A947-70E740481C1C}">
                <a14:useLocalDpi xmlns:a14="http://schemas.microsoft.com/office/drawing/2010/main" val="0"/>
              </a:ext>
            </a:extLst>
          </a:blip>
          <a:srcRect l="12765" t="57383" r="60294" b="35114"/>
          <a:stretch/>
        </p:blipFill>
        <p:spPr bwMode="auto">
          <a:xfrm>
            <a:off x="9120810" y="1442170"/>
            <a:ext cx="2037522" cy="3837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49403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4164C-4DF4-BB2E-746E-A9A17A60992A}"/>
              </a:ext>
            </a:extLst>
          </p:cNvPr>
          <p:cNvSpPr>
            <a:spLocks noGrp="1"/>
          </p:cNvSpPr>
          <p:nvPr>
            <p:ph type="title"/>
          </p:nvPr>
        </p:nvSpPr>
        <p:spPr/>
        <p:txBody>
          <a:bodyPr/>
          <a:lstStyle/>
          <a:p>
            <a:r>
              <a:rPr lang="en-US" dirty="0">
                <a:latin typeface="Bell MT" panose="02020503060305020303" pitchFamily="18" charset="0"/>
              </a:rPr>
              <a:t>~Confirmation Saint Names~</a:t>
            </a:r>
          </a:p>
        </p:txBody>
      </p:sp>
      <p:sp>
        <p:nvSpPr>
          <p:cNvPr id="3" name="Content Placeholder 2">
            <a:extLst>
              <a:ext uri="{FF2B5EF4-FFF2-40B4-BE49-F238E27FC236}">
                <a16:creationId xmlns:a16="http://schemas.microsoft.com/office/drawing/2014/main" id="{F4CA5B79-BC2C-3A24-E0C9-9ADB0CBE7ED1}"/>
              </a:ext>
            </a:extLst>
          </p:cNvPr>
          <p:cNvSpPr>
            <a:spLocks noGrp="1"/>
          </p:cNvSpPr>
          <p:nvPr>
            <p:ph idx="1"/>
          </p:nvPr>
        </p:nvSpPr>
        <p:spPr/>
        <p:txBody>
          <a:bodyPr/>
          <a:lstStyle/>
          <a:p>
            <a:pPr>
              <a:buBlip>
                <a:blip r:embed="rId2"/>
              </a:buBlip>
            </a:pPr>
            <a:r>
              <a:rPr lang="en-US" dirty="0">
                <a:latin typeface="Bell MT" panose="02020503060305020303" pitchFamily="18" charset="0"/>
              </a:rPr>
              <a:t>Saint name choice guides</a:t>
            </a:r>
          </a:p>
          <a:p>
            <a:pPr lvl="1">
              <a:buBlip>
                <a:blip r:embed="rId2"/>
              </a:buBlip>
            </a:pPr>
            <a:r>
              <a:rPr lang="en-US" sz="2400" dirty="0">
                <a:latin typeface="Bell MT" panose="02020503060305020303" pitchFamily="18" charset="0"/>
              </a:rPr>
              <a:t>Meanings of names</a:t>
            </a:r>
          </a:p>
          <a:p>
            <a:pPr lvl="2">
              <a:buBlip>
                <a:blip r:embed="rId2"/>
              </a:buBlip>
            </a:pPr>
            <a:r>
              <a:rPr lang="en-US" sz="2400" dirty="0">
                <a:latin typeface="Bell MT" panose="02020503060305020303" pitchFamily="18" charset="0"/>
              </a:rPr>
              <a:t>Link to Baptism</a:t>
            </a:r>
          </a:p>
          <a:p>
            <a:pPr lvl="1">
              <a:buBlip>
                <a:blip r:embed="rId2"/>
              </a:buBlip>
            </a:pPr>
            <a:r>
              <a:rPr lang="en-US" sz="2400" dirty="0">
                <a:latin typeface="Bell MT" panose="02020503060305020303" pitchFamily="18" charset="0"/>
              </a:rPr>
              <a:t>Patronage</a:t>
            </a:r>
          </a:p>
          <a:p>
            <a:pPr>
              <a:buBlip>
                <a:blip r:embed="rId2"/>
              </a:buBlip>
            </a:pPr>
            <a:r>
              <a:rPr lang="en-US" dirty="0">
                <a:latin typeface="Bell MT" panose="02020503060305020303" pitchFamily="18" charset="0"/>
              </a:rPr>
              <a:t>Saint name quiz</a:t>
            </a:r>
          </a:p>
          <a:p>
            <a:endParaRPr lang="en-US" dirty="0">
              <a:latin typeface="Bell MT" panose="02020503060305020303" pitchFamily="18" charset="0"/>
            </a:endParaRPr>
          </a:p>
        </p:txBody>
      </p:sp>
      <p:pic>
        <p:nvPicPr>
          <p:cNvPr id="5" name="Picture 4">
            <a:extLst>
              <a:ext uri="{FF2B5EF4-FFF2-40B4-BE49-F238E27FC236}">
                <a16:creationId xmlns:a16="http://schemas.microsoft.com/office/drawing/2014/main" id="{3FD3173C-FB71-B68E-FC37-9DB686F70C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9200" y="2554237"/>
            <a:ext cx="6221895" cy="3514077"/>
          </a:xfrm>
          <a:prstGeom prst="rect">
            <a:avLst/>
          </a:prstGeom>
        </p:spPr>
      </p:pic>
      <p:pic>
        <p:nvPicPr>
          <p:cNvPr id="6" name="Picture 6" descr="Light Blue Frames and Decorative Flourishes Pale Blue Scrolls | Etsy">
            <a:extLst>
              <a:ext uri="{FF2B5EF4-FFF2-40B4-BE49-F238E27FC236}">
                <a16:creationId xmlns:a16="http://schemas.microsoft.com/office/drawing/2014/main" id="{E1804DE2-378B-2800-6E41-61A1EFC10B7E}"/>
              </a:ext>
            </a:extLst>
          </p:cNvPr>
          <p:cNvPicPr>
            <a:picLocks noChangeAspect="1" noChangeArrowheads="1"/>
          </p:cNvPicPr>
          <p:nvPr/>
        </p:nvPicPr>
        <p:blipFill rotWithShape="1">
          <a:blip r:embed="rId4">
            <a:duotone>
              <a:schemeClr val="accent1">
                <a:shade val="45000"/>
                <a:satMod val="135000"/>
              </a:schemeClr>
              <a:prstClr val="white"/>
            </a:duotone>
            <a:extLst>
              <a:ext uri="{28A0092B-C50C-407E-A947-70E740481C1C}">
                <a14:useLocalDpi xmlns:a14="http://schemas.microsoft.com/office/drawing/2010/main" val="0"/>
              </a:ext>
            </a:extLst>
          </a:blip>
          <a:srcRect l="25381" t="23185" r="64106" b="60493"/>
          <a:stretch/>
        </p:blipFill>
        <p:spPr bwMode="auto">
          <a:xfrm>
            <a:off x="1620078" y="1216621"/>
            <a:ext cx="795130" cy="83488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Light Blue Frames and Decorative Flourishes Pale Blue Scrolls | Etsy">
            <a:extLst>
              <a:ext uri="{FF2B5EF4-FFF2-40B4-BE49-F238E27FC236}">
                <a16:creationId xmlns:a16="http://schemas.microsoft.com/office/drawing/2014/main" id="{29B72539-94F8-03FA-9B80-D59F21CC7FFF}"/>
              </a:ext>
            </a:extLst>
          </p:cNvPr>
          <p:cNvPicPr>
            <a:picLocks noChangeAspect="1" noChangeArrowheads="1"/>
          </p:cNvPicPr>
          <p:nvPr/>
        </p:nvPicPr>
        <p:blipFill rotWithShape="1">
          <a:blip r:embed="rId4">
            <a:duotone>
              <a:schemeClr val="accent1">
                <a:shade val="45000"/>
                <a:satMod val="135000"/>
              </a:schemeClr>
              <a:prstClr val="white"/>
            </a:duotone>
            <a:extLst>
              <a:ext uri="{28A0092B-C50C-407E-A947-70E740481C1C}">
                <a14:useLocalDpi xmlns:a14="http://schemas.microsoft.com/office/drawing/2010/main" val="0"/>
              </a:ext>
            </a:extLst>
          </a:blip>
          <a:srcRect l="25381" t="23185" r="64106" b="60493"/>
          <a:stretch/>
        </p:blipFill>
        <p:spPr bwMode="auto">
          <a:xfrm>
            <a:off x="9776792" y="1237379"/>
            <a:ext cx="795130" cy="8348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87347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12FEB-6286-E70B-9A42-1CFF7C07FE33}"/>
              </a:ext>
            </a:extLst>
          </p:cNvPr>
          <p:cNvSpPr>
            <a:spLocks noGrp="1"/>
          </p:cNvSpPr>
          <p:nvPr>
            <p:ph type="title"/>
          </p:nvPr>
        </p:nvSpPr>
        <p:spPr/>
        <p:txBody>
          <a:bodyPr/>
          <a:lstStyle/>
          <a:p>
            <a:r>
              <a:rPr lang="en-US" dirty="0">
                <a:latin typeface="Bell MT" panose="02020503060305020303" pitchFamily="18" charset="0"/>
              </a:rPr>
              <a:t>~Confirmation Sponsors~</a:t>
            </a:r>
          </a:p>
        </p:txBody>
      </p:sp>
      <p:sp>
        <p:nvSpPr>
          <p:cNvPr id="3" name="Content Placeholder 2">
            <a:extLst>
              <a:ext uri="{FF2B5EF4-FFF2-40B4-BE49-F238E27FC236}">
                <a16:creationId xmlns:a16="http://schemas.microsoft.com/office/drawing/2014/main" id="{5FFFAEA4-53D9-FDF6-877E-C2A6CD0BB229}"/>
              </a:ext>
            </a:extLst>
          </p:cNvPr>
          <p:cNvSpPr>
            <a:spLocks noGrp="1"/>
          </p:cNvSpPr>
          <p:nvPr>
            <p:ph idx="1"/>
          </p:nvPr>
        </p:nvSpPr>
        <p:spPr>
          <a:xfrm>
            <a:off x="1295401" y="2556931"/>
            <a:ext cx="9601196" cy="3575511"/>
          </a:xfrm>
        </p:spPr>
        <p:txBody>
          <a:bodyPr>
            <a:normAutofit fontScale="92500" lnSpcReduction="10000"/>
          </a:bodyPr>
          <a:lstStyle/>
          <a:p>
            <a:pPr>
              <a:buBlip>
                <a:blip r:embed="rId2"/>
              </a:buBlip>
            </a:pPr>
            <a:r>
              <a:rPr lang="en-US" dirty="0">
                <a:latin typeface="Bell MT" panose="02020503060305020303" pitchFamily="18" charset="0"/>
              </a:rPr>
              <a:t>At least 16 years old</a:t>
            </a:r>
          </a:p>
          <a:p>
            <a:pPr>
              <a:buBlip>
                <a:blip r:embed="rId2"/>
              </a:buBlip>
            </a:pPr>
            <a:r>
              <a:rPr lang="en-US" dirty="0">
                <a:latin typeface="Bell MT" panose="02020503060305020303" pitchFamily="18" charset="0"/>
              </a:rPr>
              <a:t>Has received the sacraments of initiation</a:t>
            </a:r>
          </a:p>
          <a:p>
            <a:pPr lvl="1">
              <a:buBlip>
                <a:blip r:embed="rId2"/>
              </a:buBlip>
            </a:pPr>
            <a:r>
              <a:rPr lang="en-US" dirty="0">
                <a:latin typeface="Bell MT" panose="02020503060305020303" pitchFamily="18" charset="0"/>
              </a:rPr>
              <a:t>Baptism, Confirmation, Eucharist</a:t>
            </a:r>
          </a:p>
          <a:p>
            <a:pPr>
              <a:buBlip>
                <a:blip r:embed="rId2"/>
              </a:buBlip>
            </a:pPr>
            <a:r>
              <a:rPr lang="en-US" dirty="0">
                <a:latin typeface="Bell MT" panose="02020503060305020303" pitchFamily="18" charset="0"/>
              </a:rPr>
              <a:t>A practicing Catholic</a:t>
            </a:r>
          </a:p>
          <a:p>
            <a:pPr>
              <a:buBlip>
                <a:blip r:embed="rId2"/>
              </a:buBlip>
            </a:pPr>
            <a:r>
              <a:rPr lang="en-US" dirty="0">
                <a:latin typeface="Bell MT" panose="02020503060305020303" pitchFamily="18" charset="0"/>
              </a:rPr>
              <a:t>If married, married in the Church</a:t>
            </a:r>
          </a:p>
          <a:p>
            <a:pPr>
              <a:buBlip>
                <a:blip r:embed="rId2"/>
              </a:buBlip>
            </a:pPr>
            <a:r>
              <a:rPr lang="en-US" dirty="0">
                <a:latin typeface="Bell MT" panose="02020503060305020303" pitchFamily="18" charset="0"/>
              </a:rPr>
              <a:t>Not a parent of the Confirmation candidate</a:t>
            </a:r>
          </a:p>
          <a:p>
            <a:pPr>
              <a:buBlip>
                <a:blip r:embed="rId2"/>
              </a:buBlip>
            </a:pPr>
            <a:r>
              <a:rPr lang="en-US" dirty="0">
                <a:latin typeface="Bell MT" panose="02020503060305020303" pitchFamily="18" charset="0"/>
              </a:rPr>
              <a:t>A role model in living out the Faith</a:t>
            </a:r>
          </a:p>
          <a:p>
            <a:pPr>
              <a:buBlip>
                <a:blip r:embed="rId2"/>
              </a:buBlip>
            </a:pPr>
            <a:r>
              <a:rPr lang="en-US" dirty="0">
                <a:latin typeface="Bell MT" panose="02020503060305020303" pitchFamily="18" charset="0"/>
              </a:rPr>
              <a:t>If member of another parish: pastor signature</a:t>
            </a:r>
          </a:p>
        </p:txBody>
      </p:sp>
      <p:pic>
        <p:nvPicPr>
          <p:cNvPr id="4" name="Picture 2" descr="Image result for catholic confirmation">
            <a:extLst>
              <a:ext uri="{FF2B5EF4-FFF2-40B4-BE49-F238E27FC236}">
                <a16:creationId xmlns:a16="http://schemas.microsoft.com/office/drawing/2014/main" id="{1909C31B-363B-858B-1104-3DA3A1956CD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085" t="7231" r="29511"/>
          <a:stretch/>
        </p:blipFill>
        <p:spPr bwMode="auto">
          <a:xfrm>
            <a:off x="7240772" y="2492091"/>
            <a:ext cx="3538866" cy="364035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Light Blue Frames and Decorative Flourishes Pale Blue Scrolls | Etsy">
            <a:extLst>
              <a:ext uri="{FF2B5EF4-FFF2-40B4-BE49-F238E27FC236}">
                <a16:creationId xmlns:a16="http://schemas.microsoft.com/office/drawing/2014/main" id="{9B308C94-8F9F-5397-68B0-AE08CEF09C18}"/>
              </a:ext>
            </a:extLst>
          </p:cNvPr>
          <p:cNvPicPr>
            <a:picLocks noChangeAspect="1" noChangeArrowheads="1"/>
          </p:cNvPicPr>
          <p:nvPr/>
        </p:nvPicPr>
        <p:blipFill rotWithShape="1">
          <a:blip r:embed="rId4">
            <a:duotone>
              <a:schemeClr val="accent1">
                <a:shade val="45000"/>
                <a:satMod val="135000"/>
              </a:schemeClr>
              <a:prstClr val="white"/>
            </a:duotone>
            <a:extLst>
              <a:ext uri="{28A0092B-C50C-407E-A947-70E740481C1C}">
                <a14:useLocalDpi xmlns:a14="http://schemas.microsoft.com/office/drawing/2010/main" val="0"/>
              </a:ext>
            </a:extLst>
          </a:blip>
          <a:srcRect l="25381" t="23185" r="64106" b="60493"/>
          <a:stretch/>
        </p:blipFill>
        <p:spPr bwMode="auto">
          <a:xfrm>
            <a:off x="1958009" y="1216621"/>
            <a:ext cx="795130" cy="83488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Light Blue Frames and Decorative Flourishes Pale Blue Scrolls | Etsy">
            <a:extLst>
              <a:ext uri="{FF2B5EF4-FFF2-40B4-BE49-F238E27FC236}">
                <a16:creationId xmlns:a16="http://schemas.microsoft.com/office/drawing/2014/main" id="{7CB86D24-7C6D-408B-D522-3B467DC98806}"/>
              </a:ext>
            </a:extLst>
          </p:cNvPr>
          <p:cNvPicPr>
            <a:picLocks noChangeAspect="1" noChangeArrowheads="1"/>
          </p:cNvPicPr>
          <p:nvPr/>
        </p:nvPicPr>
        <p:blipFill rotWithShape="1">
          <a:blip r:embed="rId4">
            <a:duotone>
              <a:schemeClr val="accent1">
                <a:shade val="45000"/>
                <a:satMod val="135000"/>
              </a:schemeClr>
              <a:prstClr val="white"/>
            </a:duotone>
            <a:extLst>
              <a:ext uri="{28A0092B-C50C-407E-A947-70E740481C1C}">
                <a14:useLocalDpi xmlns:a14="http://schemas.microsoft.com/office/drawing/2010/main" val="0"/>
              </a:ext>
            </a:extLst>
          </a:blip>
          <a:srcRect l="25381" t="23185" r="64106" b="60493"/>
          <a:stretch/>
        </p:blipFill>
        <p:spPr bwMode="auto">
          <a:xfrm>
            <a:off x="9438861" y="1272181"/>
            <a:ext cx="795130" cy="8348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57013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B8AAB-C626-177D-0082-AA3357CC42C3}"/>
              </a:ext>
            </a:extLst>
          </p:cNvPr>
          <p:cNvSpPr>
            <a:spLocks noGrp="1"/>
          </p:cNvSpPr>
          <p:nvPr>
            <p:ph type="title"/>
          </p:nvPr>
        </p:nvSpPr>
        <p:spPr/>
        <p:txBody>
          <a:bodyPr/>
          <a:lstStyle/>
          <a:p>
            <a:r>
              <a:rPr lang="en-US" dirty="0">
                <a:latin typeface="Bell MT" panose="02020503060305020303" pitchFamily="18" charset="0"/>
              </a:rPr>
              <a:t>~Confirmation Retreat~</a:t>
            </a:r>
          </a:p>
        </p:txBody>
      </p:sp>
      <p:sp>
        <p:nvSpPr>
          <p:cNvPr id="3" name="Content Placeholder 2">
            <a:extLst>
              <a:ext uri="{FF2B5EF4-FFF2-40B4-BE49-F238E27FC236}">
                <a16:creationId xmlns:a16="http://schemas.microsoft.com/office/drawing/2014/main" id="{00F73AB5-5D56-C759-04F1-FE6998B5806E}"/>
              </a:ext>
            </a:extLst>
          </p:cNvPr>
          <p:cNvSpPr>
            <a:spLocks noGrp="1"/>
          </p:cNvSpPr>
          <p:nvPr>
            <p:ph idx="1"/>
          </p:nvPr>
        </p:nvSpPr>
        <p:spPr/>
        <p:txBody>
          <a:bodyPr/>
          <a:lstStyle/>
          <a:p>
            <a:pPr>
              <a:buBlip>
                <a:blip r:embed="rId2"/>
              </a:buBlip>
            </a:pPr>
            <a:r>
              <a:rPr lang="en-US" dirty="0">
                <a:latin typeface="Bell MT" panose="02020503060305020303" pitchFamily="18" charset="0"/>
              </a:rPr>
              <a:t>Retreat at the parish</a:t>
            </a:r>
          </a:p>
          <a:p>
            <a:pPr>
              <a:buBlip>
                <a:blip r:embed="rId2"/>
              </a:buBlip>
            </a:pPr>
            <a:r>
              <a:rPr lang="en-US" dirty="0">
                <a:latin typeface="Bell MT" panose="02020503060305020303" pitchFamily="18" charset="0"/>
              </a:rPr>
              <a:t>Speakers</a:t>
            </a:r>
          </a:p>
          <a:p>
            <a:pPr>
              <a:buBlip>
                <a:blip r:embed="rId2"/>
              </a:buBlip>
            </a:pPr>
            <a:r>
              <a:rPr lang="en-US" dirty="0">
                <a:latin typeface="Bell MT" panose="02020503060305020303" pitchFamily="18" charset="0"/>
              </a:rPr>
              <a:t>Prayer</a:t>
            </a:r>
          </a:p>
          <a:p>
            <a:pPr>
              <a:buBlip>
                <a:blip r:embed="rId2"/>
              </a:buBlip>
            </a:pPr>
            <a:r>
              <a:rPr lang="en-US" dirty="0">
                <a:latin typeface="Bell MT" panose="02020503060305020303" pitchFamily="18" charset="0"/>
              </a:rPr>
              <a:t>Reflection</a:t>
            </a:r>
          </a:p>
          <a:p>
            <a:pPr>
              <a:buBlip>
                <a:blip r:embed="rId2"/>
              </a:buBlip>
            </a:pPr>
            <a:r>
              <a:rPr lang="en-US" dirty="0">
                <a:latin typeface="Bell MT" panose="02020503060305020303" pitchFamily="18" charset="0"/>
              </a:rPr>
              <a:t>Banners</a:t>
            </a:r>
          </a:p>
          <a:p>
            <a:endParaRPr lang="en-US" dirty="0">
              <a:latin typeface="Bell MT" panose="02020503060305020303" pitchFamily="18" charset="0"/>
            </a:endParaRPr>
          </a:p>
        </p:txBody>
      </p:sp>
      <p:pic>
        <p:nvPicPr>
          <p:cNvPr id="1028" name="Picture 4" descr="See the source image">
            <a:extLst>
              <a:ext uri="{FF2B5EF4-FFF2-40B4-BE49-F238E27FC236}">
                <a16:creationId xmlns:a16="http://schemas.microsoft.com/office/drawing/2014/main" id="{FA8420FE-66BB-9021-9ACC-064730B6A50B}"/>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16760" b="77840" l="53401" r="92443">
                        <a14:foregroundMark x1="73174" y1="72253" x2="57683" y2="53818"/>
                        <a14:foregroundMark x1="57683" y1="53818" x2="59698" y2="38734"/>
                        <a14:foregroundMark x1="59698" y1="38734" x2="71914" y2="21788"/>
                        <a14:foregroundMark x1="71914" y1="21788" x2="85013" y2="39479"/>
                        <a14:foregroundMark x1="85013" y1="39479" x2="89043" y2="48790"/>
                        <a14:foregroundMark x1="89043" y1="48790" x2="70655" y2="67970"/>
                        <a14:foregroundMark x1="70655" y1="67970" x2="71914" y2="77654"/>
                        <a14:foregroundMark x1="71914" y1="77654" x2="84257" y2="55680"/>
                        <a14:foregroundMark x1="69773" y1="72626" x2="55015" y2="52364"/>
                        <a14:foregroundMark x1="54071" y1="50553" x2="71386" y2="20917"/>
                        <a14:foregroundMark x1="73371" y1="20616" x2="92569" y2="42831"/>
                        <a14:foregroundMark x1="56423" y1="52514" x2="54534" y2="43575"/>
                        <a14:foregroundMark x1="54534" y1="43575" x2="71788" y2="21974"/>
                        <a14:foregroundMark x1="63012" y1="32917" x2="54912" y2="43017"/>
                        <a14:foregroundMark x1="71788" y1="21974" x2="63924" y2="31780"/>
                        <a14:foregroundMark x1="53904" y1="48231" x2="62109" y2="29494"/>
                        <a14:foregroundMark x1="73609" y1="20088" x2="90554" y2="38920"/>
                        <a14:foregroundMark x1="90554" y1="38920" x2="87783" y2="53631"/>
                        <a14:foregroundMark x1="87783" y1="53631" x2="74433" y2="77095"/>
                        <a14:foregroundMark x1="74559" y1="76723" x2="92569" y2="48045"/>
                        <a14:foregroundMark x1="92569" y1="48045" x2="90302" y2="45065"/>
                        <a14:foregroundMark x1="70781" y1="78026" x2="54911" y2="52164"/>
                        <a14:foregroundMark x1="75189" y1="77654" x2="92065" y2="53073"/>
                        <a14:foregroundMark x1="91940" y1="54004" x2="92443" y2="42272"/>
                        <a14:foregroundMark x1="92443" y1="42272" x2="75693" y2="18808"/>
                        <a14:foregroundMark x1="75189" y1="66853" x2="72040" y2="29050"/>
                        <a14:foregroundMark x1="72040" y1="29050" x2="71788" y2="28305"/>
                        <a14:backgroundMark x1="84383" y1="77095" x2="89295" y2="67598"/>
                        <a14:backgroundMark x1="89295" y1="67598" x2="89421" y2="67039"/>
                        <a14:backgroundMark x1="54156" y1="23464" x2="56297" y2="18250"/>
                        <a14:backgroundMark x1="53652" y1="35568" x2="57179" y2="28492"/>
                        <a14:backgroundMark x1="53275" y1="40410" x2="54534" y2="35940"/>
                        <a14:backgroundMark x1="56423" y1="57169" x2="53023" y2="50652"/>
                        <a14:backgroundMark x1="67254" y1="16387" x2="74937" y2="17132"/>
                        <a14:backgroundMark x1="52897" y1="50093" x2="53149" y2="40968"/>
                        <a14:backgroundMark x1="53149" y1="40968" x2="53652" y2="40596"/>
                        <a14:backgroundMark x1="66625" y1="22346" x2="66625" y2="22346"/>
                        <a14:backgroundMark x1="66625" y1="22346" x2="66625" y2="22346"/>
                        <a14:backgroundMark x1="64610" y1="24209" x2="66247" y2="19926"/>
                        <a14:backgroundMark x1="64232" y1="23836" x2="65869" y2="22905"/>
                        <a14:backgroundMark x1="65491" y1="23464" x2="61461" y2="28678"/>
                        <a14:backgroundMark x1="96725" y1="39106" x2="96725" y2="39106"/>
                      </a14:backgroundRemoval>
                    </a14:imgEffect>
                  </a14:imgLayer>
                </a14:imgProps>
              </a:ext>
              <a:ext uri="{28A0092B-C50C-407E-A947-70E740481C1C}">
                <a14:useLocalDpi xmlns:a14="http://schemas.microsoft.com/office/drawing/2010/main" val="0"/>
              </a:ext>
            </a:extLst>
          </a:blip>
          <a:srcRect l="53636" t="17938" r="7463" b="22602"/>
          <a:stretch/>
        </p:blipFill>
        <p:spPr bwMode="auto">
          <a:xfrm>
            <a:off x="5605670" y="2445026"/>
            <a:ext cx="4625112" cy="378083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EF539CD7-471E-2396-B4CF-D81D274D7B6B}"/>
              </a:ext>
            </a:extLst>
          </p:cNvPr>
          <p:cNvPicPr>
            <a:picLocks noChangeAspect="1"/>
          </p:cNvPicPr>
          <p:nvPr/>
        </p:nvPicPr>
        <p:blipFill rotWithShape="1">
          <a:blip r:embed="rId5">
            <a:extLst>
              <a:ext uri="{28A0092B-C50C-407E-A947-70E740481C1C}">
                <a14:useLocalDpi xmlns:a14="http://schemas.microsoft.com/office/drawing/2010/main" val="0"/>
              </a:ext>
            </a:extLst>
          </a:blip>
          <a:srcRect t="3151" b="2549"/>
          <a:stretch/>
        </p:blipFill>
        <p:spPr>
          <a:xfrm>
            <a:off x="6470375" y="3208739"/>
            <a:ext cx="2934791" cy="2227965"/>
          </a:xfrm>
          <a:prstGeom prst="rect">
            <a:avLst/>
          </a:prstGeom>
          <a:effectLst>
            <a:glow rad="228600">
              <a:schemeClr val="accent3">
                <a:satMod val="175000"/>
                <a:alpha val="40000"/>
              </a:schemeClr>
            </a:glow>
          </a:effectLst>
        </p:spPr>
      </p:pic>
      <p:pic>
        <p:nvPicPr>
          <p:cNvPr id="6" name="Picture 6" descr="Light Blue Frames and Decorative Flourishes Pale Blue Scrolls | Etsy">
            <a:extLst>
              <a:ext uri="{FF2B5EF4-FFF2-40B4-BE49-F238E27FC236}">
                <a16:creationId xmlns:a16="http://schemas.microsoft.com/office/drawing/2014/main" id="{8505127F-26B4-E79E-5D55-8A02807CBCAF}"/>
              </a:ext>
            </a:extLst>
          </p:cNvPr>
          <p:cNvPicPr>
            <a:picLocks noChangeAspect="1" noChangeArrowheads="1"/>
          </p:cNvPicPr>
          <p:nvPr/>
        </p:nvPicPr>
        <p:blipFill rotWithShape="1">
          <a:blip r:embed="rId6">
            <a:duotone>
              <a:schemeClr val="accent1">
                <a:shade val="45000"/>
                <a:satMod val="135000"/>
              </a:schemeClr>
              <a:prstClr val="white"/>
            </a:duotone>
            <a:extLst>
              <a:ext uri="{28A0092B-C50C-407E-A947-70E740481C1C}">
                <a14:useLocalDpi xmlns:a14="http://schemas.microsoft.com/office/drawing/2010/main" val="0"/>
              </a:ext>
            </a:extLst>
          </a:blip>
          <a:srcRect l="25381" t="23185" r="64106" b="60493"/>
          <a:stretch/>
        </p:blipFill>
        <p:spPr bwMode="auto">
          <a:xfrm>
            <a:off x="2335696" y="1248649"/>
            <a:ext cx="795130" cy="83488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Light Blue Frames and Decorative Flourishes Pale Blue Scrolls | Etsy">
            <a:extLst>
              <a:ext uri="{FF2B5EF4-FFF2-40B4-BE49-F238E27FC236}">
                <a16:creationId xmlns:a16="http://schemas.microsoft.com/office/drawing/2014/main" id="{C806CC6D-33CB-5BB6-26FE-4335341F4CF4}"/>
              </a:ext>
            </a:extLst>
          </p:cNvPr>
          <p:cNvPicPr>
            <a:picLocks noChangeAspect="1" noChangeArrowheads="1"/>
          </p:cNvPicPr>
          <p:nvPr/>
        </p:nvPicPr>
        <p:blipFill rotWithShape="1">
          <a:blip r:embed="rId6">
            <a:duotone>
              <a:schemeClr val="accent1">
                <a:shade val="45000"/>
                <a:satMod val="135000"/>
              </a:schemeClr>
              <a:prstClr val="white"/>
            </a:duotone>
            <a:extLst>
              <a:ext uri="{28A0092B-C50C-407E-A947-70E740481C1C}">
                <a14:useLocalDpi xmlns:a14="http://schemas.microsoft.com/office/drawing/2010/main" val="0"/>
              </a:ext>
            </a:extLst>
          </a:blip>
          <a:srcRect l="25381" t="23185" r="64106" b="60493"/>
          <a:stretch/>
        </p:blipFill>
        <p:spPr bwMode="auto">
          <a:xfrm>
            <a:off x="9061176" y="1248648"/>
            <a:ext cx="795130" cy="8348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049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8D81D01-F866-F750-65EC-1C906F71EC91}"/>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100" r="1538" b="2578"/>
          <a:stretch/>
        </p:blipFill>
        <p:spPr>
          <a:xfrm>
            <a:off x="489099" y="489098"/>
            <a:ext cx="11227980" cy="5879804"/>
          </a:xfrm>
        </p:spPr>
      </p:pic>
    </p:spTree>
    <p:extLst>
      <p:ext uri="{BB962C8B-B14F-4D97-AF65-F5344CB8AC3E}">
        <p14:creationId xmlns:p14="http://schemas.microsoft.com/office/powerpoint/2010/main" val="31635886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CCD25-AF3E-F671-FD18-75E0EACB389F}"/>
              </a:ext>
            </a:extLst>
          </p:cNvPr>
          <p:cNvSpPr>
            <a:spLocks noGrp="1"/>
          </p:cNvSpPr>
          <p:nvPr>
            <p:ph type="title"/>
          </p:nvPr>
        </p:nvSpPr>
        <p:spPr/>
        <p:txBody>
          <a:bodyPr/>
          <a:lstStyle/>
          <a:p>
            <a:r>
              <a:rPr lang="en-US" dirty="0">
                <a:latin typeface="Bell MT" panose="02020503060305020303" pitchFamily="18" charset="0"/>
              </a:rPr>
              <a:t>~Closing Prayer~</a:t>
            </a:r>
          </a:p>
        </p:txBody>
      </p:sp>
      <p:pic>
        <p:nvPicPr>
          <p:cNvPr id="1026" name="Picture 2" descr="Image result for rays of light">
            <a:extLst>
              <a:ext uri="{FF2B5EF4-FFF2-40B4-BE49-F238E27FC236}">
                <a16:creationId xmlns:a16="http://schemas.microsoft.com/office/drawing/2014/main" id="{17A13DDF-9D11-B00A-BCB2-7B56EC67B6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1224" y="2609103"/>
            <a:ext cx="8169552" cy="3174837"/>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5" name="Content Placeholder 4">
            <a:extLst>
              <a:ext uri="{FF2B5EF4-FFF2-40B4-BE49-F238E27FC236}">
                <a16:creationId xmlns:a16="http://schemas.microsoft.com/office/drawing/2014/main" id="{8E6809F1-56A0-A1C6-EFFA-9CC08475A5BA}"/>
              </a:ext>
            </a:extLst>
          </p:cNvPr>
          <p:cNvPicPr>
            <a:picLocks noGrp="1" noChangeAspect="1"/>
          </p:cNvPicPr>
          <p:nvPr>
            <p:ph idx="1"/>
          </p:nvPr>
        </p:nvPicPr>
        <p:blipFill>
          <a:blip r:embed="rId3">
            <a:biLevel thresh="75000"/>
            <a:extLst>
              <a:ext uri="{28A0092B-C50C-407E-A947-70E740481C1C}">
                <a14:useLocalDpi xmlns:a14="http://schemas.microsoft.com/office/drawing/2010/main" val="0"/>
              </a:ext>
            </a:extLst>
          </a:blip>
          <a:stretch>
            <a:fillRect/>
          </a:stretch>
        </p:blipFill>
        <p:spPr>
          <a:xfrm>
            <a:off x="3962400" y="3153535"/>
            <a:ext cx="4267200" cy="2085975"/>
          </a:xfrm>
          <a:effectLst>
            <a:glow rad="228600">
              <a:schemeClr val="accent1">
                <a:satMod val="175000"/>
                <a:alpha val="40000"/>
              </a:schemeClr>
            </a:glow>
          </a:effectLst>
          <a:scene3d>
            <a:camera prst="orthographicFront"/>
            <a:lightRig rig="threePt" dir="t"/>
          </a:scene3d>
          <a:sp3d>
            <a:bevelT w="114300" prst="artDeco"/>
          </a:sp3d>
        </p:spPr>
      </p:pic>
      <p:pic>
        <p:nvPicPr>
          <p:cNvPr id="6" name="Picture 5">
            <a:extLst>
              <a:ext uri="{FF2B5EF4-FFF2-40B4-BE49-F238E27FC236}">
                <a16:creationId xmlns:a16="http://schemas.microsoft.com/office/drawing/2014/main" id="{25C6C449-A5C8-68C3-927B-171E0495E01B}"/>
              </a:ext>
            </a:extLst>
          </p:cNvPr>
          <p:cNvPicPr>
            <a:picLocks noChangeAspect="1"/>
          </p:cNvPicPr>
          <p:nvPr/>
        </p:nvPicPr>
        <p:blipFill rotWithShape="1">
          <a:blip r:embed="rId4">
            <a:duotone>
              <a:schemeClr val="accent1">
                <a:shade val="45000"/>
                <a:satMod val="135000"/>
              </a:schemeClr>
              <a:prstClr val="white"/>
            </a:duotone>
            <a:extLst>
              <a:ext uri="{28A0092B-C50C-407E-A947-70E740481C1C}">
                <a14:useLocalDpi xmlns:a14="http://schemas.microsoft.com/office/drawing/2010/main" val="0"/>
              </a:ext>
            </a:extLst>
          </a:blip>
          <a:srcRect l="12061" r="10562"/>
          <a:stretch/>
        </p:blipFill>
        <p:spPr>
          <a:xfrm>
            <a:off x="2892055" y="1102880"/>
            <a:ext cx="822023" cy="1062370"/>
          </a:xfrm>
          <a:prstGeom prst="rect">
            <a:avLst/>
          </a:prstGeom>
        </p:spPr>
      </p:pic>
      <p:pic>
        <p:nvPicPr>
          <p:cNvPr id="7" name="Picture 6">
            <a:extLst>
              <a:ext uri="{FF2B5EF4-FFF2-40B4-BE49-F238E27FC236}">
                <a16:creationId xmlns:a16="http://schemas.microsoft.com/office/drawing/2014/main" id="{6B8809CA-9226-77B8-0EEA-BCE16280AE75}"/>
              </a:ext>
            </a:extLst>
          </p:cNvPr>
          <p:cNvPicPr>
            <a:picLocks noChangeAspect="1"/>
          </p:cNvPicPr>
          <p:nvPr/>
        </p:nvPicPr>
        <p:blipFill rotWithShape="1">
          <a:blip r:embed="rId4">
            <a:duotone>
              <a:schemeClr val="accent1">
                <a:shade val="45000"/>
                <a:satMod val="135000"/>
              </a:schemeClr>
              <a:prstClr val="white"/>
            </a:duotone>
            <a:extLst>
              <a:ext uri="{28A0092B-C50C-407E-A947-70E740481C1C}">
                <a14:useLocalDpi xmlns:a14="http://schemas.microsoft.com/office/drawing/2010/main" val="0"/>
              </a:ext>
            </a:extLst>
          </a:blip>
          <a:srcRect l="12061" r="10562"/>
          <a:stretch/>
        </p:blipFill>
        <p:spPr>
          <a:xfrm>
            <a:off x="8477924" y="1074060"/>
            <a:ext cx="822023" cy="1062370"/>
          </a:xfrm>
          <a:prstGeom prst="rect">
            <a:avLst/>
          </a:prstGeom>
        </p:spPr>
      </p:pic>
      <p:pic>
        <p:nvPicPr>
          <p:cNvPr id="8" name="Picture 7">
            <a:extLst>
              <a:ext uri="{FF2B5EF4-FFF2-40B4-BE49-F238E27FC236}">
                <a16:creationId xmlns:a16="http://schemas.microsoft.com/office/drawing/2014/main" id="{2F63E07F-E1F8-F722-41BC-1A33CDA6FA4A}"/>
              </a:ext>
            </a:extLst>
          </p:cNvPr>
          <p:cNvPicPr>
            <a:picLocks noChangeAspect="1"/>
          </p:cNvPicPr>
          <p:nvPr/>
        </p:nvPicPr>
        <p:blipFill rotWithShape="1">
          <a:blip r:embed="rId5">
            <a:extLst>
              <a:ext uri="{28A0092B-C50C-407E-A947-70E740481C1C}">
                <a14:useLocalDpi xmlns:a14="http://schemas.microsoft.com/office/drawing/2010/main" val="0"/>
              </a:ext>
            </a:extLst>
          </a:blip>
          <a:srcRect l="24379" t="25342" r="19120" b="43568"/>
          <a:stretch/>
        </p:blipFill>
        <p:spPr>
          <a:xfrm>
            <a:off x="1542107" y="1201713"/>
            <a:ext cx="1103244" cy="864704"/>
          </a:xfrm>
          <a:prstGeom prst="ellipse">
            <a:avLst/>
          </a:prstGeom>
        </p:spPr>
      </p:pic>
      <p:pic>
        <p:nvPicPr>
          <p:cNvPr id="9" name="Picture 8">
            <a:extLst>
              <a:ext uri="{FF2B5EF4-FFF2-40B4-BE49-F238E27FC236}">
                <a16:creationId xmlns:a16="http://schemas.microsoft.com/office/drawing/2014/main" id="{8692BA4C-B4FD-7119-39A4-EAF5CBF6E4F8}"/>
              </a:ext>
            </a:extLst>
          </p:cNvPr>
          <p:cNvPicPr>
            <a:picLocks noChangeAspect="1"/>
          </p:cNvPicPr>
          <p:nvPr/>
        </p:nvPicPr>
        <p:blipFill rotWithShape="1">
          <a:blip r:embed="rId5">
            <a:extLst>
              <a:ext uri="{28A0092B-C50C-407E-A947-70E740481C1C}">
                <a14:useLocalDpi xmlns:a14="http://schemas.microsoft.com/office/drawing/2010/main" val="0"/>
              </a:ext>
            </a:extLst>
          </a:blip>
          <a:srcRect l="24379" t="25342" r="19120" b="43568"/>
          <a:stretch/>
        </p:blipFill>
        <p:spPr>
          <a:xfrm>
            <a:off x="9546650" y="1172893"/>
            <a:ext cx="1103244" cy="864704"/>
          </a:xfrm>
          <a:prstGeom prst="ellipse">
            <a:avLst/>
          </a:prstGeom>
        </p:spPr>
      </p:pic>
    </p:spTree>
    <p:extLst>
      <p:ext uri="{BB962C8B-B14F-4D97-AF65-F5344CB8AC3E}">
        <p14:creationId xmlns:p14="http://schemas.microsoft.com/office/powerpoint/2010/main" val="332535511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TM02900769[[fn=Retrospect]]</Template>
  <TotalTime>164</TotalTime>
  <Words>550</Words>
  <Application>Microsoft Office PowerPoint</Application>
  <PresentationFormat>Widescreen</PresentationFormat>
  <Paragraphs>105</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Bell MT</vt:lpstr>
      <vt:lpstr>Garamond</vt:lpstr>
      <vt:lpstr>Organic</vt:lpstr>
      <vt:lpstr>Confirmation </vt:lpstr>
      <vt:lpstr>~Meeting Outline~</vt:lpstr>
      <vt:lpstr>~Opening Prayer~</vt:lpstr>
      <vt:lpstr>~What is Confirmation?~</vt:lpstr>
      <vt:lpstr>~What happens at Confirmation?~</vt:lpstr>
      <vt:lpstr>~What will I need to be confirmed?~</vt:lpstr>
      <vt:lpstr>~What is included in the Confirmation packet?~</vt:lpstr>
      <vt:lpstr>~Monthly Meetings &amp; Activities~</vt:lpstr>
      <vt:lpstr>~Confirmation Timeline: Part 1~</vt:lpstr>
      <vt:lpstr>~Confirmation Timeline: Part 2~</vt:lpstr>
      <vt:lpstr>~Confirmation Service~</vt:lpstr>
      <vt:lpstr>~Confirmation Saint Names~</vt:lpstr>
      <vt:lpstr>~Confirmation Sponsors~</vt:lpstr>
      <vt:lpstr>~Confirmation Retreat~</vt:lpstr>
      <vt:lpstr>PowerPoint Presentation</vt:lpstr>
      <vt:lpstr>~Closing Prayer~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Confirmation</dc:title>
  <dc:creator>Katie Sadakierski</dc:creator>
  <cp:lastModifiedBy>Katie Sadakierski</cp:lastModifiedBy>
  <cp:revision>87</cp:revision>
  <dcterms:created xsi:type="dcterms:W3CDTF">2023-05-12T15:47:12Z</dcterms:created>
  <dcterms:modified xsi:type="dcterms:W3CDTF">2023-09-07T12:19:28Z</dcterms:modified>
</cp:coreProperties>
</file>